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281"/>
  </p:normalViewPr>
  <p:slideViewPr>
    <p:cSldViewPr snapToGrid="0" snapToObjects="1">
      <p:cViewPr varScale="1">
        <p:scale>
          <a:sx n="115" d="100"/>
          <a:sy n="115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CCF5-04E5-F43F-B947-1638F103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Drug overdose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D54B-B3A8-1E1D-2973-9842143C6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McMorrow</a:t>
            </a:r>
          </a:p>
        </p:txBody>
      </p:sp>
    </p:spTree>
    <p:extLst>
      <p:ext uri="{BB962C8B-B14F-4D97-AF65-F5344CB8AC3E}">
        <p14:creationId xmlns:p14="http://schemas.microsoft.com/office/powerpoint/2010/main" val="155109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E2F-E90F-6C87-5527-C7FFB447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br>
              <a:rPr lang="en-US" dirty="0"/>
            </a:br>
            <a:r>
              <a:rPr lang="en-US" dirty="0"/>
              <a:t>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BCC8-9D8B-0234-64CF-41CC7C89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potential goal for this project going forward would be to construct a predictive model for next year’s overdose deaths</a:t>
            </a:r>
          </a:p>
          <a:p>
            <a:r>
              <a:rPr lang="en-US" dirty="0"/>
              <a:t>With enough data we could possibly build a machine learning model to predict which states are most likely to be hit with this overdose epidemic</a:t>
            </a:r>
          </a:p>
        </p:txBody>
      </p:sp>
    </p:spTree>
    <p:extLst>
      <p:ext uri="{BB962C8B-B14F-4D97-AF65-F5344CB8AC3E}">
        <p14:creationId xmlns:p14="http://schemas.microsoft.com/office/powerpoint/2010/main" val="31328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F27-60E9-D43A-E02D-7707303A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050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83C7-5C58-AF2F-899D-2733BCF4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60330"/>
            <a:ext cx="4486766" cy="4033149"/>
          </a:xfrm>
        </p:spPr>
        <p:txBody>
          <a:bodyPr/>
          <a:lstStyle/>
          <a:p>
            <a:r>
              <a:rPr lang="en-US" dirty="0"/>
              <a:t>Clients: </a:t>
            </a:r>
            <a:r>
              <a:rPr lang="en-US" i="1" dirty="0"/>
              <a:t>DEA &amp; Sunrise Recovery</a:t>
            </a:r>
            <a:endParaRPr lang="en-US" dirty="0"/>
          </a:p>
          <a:p>
            <a:r>
              <a:rPr lang="en-US" dirty="0"/>
              <a:t>With the enormous rise in opiate-related overdoses over the past decade, the DEA is seeking a data-driven solution for allocating prevention and recovery resources throughout the country</a:t>
            </a:r>
          </a:p>
          <a:p>
            <a:r>
              <a:rPr lang="en-US" dirty="0"/>
              <a:t>Hoping to lower annual overdose deaths back under 75k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58DE0-CA18-A2FB-F039-B14CD094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4520"/>
            <a:ext cx="4986196" cy="47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20EF-EF14-2171-49D0-370E7E3F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C3D4-DED3-25B8-9C80-B52B97A8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states are experiencing the greatest number of drug overdose deaths?</a:t>
            </a:r>
          </a:p>
          <a:p>
            <a:pPr lvl="1"/>
            <a:r>
              <a:rPr lang="en-US" dirty="0"/>
              <a:t>Consider population adjustments</a:t>
            </a:r>
          </a:p>
          <a:p>
            <a:r>
              <a:rPr lang="en-US" dirty="0"/>
              <a:t>Which states are currently seeing the greatest increase in deaths year-to-year?</a:t>
            </a:r>
          </a:p>
          <a:p>
            <a:r>
              <a:rPr lang="en-US" dirty="0"/>
              <a:t>Which drugs are appearing the most? </a:t>
            </a:r>
          </a:p>
          <a:p>
            <a:pPr lvl="1"/>
            <a:r>
              <a:rPr lang="en-US" dirty="0"/>
              <a:t>Help focus education tactics and awareness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9719-8C51-6DBC-C222-C6FDBF3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5E6-B548-B921-531E-C8986884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CDC </a:t>
            </a:r>
            <a:r>
              <a:rPr lang="en-US" i="1" dirty="0"/>
              <a:t>National Vital Statistics System</a:t>
            </a:r>
            <a:r>
              <a:rPr lang="en-US" dirty="0"/>
              <a:t> (NVSS)</a:t>
            </a:r>
          </a:p>
          <a:p>
            <a:pPr lvl="1"/>
            <a:r>
              <a:rPr lang="en-US" i="1" dirty="0"/>
              <a:t>National Forensics Laboratory Information System</a:t>
            </a:r>
            <a:r>
              <a:rPr lang="en-US" dirty="0"/>
              <a:t> (NFLIS)</a:t>
            </a:r>
          </a:p>
          <a:p>
            <a:r>
              <a:rPr lang="en-US" dirty="0"/>
              <a:t>Aggregate overdose counts for each state over time</a:t>
            </a:r>
          </a:p>
          <a:p>
            <a:r>
              <a:rPr lang="en-US" dirty="0"/>
              <a:t>Identify most common drugs being reported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Create targeted education and recovery plan based on key points</a:t>
            </a:r>
          </a:p>
          <a:p>
            <a:pPr lvl="1"/>
            <a:r>
              <a:rPr lang="en-US" dirty="0"/>
              <a:t>Reduce annual U.S. drug overdose deaths under 75k</a:t>
            </a:r>
          </a:p>
        </p:txBody>
      </p:sp>
    </p:spTree>
    <p:extLst>
      <p:ext uri="{BB962C8B-B14F-4D97-AF65-F5344CB8AC3E}">
        <p14:creationId xmlns:p14="http://schemas.microsoft.com/office/powerpoint/2010/main" val="14681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7EB-0281-9EB3-9FBF-1C9026A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</a:t>
            </a:r>
            <a:br>
              <a:rPr lang="en-US" dirty="0"/>
            </a:br>
            <a:r>
              <a:rPr lang="en-US" dirty="0"/>
              <a:t>of overdose deaths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178BC-1CF1-47A8-2709-6C7A2E7B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45918"/>
            <a:ext cx="3479971" cy="3441520"/>
          </a:xfrm>
        </p:spPr>
        <p:txBody>
          <a:bodyPr/>
          <a:lstStyle/>
          <a:p>
            <a:r>
              <a:rPr lang="en-US" dirty="0"/>
              <a:t>Cumulative overdose deaths in each state over period from 2015-2021</a:t>
            </a:r>
          </a:p>
          <a:p>
            <a:r>
              <a:rPr lang="en-US" dirty="0"/>
              <a:t>California, Florida, Pennsylvania, and Ohio stand out as highly impacted areas with over 30k deaths during the span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208D10-F89D-AF09-6657-FE9783AD6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34" y="836547"/>
            <a:ext cx="4932721" cy="52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7EB-0281-9EB3-9FBF-1C9026A0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468351"/>
            <a:ext cx="9605635" cy="1395843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</a:t>
            </a:r>
            <a:br>
              <a:rPr lang="en-US" dirty="0"/>
            </a:br>
            <a:r>
              <a:rPr lang="en-US" dirty="0"/>
              <a:t>overdose deaths </a:t>
            </a:r>
            <a:br>
              <a:rPr lang="en-US" dirty="0"/>
            </a:br>
            <a:r>
              <a:rPr lang="en-US" dirty="0"/>
              <a:t>(Population-adjusted)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5DC0A-D2CC-17AB-705D-11F1AD181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726835" cy="3448595"/>
          </a:xfrm>
        </p:spPr>
        <p:txBody>
          <a:bodyPr>
            <a:normAutofit/>
          </a:bodyPr>
          <a:lstStyle/>
          <a:p>
            <a:r>
              <a:rPr lang="en-US" dirty="0"/>
              <a:t>Per capita adjustment for density of overdose deaths</a:t>
            </a:r>
          </a:p>
          <a:p>
            <a:r>
              <a:rPr lang="en-US" dirty="0"/>
              <a:t>West Virginia, Ohio, and Maryland are most alarming</a:t>
            </a:r>
          </a:p>
          <a:p>
            <a:r>
              <a:rPr lang="en-US" dirty="0"/>
              <a:t>In this analysis, the larger states such as California, Florida, and Texas are less of hot spots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DF3B28A-C7A0-2C84-3645-F809323C0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2034" y="846548"/>
            <a:ext cx="4868681" cy="5164904"/>
          </a:xfrm>
        </p:spPr>
      </p:pic>
    </p:spTree>
    <p:extLst>
      <p:ext uri="{BB962C8B-B14F-4D97-AF65-F5344CB8AC3E}">
        <p14:creationId xmlns:p14="http://schemas.microsoft.com/office/powerpoint/2010/main" val="22023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18054-6FEC-D5EB-B67E-58E49F10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Problem</a:t>
            </a:r>
            <a:br>
              <a:rPr lang="en-US" dirty="0"/>
            </a:br>
            <a:r>
              <a:rPr lang="en-US" dirty="0"/>
              <a:t>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97E9C-824F-3ADF-BDD9-23E8BFB8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3838347" cy="3448595"/>
          </a:xfrm>
        </p:spPr>
        <p:txBody>
          <a:bodyPr/>
          <a:lstStyle/>
          <a:p>
            <a:r>
              <a:rPr lang="en-US" dirty="0"/>
              <a:t>In the most recent year-on-year change, we see that there are entirely new states experiencing an uptick in drug overdoses</a:t>
            </a:r>
          </a:p>
          <a:p>
            <a:r>
              <a:rPr lang="en-US" dirty="0"/>
              <a:t>Important targets for preventive actions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3E353D-F94A-0396-A865-D6B9450517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804889"/>
            <a:ext cx="4958852" cy="5243755"/>
          </a:xfrm>
        </p:spPr>
      </p:pic>
    </p:spTree>
    <p:extLst>
      <p:ext uri="{BB962C8B-B14F-4D97-AF65-F5344CB8AC3E}">
        <p14:creationId xmlns:p14="http://schemas.microsoft.com/office/powerpoint/2010/main" val="24238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8069-DBE0-DDE9-10F3-85A180A5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Classes to </a:t>
            </a:r>
            <a:br>
              <a:rPr lang="en-US" dirty="0"/>
            </a:br>
            <a:r>
              <a:rPr lang="en-US" dirty="0"/>
              <a:t>focus 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8EDD556-827E-5641-F316-5B0DC7305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0774" y="1240521"/>
            <a:ext cx="5392009" cy="437695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5007BFC-1D88-B30C-EBCE-07FCBB433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903443" cy="3448595"/>
          </a:xfrm>
        </p:spPr>
        <p:txBody>
          <a:bodyPr/>
          <a:lstStyle/>
          <a:p>
            <a:r>
              <a:rPr lang="en-US" dirty="0"/>
              <a:t>Proportion of drugs identified by law enforcement and hospitalizations </a:t>
            </a:r>
          </a:p>
          <a:p>
            <a:r>
              <a:rPr lang="en-US" dirty="0"/>
              <a:t>Surge in cases involving fentanyl and methamphetamine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F006F2-4D79-BE72-B284-40B384FCC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783" y="1240521"/>
            <a:ext cx="1450278" cy="14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4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574E-FA55-863D-0107-28A86D30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EED15-5289-13C0-FCD2-64416A28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271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larger states like California, Florida and Texas are good candidate states to fund targeted recovery centers and drug education</a:t>
            </a:r>
          </a:p>
          <a:p>
            <a:pPr lvl="1"/>
            <a:r>
              <a:rPr lang="en-US" dirty="0"/>
              <a:t>In terms of reducing deaths to goal of 75k or less, state-level policy decisions made here would have the greatest impact</a:t>
            </a:r>
          </a:p>
          <a:p>
            <a:r>
              <a:rPr lang="en-US" dirty="0"/>
              <a:t>However, states with larger density of overdose deaths like West Virginia, Maryland, Ohio and Pennsylvania should be more immediate targets for recovery centers; these states have the highest proportion of their populations afflicted and likely are feeling the affects most</a:t>
            </a:r>
          </a:p>
          <a:p>
            <a:r>
              <a:rPr lang="en-US" dirty="0"/>
              <a:t> Recovery specialists and law enforcement should be trained and equipped appropriately to combat the rise in fentanyl and methamphetamine use</a:t>
            </a:r>
          </a:p>
          <a:p>
            <a:r>
              <a:rPr lang="en-US" dirty="0"/>
              <a:t>If the right actions are taken, this information should lead to a flattening of the rising curve in drug overdoses</a:t>
            </a:r>
          </a:p>
        </p:txBody>
      </p:sp>
    </p:spTree>
    <p:extLst>
      <p:ext uri="{BB962C8B-B14F-4D97-AF65-F5344CB8AC3E}">
        <p14:creationId xmlns:p14="http://schemas.microsoft.com/office/powerpoint/2010/main" val="550574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3053</TotalTime>
  <Words>461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Drug overdose prevention</vt:lpstr>
      <vt:lpstr>Motivation</vt:lpstr>
      <vt:lpstr>Key Questions</vt:lpstr>
      <vt:lpstr>Design</vt:lpstr>
      <vt:lpstr>Distribution  of overdose deaths</vt:lpstr>
      <vt:lpstr>Distribution of  overdose deaths  (Population-adjusted)</vt:lpstr>
      <vt:lpstr>Rising Problem States</vt:lpstr>
      <vt:lpstr>Drug Classes to  focus on</vt:lpstr>
      <vt:lpstr>Takeaways</vt:lpstr>
      <vt:lpstr>Future 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overdose prevention </dc:title>
  <dc:creator>Colin McMorrow</dc:creator>
  <cp:lastModifiedBy>Colin McMorrow</cp:lastModifiedBy>
  <cp:revision>19</cp:revision>
  <dcterms:created xsi:type="dcterms:W3CDTF">2022-06-14T18:41:34Z</dcterms:created>
  <dcterms:modified xsi:type="dcterms:W3CDTF">2022-07-14T01:20:05Z</dcterms:modified>
</cp:coreProperties>
</file>