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281"/>
  </p:normalViewPr>
  <p:slideViewPr>
    <p:cSldViewPr snapToGrid="0" snapToObjects="1">
      <p:cViewPr varScale="1">
        <p:scale>
          <a:sx n="90" d="100"/>
          <a:sy n="90" d="100"/>
        </p:scale>
        <p:origin x="23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linmcmorrow/Documents/Metis_Business/project/data_sources/overdose_death_cou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linmcmorrow/Documents/Metis_Business/project/data_sources/overdose_death_cou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linmcmorrow/Documents/Metis_Business/project/data_sources/overdose_death_cou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linmcmorrow/Documents/Metis_Business/project/data_sources/overdose_death_coun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Opioid-Related</a:t>
            </a:r>
            <a:r>
              <a:rPr lang="en-US" sz="2000" baseline="0" dirty="0"/>
              <a:t> Overdose Deaths (U.S.)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'Deaths Time Series'!$D$1:$D$7</c:f>
              <c:numCache>
                <c:formatCode>General</c:formatCode>
                <c:ptCount val="7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</c:numCache>
            </c:numRef>
          </c:cat>
          <c:val>
            <c:numRef>
              <c:f>'Deaths Time Series'!$E$1:$E$7</c:f>
              <c:numCache>
                <c:formatCode>General</c:formatCode>
                <c:ptCount val="7"/>
                <c:pt idx="0">
                  <c:v>374431</c:v>
                </c:pt>
                <c:pt idx="1">
                  <c:v>452369</c:v>
                </c:pt>
                <c:pt idx="2">
                  <c:v>555589</c:v>
                </c:pt>
                <c:pt idx="3">
                  <c:v>566097</c:v>
                </c:pt>
                <c:pt idx="4">
                  <c:v>574491</c:v>
                </c:pt>
                <c:pt idx="5">
                  <c:v>727063</c:v>
                </c:pt>
                <c:pt idx="6">
                  <c:v>904206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B2-9047-8C73-F03A52C14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4973248"/>
        <c:axId val="1579908976"/>
      </c:lineChart>
      <c:catAx>
        <c:axId val="1514973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08976"/>
        <c:crosses val="autoZero"/>
        <c:auto val="1"/>
        <c:lblAlgn val="ctr"/>
        <c:lblOffset val="100"/>
        <c:noMultiLvlLbl val="0"/>
      </c:catAx>
      <c:valAx>
        <c:axId val="1579908976"/>
        <c:scaling>
          <c:orientation val="minMax"/>
          <c:min val="3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DEATHS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973248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Overdose Deaths per State (2015-2021)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 State'!$B$2</c:f>
              <c:strCache>
                <c:ptCount val="1"/>
                <c:pt idx="0">
                  <c:v>deaths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'Per State'!$A$3:$A$12</c:f>
              <c:strCache>
                <c:ptCount val="10"/>
                <c:pt idx="0">
                  <c:v>OH</c:v>
                </c:pt>
                <c:pt idx="1">
                  <c:v>IL</c:v>
                </c:pt>
                <c:pt idx="2">
                  <c:v>MD</c:v>
                </c:pt>
                <c:pt idx="3">
                  <c:v>NY</c:v>
                </c:pt>
                <c:pt idx="4">
                  <c:v>CA</c:v>
                </c:pt>
                <c:pt idx="5">
                  <c:v>NC</c:v>
                </c:pt>
                <c:pt idx="6">
                  <c:v>MA</c:v>
                </c:pt>
                <c:pt idx="7">
                  <c:v>FL</c:v>
                </c:pt>
                <c:pt idx="8">
                  <c:v>TN</c:v>
                </c:pt>
                <c:pt idx="9">
                  <c:v>NJ</c:v>
                </c:pt>
              </c:strCache>
            </c:strRef>
          </c:cat>
          <c:val>
            <c:numRef>
              <c:f>'Per State'!$B$3:$B$12</c:f>
              <c:numCache>
                <c:formatCode>General</c:formatCode>
                <c:ptCount val="10"/>
                <c:pt idx="0">
                  <c:v>296884</c:v>
                </c:pt>
                <c:pt idx="1">
                  <c:v>179706</c:v>
                </c:pt>
                <c:pt idx="2">
                  <c:v>163055</c:v>
                </c:pt>
                <c:pt idx="3">
                  <c:v>160440</c:v>
                </c:pt>
                <c:pt idx="4">
                  <c:v>156593</c:v>
                </c:pt>
                <c:pt idx="5">
                  <c:v>154957</c:v>
                </c:pt>
                <c:pt idx="6">
                  <c:v>143310</c:v>
                </c:pt>
                <c:pt idx="7">
                  <c:v>132589</c:v>
                </c:pt>
                <c:pt idx="8">
                  <c:v>128155</c:v>
                </c:pt>
                <c:pt idx="9">
                  <c:v>108230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93-A848-AFAE-E9BF3D33D419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517793664"/>
        <c:axId val="2011486848"/>
      </c:barChart>
      <c:catAx>
        <c:axId val="1517793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>
                    <a:ln>
                      <a:noFill/>
                    </a:ln>
                    <a:solidFill>
                      <a:schemeClr val="tx2"/>
                    </a:solidFill>
                  </a:rPr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486848"/>
        <c:crosses val="autoZero"/>
        <c:auto val="1"/>
        <c:lblAlgn val="ctr"/>
        <c:lblOffset val="100"/>
        <c:noMultiLvlLbl val="0"/>
      </c:catAx>
      <c:valAx>
        <c:axId val="201148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>
                    <a:ln>
                      <a:noFill/>
                    </a:ln>
                  </a:rPr>
                  <a:t>total deaths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793664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Overdose</a:t>
            </a:r>
            <a:r>
              <a:rPr lang="en-US" baseline="0"/>
              <a:t> Deaths per 1000 People (2015-2021)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 Capita'!$A$2:$A$15</c:f>
              <c:strCache>
                <c:ptCount val="14"/>
                <c:pt idx="0">
                  <c:v>WV</c:v>
                </c:pt>
                <c:pt idx="1">
                  <c:v>MD</c:v>
                </c:pt>
                <c:pt idx="2">
                  <c:v>OH</c:v>
                </c:pt>
                <c:pt idx="3">
                  <c:v>CT</c:v>
                </c:pt>
                <c:pt idx="4">
                  <c:v>MA</c:v>
                </c:pt>
                <c:pt idx="5">
                  <c:v>TN</c:v>
                </c:pt>
                <c:pt idx="6">
                  <c:v>NM</c:v>
                </c:pt>
                <c:pt idx="7">
                  <c:v>NC</c:v>
                </c:pt>
                <c:pt idx="8">
                  <c:v>IL</c:v>
                </c:pt>
                <c:pt idx="9">
                  <c:v>SC</c:v>
                </c:pt>
                <c:pt idx="10">
                  <c:v>KY</c:v>
                </c:pt>
                <c:pt idx="11">
                  <c:v>VA</c:v>
                </c:pt>
                <c:pt idx="12">
                  <c:v>NJ</c:v>
                </c:pt>
                <c:pt idx="13">
                  <c:v>NV</c:v>
                </c:pt>
              </c:strCache>
            </c:strRef>
          </c:cat>
          <c:val>
            <c:numRef>
              <c:f>'Per Capita'!$E$2:$E$15</c:f>
              <c:numCache>
                <c:formatCode>General</c:formatCode>
                <c:ptCount val="14"/>
                <c:pt idx="0">
                  <c:v>38.824363255214358</c:v>
                </c:pt>
                <c:pt idx="1">
                  <c:v>26.882651140000487</c:v>
                </c:pt>
                <c:pt idx="2">
                  <c:v>25.34303722067591</c:v>
                </c:pt>
                <c:pt idx="3">
                  <c:v>23.143299366897459</c:v>
                </c:pt>
                <c:pt idx="4">
                  <c:v>20.732790055436453</c:v>
                </c:pt>
                <c:pt idx="5">
                  <c:v>18.454810159757844</c:v>
                </c:pt>
                <c:pt idx="6">
                  <c:v>16.545803929206819</c:v>
                </c:pt>
                <c:pt idx="7">
                  <c:v>14.480579518479637</c:v>
                </c:pt>
                <c:pt idx="8">
                  <c:v>14.297192346348702</c:v>
                </c:pt>
                <c:pt idx="9">
                  <c:v>14.000640414715898</c:v>
                </c:pt>
                <c:pt idx="10">
                  <c:v>13.86565039983592</c:v>
                </c:pt>
                <c:pt idx="11">
                  <c:v>12.494094306301092</c:v>
                </c:pt>
                <c:pt idx="12">
                  <c:v>12.195589169893132</c:v>
                </c:pt>
                <c:pt idx="13">
                  <c:v>12.161833845713428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38-E749-A97A-CE64EF1D8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551482496"/>
        <c:axId val="1551484144"/>
      </c:barChart>
      <c:catAx>
        <c:axId val="1551482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>
                    <a:ln>
                      <a:noFill/>
                    </a:ln>
                  </a:rPr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484144"/>
        <c:crosses val="autoZero"/>
        <c:auto val="1"/>
        <c:lblAlgn val="ctr"/>
        <c:lblOffset val="100"/>
        <c:noMultiLvlLbl val="0"/>
      </c:catAx>
      <c:valAx>
        <c:axId val="155148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DEATHS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48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Percent Increase</a:t>
            </a:r>
            <a:r>
              <a:rPr lang="en-US" sz="1400" baseline="0"/>
              <a:t> in Overdose Deaths per Year (2020-2021) </a:t>
            </a:r>
            <a:endParaRPr 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D98700"/>
            </a:solidFill>
            <a:ln>
              <a:noFill/>
            </a:ln>
            <a:effectLst/>
          </c:spPr>
          <c:invertIfNegative val="0"/>
          <c:cat>
            <c:strRef>
              <c:f>'Rate of Change'!$A$18:$A$27</c:f>
              <c:strCache>
                <c:ptCount val="10"/>
                <c:pt idx="0">
                  <c:v>MI</c:v>
                </c:pt>
                <c:pt idx="1">
                  <c:v>MT</c:v>
                </c:pt>
                <c:pt idx="2">
                  <c:v>AK</c:v>
                </c:pt>
                <c:pt idx="3">
                  <c:v>KS</c:v>
                </c:pt>
                <c:pt idx="4">
                  <c:v>VT</c:v>
                </c:pt>
                <c:pt idx="5">
                  <c:v>MS</c:v>
                </c:pt>
                <c:pt idx="6">
                  <c:v>OR</c:v>
                </c:pt>
                <c:pt idx="7">
                  <c:v>CA</c:v>
                </c:pt>
                <c:pt idx="8">
                  <c:v>FL</c:v>
                </c:pt>
                <c:pt idx="9">
                  <c:v>TX</c:v>
                </c:pt>
              </c:strCache>
            </c:strRef>
          </c:cat>
          <c:val>
            <c:numRef>
              <c:f>'Rate of Change'!$C$18:$C$27</c:f>
              <c:numCache>
                <c:formatCode>General</c:formatCode>
                <c:ptCount val="10"/>
                <c:pt idx="0">
                  <c:v>123.059778715275</c:v>
                </c:pt>
                <c:pt idx="1">
                  <c:v>86.31921824104235</c:v>
                </c:pt>
                <c:pt idx="2">
                  <c:v>79.420289855072468</c:v>
                </c:pt>
                <c:pt idx="3">
                  <c:v>67.462211614956246</c:v>
                </c:pt>
                <c:pt idx="4">
                  <c:v>62.219101123595507</c:v>
                </c:pt>
                <c:pt idx="5">
                  <c:v>54.766457252116908</c:v>
                </c:pt>
                <c:pt idx="6">
                  <c:v>53.225152129817445</c:v>
                </c:pt>
                <c:pt idx="7">
                  <c:v>49.353690693514778</c:v>
                </c:pt>
                <c:pt idx="8">
                  <c:v>46.587337224966326</c:v>
                </c:pt>
                <c:pt idx="9">
                  <c:v>41.810426540284361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18-D947-8D91-FA42A262D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7563776"/>
        <c:axId val="1637380912"/>
      </c:barChart>
      <c:catAx>
        <c:axId val="1517563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7380912"/>
        <c:crosses val="autoZero"/>
        <c:auto val="1"/>
        <c:lblAlgn val="ctr"/>
        <c:lblOffset val="100"/>
        <c:noMultiLvlLbl val="0"/>
      </c:catAx>
      <c:valAx>
        <c:axId val="163738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% INCREASE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563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CCF5-04E5-F43F-B947-1638F1039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Opioid overdose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3D54B-B3A8-1E1D-2973-9842143C6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Colin McMorrow</a:t>
            </a:r>
          </a:p>
        </p:txBody>
      </p:sp>
    </p:spTree>
    <p:extLst>
      <p:ext uri="{BB962C8B-B14F-4D97-AF65-F5344CB8AC3E}">
        <p14:creationId xmlns:p14="http://schemas.microsoft.com/office/powerpoint/2010/main" val="155109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1F27-60E9-D43A-E02D-7707303A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40502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83C7-5C58-AF2F-899D-2733BCF4A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860331"/>
            <a:ext cx="4486766" cy="3606014"/>
          </a:xfrm>
        </p:spPr>
        <p:txBody>
          <a:bodyPr/>
          <a:lstStyle/>
          <a:p>
            <a:r>
              <a:rPr lang="en-US" dirty="0"/>
              <a:t>Clients: </a:t>
            </a:r>
            <a:r>
              <a:rPr lang="en-US" i="1" dirty="0"/>
              <a:t>DEA &amp; Sunrise Recovery</a:t>
            </a:r>
            <a:endParaRPr lang="en-US" dirty="0"/>
          </a:p>
          <a:p>
            <a:r>
              <a:rPr lang="en-US" dirty="0"/>
              <a:t>With the enormous rise in opiate-related overdoses over the past decade, the DEA is seeking a data-driven solution for allocating prevention and recovery resources throughout the country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A80DDEB-1818-3D39-2AFD-5950CCEAC8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498968"/>
              </p:ext>
            </p:extLst>
          </p:nvPr>
        </p:nvGraphicFramePr>
        <p:xfrm>
          <a:off x="5938346" y="1949977"/>
          <a:ext cx="5549461" cy="4103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854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20EF-EF14-2171-49D0-370E7E3F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8C3D4-DED3-25B8-9C80-B52B97A8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states are experiencing the greatest number of opioid overdose deaths?</a:t>
            </a:r>
          </a:p>
          <a:p>
            <a:r>
              <a:rPr lang="en-US" dirty="0"/>
              <a:t>Which states are seeing the greatest increase in deaths year-to-year?</a:t>
            </a:r>
          </a:p>
          <a:p>
            <a:r>
              <a:rPr lang="en-US" dirty="0"/>
              <a:t>Which opioids are appearing the most?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2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9719-8C51-6DBC-C222-C6FDBF38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5E6-B548-B921-531E-C8986884F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sources:</a:t>
            </a:r>
          </a:p>
          <a:p>
            <a:pPr lvl="1"/>
            <a:r>
              <a:rPr lang="en-US" dirty="0"/>
              <a:t>CDC </a:t>
            </a:r>
            <a:r>
              <a:rPr lang="en-US" i="1" dirty="0"/>
              <a:t>National Vital Statistics System</a:t>
            </a:r>
            <a:r>
              <a:rPr lang="en-US" dirty="0"/>
              <a:t> (NVSS)</a:t>
            </a:r>
          </a:p>
          <a:p>
            <a:pPr lvl="1"/>
            <a:r>
              <a:rPr lang="en-US" i="1" dirty="0"/>
              <a:t>National Forensics Laboratory Information System</a:t>
            </a:r>
            <a:r>
              <a:rPr lang="en-US" dirty="0"/>
              <a:t> (NFLIS)</a:t>
            </a:r>
          </a:p>
          <a:p>
            <a:r>
              <a:rPr lang="en-US" dirty="0"/>
              <a:t>Aggregate overdose counts for each state</a:t>
            </a:r>
          </a:p>
          <a:p>
            <a:r>
              <a:rPr lang="en-US" dirty="0"/>
              <a:t>Create time series to show trends</a:t>
            </a:r>
          </a:p>
          <a:p>
            <a:r>
              <a:rPr lang="en-US" dirty="0"/>
              <a:t>Determine rate of increase in deaths per state</a:t>
            </a:r>
          </a:p>
        </p:txBody>
      </p:sp>
    </p:spTree>
    <p:extLst>
      <p:ext uri="{BB962C8B-B14F-4D97-AF65-F5344CB8AC3E}">
        <p14:creationId xmlns:p14="http://schemas.microsoft.com/office/powerpoint/2010/main" val="146819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77EB-0281-9EB3-9FBF-1C9026A0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overdose deaths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CB21AA-ACC0-E09D-6BBD-37C84A131BA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01212456"/>
              </p:ext>
            </p:extLst>
          </p:nvPr>
        </p:nvGraphicFramePr>
        <p:xfrm>
          <a:off x="5214938" y="2045918"/>
          <a:ext cx="5839914" cy="344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178BC-1CF1-47A8-2709-6C7A2E7B9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9217" y="2045918"/>
            <a:ext cx="3479971" cy="3441520"/>
          </a:xfrm>
        </p:spPr>
        <p:txBody>
          <a:bodyPr/>
          <a:lstStyle/>
          <a:p>
            <a:r>
              <a:rPr lang="en-US" dirty="0"/>
              <a:t>Cumulative overdose deaths in each state over 6 year period</a:t>
            </a:r>
          </a:p>
          <a:p>
            <a:r>
              <a:rPr lang="en-US" dirty="0"/>
              <a:t>Ohio, Illinois, Maryland, New York, and California stand out as highly impacted areas</a:t>
            </a:r>
          </a:p>
        </p:txBody>
      </p:sp>
    </p:spTree>
    <p:extLst>
      <p:ext uri="{BB962C8B-B14F-4D97-AF65-F5344CB8AC3E}">
        <p14:creationId xmlns:p14="http://schemas.microsoft.com/office/powerpoint/2010/main" val="130642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77EB-0281-9EB3-9FBF-1C9026A0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overdose deaths (Population-adjusted)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5DC0A-D2CC-17AB-705D-11F1AD181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3138957" cy="34485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 capita adjustment for density of overdose deaths</a:t>
            </a:r>
          </a:p>
          <a:p>
            <a:r>
              <a:rPr lang="en-US" dirty="0"/>
              <a:t>West Virginia, Maryland and Ohio are most alarming</a:t>
            </a:r>
          </a:p>
          <a:p>
            <a:r>
              <a:rPr lang="en-US" dirty="0"/>
              <a:t>Larger states such as Texas and California appear less critical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E9470B-F7A5-E93B-C0A2-77AA18603A5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9151256"/>
              </p:ext>
            </p:extLst>
          </p:nvPr>
        </p:nvGraphicFramePr>
        <p:xfrm>
          <a:off x="4843464" y="2017713"/>
          <a:ext cx="6215062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234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E18054-6FEC-D5EB-B67E-58E49F10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Rising Problem States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297E9C-824F-3ADF-BDD9-23E8BFB80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2881782" cy="3448595"/>
          </a:xfrm>
        </p:spPr>
        <p:txBody>
          <a:bodyPr/>
          <a:lstStyle/>
          <a:p>
            <a:r>
              <a:rPr lang="en-US" dirty="0"/>
              <a:t>States where opioid abuse is spiking</a:t>
            </a:r>
          </a:p>
          <a:p>
            <a:r>
              <a:rPr lang="en-US" dirty="0"/>
              <a:t>Michigan had more than double the number of overdose deaths than 2020</a:t>
            </a:r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CAB79A6-5CDB-E381-607E-F42C82EE829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2313016"/>
              </p:ext>
            </p:extLst>
          </p:nvPr>
        </p:nvGraphicFramePr>
        <p:xfrm>
          <a:off x="5000626" y="2017713"/>
          <a:ext cx="60579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384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574E-FA55-863D-0107-28A86D30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4EED15-5289-13C0-FCD2-64416A28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West Virginia, Maryland and Ohio (among others) need immediate attention</a:t>
            </a:r>
          </a:p>
          <a:p>
            <a:pPr lvl="1"/>
            <a:r>
              <a:rPr lang="en-US" dirty="0"/>
              <a:t>Good candidate state to fund targeted recovery centers and drug education</a:t>
            </a:r>
          </a:p>
          <a:p>
            <a:r>
              <a:rPr lang="en-US" dirty="0"/>
              <a:t>Some of the larger states have high potential for becoming problem states</a:t>
            </a:r>
          </a:p>
          <a:p>
            <a:pPr lvl="1"/>
            <a:r>
              <a:rPr lang="en-US" dirty="0"/>
              <a:t>Although overdoses per capita is less of a problem, these larger populations have the potential to yield a massive spike</a:t>
            </a:r>
          </a:p>
          <a:p>
            <a:r>
              <a:rPr lang="en-US" dirty="0"/>
              <a:t>States such as Michigan (+123%) should be the targets of immediate preventive actions </a:t>
            </a:r>
          </a:p>
          <a:p>
            <a:r>
              <a:rPr lang="en-US" dirty="0"/>
              <a:t>If the right actions are taken, this information should lead to a flattening of the curve in the current opioid epidemic</a:t>
            </a:r>
          </a:p>
        </p:txBody>
      </p:sp>
    </p:spTree>
    <p:extLst>
      <p:ext uri="{BB962C8B-B14F-4D97-AF65-F5344CB8AC3E}">
        <p14:creationId xmlns:p14="http://schemas.microsoft.com/office/powerpoint/2010/main" val="5505746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1769</TotalTime>
  <Words>335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Opioid overdose prevention</vt:lpstr>
      <vt:lpstr>Motivation</vt:lpstr>
      <vt:lpstr>Objectives</vt:lpstr>
      <vt:lpstr>Design</vt:lpstr>
      <vt:lpstr>Distribution of overdose deaths</vt:lpstr>
      <vt:lpstr>Distribution of overdose deaths (Population-adjusted)</vt:lpstr>
      <vt:lpstr>Rising Problem States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Opioid overdose prevention </dc:title>
  <dc:creator>Colin McMorrow</dc:creator>
  <cp:lastModifiedBy>Colin McMorrow</cp:lastModifiedBy>
  <cp:revision>7</cp:revision>
  <dcterms:created xsi:type="dcterms:W3CDTF">2022-06-14T18:41:34Z</dcterms:created>
  <dcterms:modified xsi:type="dcterms:W3CDTF">2022-06-16T00:11:34Z</dcterms:modified>
</cp:coreProperties>
</file>