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9" r:id="rId9"/>
    <p:sldId id="262" r:id="rId10"/>
    <p:sldId id="266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8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75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30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13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36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71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80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41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92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8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3C0-A80C-8A8F-66AA-381C10386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Stellar Object</a:t>
            </a:r>
            <a:br>
              <a:rPr lang="en-US" sz="5400" dirty="0"/>
            </a:br>
            <a:r>
              <a:rPr lang="en-US" sz="5400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02BC6-B084-5D07-EE64-C6A8C8490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McMorrow</a:t>
            </a:r>
          </a:p>
        </p:txBody>
      </p:sp>
      <p:pic>
        <p:nvPicPr>
          <p:cNvPr id="2050" name="Picture 2" descr="This is an artist's concept of a galaxy with a brilliant quasar at its center.">
            <a:extLst>
              <a:ext uri="{FF2B5EF4-FFF2-40B4-BE49-F238E27FC236}">
                <a16:creationId xmlns:a16="http://schemas.microsoft.com/office/drawing/2014/main" id="{571264D9-EC99-F562-408F-69B4CF16F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303" y="1849967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391C-42CF-D476-6CE3-7EE91542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417E-4C89-DAEC-ADCD-21F2A9746A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Multiclass one-vs-rest</a:t>
            </a:r>
          </a:p>
          <a:p>
            <a:pPr lvl="1"/>
            <a:r>
              <a:rPr lang="en-US" dirty="0"/>
              <a:t>Accuracy: 0.94</a:t>
            </a:r>
          </a:p>
          <a:p>
            <a:pPr lvl="1"/>
            <a:r>
              <a:rPr lang="en-US" dirty="0"/>
              <a:t>F1 Scores:</a:t>
            </a:r>
          </a:p>
          <a:p>
            <a:pPr lvl="2"/>
            <a:r>
              <a:rPr lang="en-US" dirty="0"/>
              <a:t>GALAXY: 0.95</a:t>
            </a:r>
          </a:p>
          <a:p>
            <a:pPr lvl="2"/>
            <a:r>
              <a:rPr lang="en-US" dirty="0"/>
              <a:t>QUASAR: 0.90</a:t>
            </a:r>
          </a:p>
          <a:p>
            <a:pPr lvl="2"/>
            <a:r>
              <a:rPr lang="en-US" dirty="0"/>
              <a:t>STAR: 0.96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37A73-68B4-A334-7457-8BDC2326C1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Notable Coefficients:</a:t>
            </a:r>
          </a:p>
          <a:p>
            <a:pPr lvl="1"/>
            <a:r>
              <a:rPr lang="en-US" dirty="0"/>
              <a:t>GALAXY: </a:t>
            </a:r>
          </a:p>
          <a:p>
            <a:pPr lvl="2"/>
            <a:r>
              <a:rPr lang="en-US" dirty="0"/>
              <a:t>1.5 (u), -1.25 (z)</a:t>
            </a:r>
          </a:p>
          <a:p>
            <a:pPr lvl="1"/>
            <a:r>
              <a:rPr lang="en-US" dirty="0"/>
              <a:t>QUASAR:</a:t>
            </a:r>
          </a:p>
          <a:p>
            <a:pPr lvl="2"/>
            <a:r>
              <a:rPr lang="en-US" dirty="0"/>
              <a:t>-2.36 (u), 4.66 (redshift)</a:t>
            </a:r>
          </a:p>
          <a:p>
            <a:pPr lvl="1"/>
            <a:r>
              <a:rPr lang="en-US" dirty="0"/>
              <a:t>STAR:</a:t>
            </a:r>
          </a:p>
          <a:p>
            <a:pPr lvl="2"/>
            <a:r>
              <a:rPr lang="en-US" dirty="0"/>
              <a:t>-51.3 (redshift)</a:t>
            </a:r>
          </a:p>
        </p:txBody>
      </p:sp>
    </p:spTree>
    <p:extLst>
      <p:ext uri="{BB962C8B-B14F-4D97-AF65-F5344CB8AC3E}">
        <p14:creationId xmlns:p14="http://schemas.microsoft.com/office/powerpoint/2010/main" val="363536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CBC7-211C-5DFB-8E64-925B5228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C0A2-D96E-065E-5707-05F5F8102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723697"/>
            <a:ext cx="4645152" cy="4176266"/>
          </a:xfrm>
        </p:spPr>
        <p:txBody>
          <a:bodyPr/>
          <a:lstStyle/>
          <a:p>
            <a:r>
              <a:rPr lang="en-US" sz="1800" dirty="0"/>
              <a:t>Validation:</a:t>
            </a:r>
          </a:p>
          <a:p>
            <a:pPr lvl="1"/>
            <a:r>
              <a:rPr lang="en-US" sz="1500" dirty="0"/>
              <a:t>Accuracy: 0.98</a:t>
            </a:r>
          </a:p>
          <a:p>
            <a:pPr lvl="1"/>
            <a:r>
              <a:rPr lang="en-US" sz="1500" dirty="0"/>
              <a:t>F1 Score:</a:t>
            </a:r>
          </a:p>
          <a:p>
            <a:pPr lvl="2"/>
            <a:r>
              <a:rPr lang="en-US" sz="1300" dirty="0"/>
              <a:t>GALAXY: 0.98</a:t>
            </a:r>
          </a:p>
          <a:p>
            <a:pPr lvl="2"/>
            <a:r>
              <a:rPr lang="en-US" sz="1300" dirty="0"/>
              <a:t>QUASAR: 0.94</a:t>
            </a:r>
          </a:p>
          <a:p>
            <a:pPr lvl="2"/>
            <a:r>
              <a:rPr lang="en-US" sz="1300" dirty="0"/>
              <a:t>STAR: 1.00</a:t>
            </a:r>
          </a:p>
          <a:p>
            <a:r>
              <a:rPr lang="en-US" sz="1800" dirty="0"/>
              <a:t>Test:</a:t>
            </a:r>
            <a:endParaRPr lang="en-US" sz="1500" dirty="0"/>
          </a:p>
          <a:p>
            <a:pPr lvl="1"/>
            <a:r>
              <a:rPr lang="en-US" sz="1500" dirty="0"/>
              <a:t>Accuracy 0.98</a:t>
            </a:r>
          </a:p>
          <a:p>
            <a:pPr lvl="1"/>
            <a:r>
              <a:rPr lang="en-US" sz="1500" dirty="0"/>
              <a:t>F1 Score:</a:t>
            </a:r>
          </a:p>
          <a:p>
            <a:pPr lvl="2"/>
            <a:r>
              <a:rPr lang="en-US" sz="1300" dirty="0"/>
              <a:t>GALAXY: 0.98</a:t>
            </a:r>
          </a:p>
          <a:p>
            <a:pPr lvl="2"/>
            <a:r>
              <a:rPr lang="en-US" sz="1300" dirty="0"/>
              <a:t>QUASAR: 0.94</a:t>
            </a:r>
          </a:p>
          <a:p>
            <a:pPr lvl="2"/>
            <a:r>
              <a:rPr lang="en-US" sz="1300" dirty="0"/>
              <a:t>STAR: 1.00</a:t>
            </a:r>
          </a:p>
          <a:p>
            <a:pPr marL="914400" lvl="2" indent="0">
              <a:buNone/>
            </a:pPr>
            <a:endParaRPr lang="en-US" sz="13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538A6EE-0B42-2248-315E-E5B629B81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9876" y="3592113"/>
            <a:ext cx="3692839" cy="25016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017347-567C-D0EC-7835-E312F720A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876" y="958037"/>
            <a:ext cx="3692839" cy="25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0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C691-4A58-FDE1-1738-54C4CF00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4CB6-80F5-B272-CD0A-0497B2F71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052" y="1895071"/>
            <a:ext cx="5112093" cy="3021315"/>
          </a:xfrm>
        </p:spPr>
        <p:txBody>
          <a:bodyPr>
            <a:normAutofit/>
          </a:bodyPr>
          <a:lstStyle/>
          <a:p>
            <a:r>
              <a:rPr lang="en-US" sz="1800" dirty="0"/>
              <a:t>Redshift values appear to be the principal factor in determining class in this model</a:t>
            </a:r>
          </a:p>
          <a:p>
            <a:r>
              <a:rPr lang="en-US" sz="1800" dirty="0"/>
              <a:t>Redshift represents the speed an object is moving away from Earth, a measurement that roughly translates to distance</a:t>
            </a:r>
          </a:p>
          <a:p>
            <a:r>
              <a:rPr lang="en-US" sz="1800" dirty="0"/>
              <a:t>Can we build this model without it?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1B34E1-A58B-339D-8687-EDDF28B055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4372" y="1152283"/>
            <a:ext cx="5429991" cy="33692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2F3B5-9C6F-FAD3-803A-9901E495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0" y="4962928"/>
            <a:ext cx="9605635" cy="10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2DB6-DAD8-38F9-8C74-9DCEC7FB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 Removed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050D-A46F-D08B-11C8-7950AD74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734207"/>
            <a:ext cx="4645152" cy="4165756"/>
          </a:xfrm>
        </p:spPr>
        <p:txBody>
          <a:bodyPr/>
          <a:lstStyle/>
          <a:p>
            <a:r>
              <a:rPr lang="en-US" dirty="0"/>
              <a:t>Accuracy: 0.85</a:t>
            </a:r>
          </a:p>
          <a:p>
            <a:r>
              <a:rPr lang="en-US" dirty="0"/>
              <a:t>F1 Scores:</a:t>
            </a:r>
          </a:p>
          <a:p>
            <a:pPr lvl="1"/>
            <a:r>
              <a:rPr lang="en-US" dirty="0"/>
              <a:t>GALAXY: 0.92</a:t>
            </a:r>
          </a:p>
          <a:p>
            <a:pPr lvl="1"/>
            <a:r>
              <a:rPr lang="en-US" dirty="0"/>
              <a:t>QUASAR: 0.77</a:t>
            </a:r>
          </a:p>
          <a:p>
            <a:pPr lvl="1"/>
            <a:r>
              <a:rPr lang="en-US" dirty="0"/>
              <a:t>STAR: 0.72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200516-1A57-9C34-53FC-D30DF1AC8B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487688"/>
            <a:ext cx="5334604" cy="3620339"/>
          </a:xfrm>
        </p:spPr>
      </p:pic>
    </p:spTree>
    <p:extLst>
      <p:ext uri="{BB962C8B-B14F-4D97-AF65-F5344CB8AC3E}">
        <p14:creationId xmlns:p14="http://schemas.microsoft.com/office/powerpoint/2010/main" val="170945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CE50-223B-72F1-DF4F-11B32EDE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BDFC80-F604-D379-576A-27310085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76248"/>
            <a:ext cx="9603275" cy="3690097"/>
          </a:xfrm>
        </p:spPr>
        <p:txBody>
          <a:bodyPr/>
          <a:lstStyle/>
          <a:p>
            <a:r>
              <a:rPr lang="en-US" dirty="0"/>
              <a:t>We are able to make highly accurate classifications for stars, galaxies and quasars with relatively few features </a:t>
            </a:r>
          </a:p>
          <a:p>
            <a:pPr lvl="1"/>
            <a:r>
              <a:rPr lang="en-US" dirty="0"/>
              <a:t>Random Forest provided best model</a:t>
            </a:r>
          </a:p>
          <a:p>
            <a:r>
              <a:rPr lang="en-US" dirty="0"/>
              <a:t>Little to no drop-off in performance when testing out-of-sample data</a:t>
            </a:r>
          </a:p>
          <a:p>
            <a:pPr lvl="1"/>
            <a:r>
              <a:rPr lang="en-US" dirty="0"/>
              <a:t>Not overfit to training data, not too complex</a:t>
            </a:r>
          </a:p>
          <a:p>
            <a:r>
              <a:rPr lang="en-US" dirty="0"/>
              <a:t>Redshift is a significantly stronger predictors than other features</a:t>
            </a:r>
          </a:p>
          <a:p>
            <a:pPr lvl="1"/>
            <a:r>
              <a:rPr lang="en-US" dirty="0"/>
              <a:t>Removing feature leads to relatively mild performance decrease</a:t>
            </a:r>
          </a:p>
          <a:p>
            <a:pPr lvl="1"/>
            <a:r>
              <a:rPr lang="en-US" dirty="0"/>
              <a:t>Interesting modeling challenge to pursue going forward</a:t>
            </a:r>
          </a:p>
        </p:txBody>
      </p:sp>
    </p:spTree>
    <p:extLst>
      <p:ext uri="{BB962C8B-B14F-4D97-AF65-F5344CB8AC3E}">
        <p14:creationId xmlns:p14="http://schemas.microsoft.com/office/powerpoint/2010/main" val="428129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60D30-4C7C-B5B5-9CD4-3FEB6052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/ 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573A-4652-AFBE-458D-C7F6B3871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5" y="1827972"/>
            <a:ext cx="5707174" cy="3631501"/>
          </a:xfrm>
        </p:spPr>
        <p:txBody>
          <a:bodyPr/>
          <a:lstStyle/>
          <a:p>
            <a:r>
              <a:rPr lang="en-US" dirty="0"/>
              <a:t>There are billions of billions of documented objects in deep space, and billions more are discovered each year with more sensitive instruments</a:t>
            </a:r>
          </a:p>
          <a:p>
            <a:r>
              <a:rPr lang="en-US" dirty="0"/>
              <a:t>Astronomers would be able to save energy and resources by leveraging data science to quickly classify these new objects </a:t>
            </a:r>
          </a:p>
        </p:txBody>
      </p:sp>
      <p:pic>
        <p:nvPicPr>
          <p:cNvPr id="1028" name="Picture 4" descr="This Week's New Space Images From The Webb Telescope And More Will Make  Your Jaw Drop">
            <a:extLst>
              <a:ext uri="{FF2B5EF4-FFF2-40B4-BE49-F238E27FC236}">
                <a16:creationId xmlns:a16="http://schemas.microsoft.com/office/drawing/2014/main" id="{69853C7B-CFE9-FF97-A71D-74A56015835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00" y="1827972"/>
            <a:ext cx="3900348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2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B056-9F6A-F253-8FAE-1FA5BBDA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90E61E-AF09-A834-B9C8-253ABA94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92166"/>
            <a:ext cx="9603275" cy="3774179"/>
          </a:xfrm>
        </p:spPr>
        <p:txBody>
          <a:bodyPr/>
          <a:lstStyle/>
          <a:p>
            <a:r>
              <a:rPr lang="en-US" dirty="0"/>
              <a:t>Data Source:</a:t>
            </a:r>
          </a:p>
          <a:p>
            <a:pPr lvl="1"/>
            <a:r>
              <a:rPr lang="en-US" sz="1600" dirty="0"/>
              <a:t>Sloan Digital Sky Survey (SDSS) </a:t>
            </a:r>
          </a:p>
          <a:p>
            <a:pPr lvl="1"/>
            <a:r>
              <a:rPr lang="en-US" sz="1600" dirty="0"/>
              <a:t>Data Release 17</a:t>
            </a:r>
          </a:p>
          <a:p>
            <a:r>
              <a:rPr lang="en-US" dirty="0"/>
              <a:t>Clean data and search for features with strong separation between classes</a:t>
            </a:r>
          </a:p>
          <a:p>
            <a:r>
              <a:rPr lang="en-US" dirty="0"/>
              <a:t>Build baseline model to assess predictive ability</a:t>
            </a:r>
          </a:p>
          <a:p>
            <a:r>
              <a:rPr lang="en-US" dirty="0"/>
              <a:t>Expand and tune model to maximize accuracy</a:t>
            </a:r>
          </a:p>
        </p:txBody>
      </p:sp>
    </p:spTree>
    <p:extLst>
      <p:ext uri="{BB962C8B-B14F-4D97-AF65-F5344CB8AC3E}">
        <p14:creationId xmlns:p14="http://schemas.microsoft.com/office/powerpoint/2010/main" val="89259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7155-351C-78AD-4349-19AEA5C5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0CDCFA-C3D9-EB88-87D5-18112E14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933903"/>
            <a:ext cx="4645152" cy="35255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100 thousand entered objects</a:t>
            </a:r>
          </a:p>
          <a:p>
            <a:r>
              <a:rPr lang="en-US" dirty="0"/>
              <a:t>Spectral Data:</a:t>
            </a:r>
          </a:p>
          <a:p>
            <a:pPr lvl="1"/>
            <a:r>
              <a:rPr lang="en-US" dirty="0"/>
              <a:t>U, G, R, I, Z: different wavelength filters ranging from ultraviolet to infrared</a:t>
            </a:r>
          </a:p>
          <a:p>
            <a:pPr lvl="1"/>
            <a:r>
              <a:rPr lang="en-US" dirty="0"/>
              <a:t>Redshift: generally measures distance</a:t>
            </a:r>
          </a:p>
          <a:p>
            <a:r>
              <a:rPr lang="en-US" dirty="0"/>
              <a:t>Scan Data:</a:t>
            </a:r>
          </a:p>
          <a:p>
            <a:pPr lvl="1"/>
            <a:r>
              <a:rPr lang="en-US" dirty="0"/>
              <a:t>Object Identifiers</a:t>
            </a:r>
          </a:p>
          <a:p>
            <a:pPr lvl="1"/>
            <a:r>
              <a:rPr lang="en-US" dirty="0"/>
              <a:t>Telescope angles</a:t>
            </a:r>
          </a:p>
          <a:p>
            <a:pPr lvl="1"/>
            <a:r>
              <a:rPr lang="en-US" dirty="0"/>
              <a:t>Dates</a:t>
            </a:r>
          </a:p>
          <a:p>
            <a:pPr lvl="1"/>
            <a:r>
              <a:rPr lang="en-US" dirty="0"/>
              <a:t>Equipment IDs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1C0A6-19AA-011A-7B58-DDC8ADC2C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06" y="1933294"/>
            <a:ext cx="4645152" cy="3525570"/>
          </a:xfrm>
        </p:spPr>
        <p:txBody>
          <a:bodyPr>
            <a:normAutofit fontScale="85000" lnSpcReduction="10000"/>
          </a:bodyPr>
          <a:lstStyle/>
          <a:p>
            <a:r>
              <a:rPr lang="en-US" sz="2100" dirty="0"/>
              <a:t>Classes:</a:t>
            </a:r>
          </a:p>
          <a:p>
            <a:pPr lvl="1"/>
            <a:r>
              <a:rPr lang="en-US" sz="2100" dirty="0"/>
              <a:t>Star: individual stars</a:t>
            </a:r>
          </a:p>
          <a:p>
            <a:pPr lvl="1"/>
            <a:r>
              <a:rPr lang="en-US" sz="2100" dirty="0"/>
              <a:t>Galaxy: very large cluster of stars</a:t>
            </a:r>
          </a:p>
          <a:p>
            <a:pPr lvl="1"/>
            <a:r>
              <a:rPr lang="en-US" sz="2100" dirty="0"/>
              <a:t>Quasar: Extremely bright light released from a supermassive black hole</a:t>
            </a:r>
          </a:p>
        </p:txBody>
      </p:sp>
    </p:spTree>
    <p:extLst>
      <p:ext uri="{BB962C8B-B14F-4D97-AF65-F5344CB8AC3E}">
        <p14:creationId xmlns:p14="http://schemas.microsoft.com/office/powerpoint/2010/main" val="274364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F98E-94EB-0629-E643-822976B7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6BEB-E664-8A21-F56A-513A8010B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755228"/>
            <a:ext cx="4645152" cy="3704245"/>
          </a:xfrm>
        </p:spPr>
        <p:txBody>
          <a:bodyPr/>
          <a:lstStyle/>
          <a:p>
            <a:r>
              <a:rPr lang="en-US" dirty="0"/>
              <a:t>Perfect or near-perfect collinearity</a:t>
            </a:r>
          </a:p>
          <a:p>
            <a:pPr lvl="1"/>
            <a:r>
              <a:rPr lang="en-US" dirty="0"/>
              <a:t>Plate, MJD(Date), Run ID</a:t>
            </a:r>
          </a:p>
          <a:p>
            <a:r>
              <a:rPr lang="en-US" dirty="0"/>
              <a:t>Many of the spectral features appear to provide similar information</a:t>
            </a:r>
          </a:p>
          <a:p>
            <a:pPr lvl="1"/>
            <a:r>
              <a:rPr lang="en-US" dirty="0"/>
              <a:t>Targets for exploration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7BF397-7F3E-619E-8503-6E905CFBA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0690" y="1082566"/>
            <a:ext cx="6171926" cy="4603531"/>
          </a:xfrm>
        </p:spPr>
      </p:pic>
    </p:spTree>
    <p:extLst>
      <p:ext uri="{BB962C8B-B14F-4D97-AF65-F5344CB8AC3E}">
        <p14:creationId xmlns:p14="http://schemas.microsoft.com/office/powerpoint/2010/main" val="29099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0643-250F-D046-AE77-29CA1338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4547-9091-98D4-235B-5E01149BB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692166"/>
            <a:ext cx="4645152" cy="4099034"/>
          </a:xfrm>
        </p:spPr>
        <p:txBody>
          <a:bodyPr/>
          <a:lstStyle/>
          <a:p>
            <a:r>
              <a:rPr lang="en-US" dirty="0"/>
              <a:t>Spectral features that are adjacent (top) have very high collinearity</a:t>
            </a:r>
          </a:p>
          <a:p>
            <a:r>
              <a:rPr lang="en-US" dirty="0"/>
              <a:t>U and Z (bottom) likely capture all predictive information that is needed and have much lower correlation of 0.55</a:t>
            </a:r>
          </a:p>
          <a:p>
            <a:r>
              <a:rPr lang="en-US" dirty="0"/>
              <a:t>Removed G, R and I from feature list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70A43E-6F4C-4FF4-95BA-E76B70C989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7435" y="0"/>
            <a:ext cx="4645025" cy="300159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84D71-D151-4BF9-5D8D-0845B614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434" y="3090993"/>
            <a:ext cx="4645025" cy="30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7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CB9-0D9D-478E-62E4-F9E4B22C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C1A03-AD65-A3D5-3EE6-81127A6CF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1828800"/>
            <a:ext cx="4645152" cy="3630673"/>
          </a:xfrm>
        </p:spPr>
        <p:txBody>
          <a:bodyPr/>
          <a:lstStyle/>
          <a:p>
            <a:r>
              <a:rPr lang="en-US" dirty="0"/>
              <a:t>Identified Potentially strong predictors in redshift, z, and u</a:t>
            </a:r>
          </a:p>
          <a:p>
            <a:r>
              <a:rPr lang="en-US" dirty="0"/>
              <a:t>3:1:1 Class imbalance</a:t>
            </a:r>
          </a:p>
          <a:p>
            <a:pPr lvl="1"/>
            <a:r>
              <a:rPr lang="en-US" dirty="0"/>
              <a:t>Corrected using SMOTE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E7E9F5-D52B-2BB6-931A-7C463BA1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242" y="0"/>
            <a:ext cx="3691385" cy="2027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1F44FB-7741-E2DD-8BF1-9C44B3B1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938" y="2075400"/>
            <a:ext cx="3687689" cy="1928618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F97DF51-9CE8-B098-7FDA-A86A19E05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0" y="3958193"/>
            <a:ext cx="3048000" cy="2089782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C30013-EF91-8270-5C8C-94BF40A51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938" y="4059292"/>
            <a:ext cx="3691385" cy="20526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B5DD84-C9C5-995D-9DAB-A1D811C27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862" y="0"/>
            <a:ext cx="1996437" cy="20173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D0EF62-0766-3E66-4A78-747E793A8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175" y="2083090"/>
            <a:ext cx="1862124" cy="19209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723879-4E27-EE5A-6D60-51B3E279BA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7720" y="4059293"/>
            <a:ext cx="2040522" cy="2050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91D32-2BF4-4BE3-604D-46EFD1B9DC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3958193"/>
            <a:ext cx="3225081" cy="20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33A2-74FD-CF29-F7C2-A2E7895D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Scheme /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77EE-F37F-E6A4-CC3D-098FA29D5B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5-fold cross validation</a:t>
            </a:r>
          </a:p>
          <a:p>
            <a:pPr lvl="1"/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60-20-20 train-</a:t>
            </a:r>
            <a:r>
              <a:rPr lang="en-US" dirty="0" err="1"/>
              <a:t>val</a:t>
            </a:r>
            <a:r>
              <a:rPr lang="en-US" dirty="0"/>
              <a:t>-test split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9DFB-2BE6-25DD-9B93-ED982A0ABC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7935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D18F-F708-0FBD-26B8-4D2F3691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88DE-DF8A-87B2-FFA4-C36DB5141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71769"/>
            <a:ext cx="4645152" cy="3287704"/>
          </a:xfrm>
        </p:spPr>
        <p:txBody>
          <a:bodyPr/>
          <a:lstStyle/>
          <a:p>
            <a:r>
              <a:rPr lang="en-US" dirty="0"/>
              <a:t>K-Nearest Neighbors</a:t>
            </a:r>
          </a:p>
          <a:p>
            <a:pPr lvl="1"/>
            <a:r>
              <a:rPr lang="en-US" dirty="0"/>
              <a:t>5-fold cross-validation</a:t>
            </a:r>
          </a:p>
          <a:p>
            <a:pPr lvl="1"/>
            <a:r>
              <a:rPr lang="en-US" dirty="0"/>
              <a:t>K=3</a:t>
            </a:r>
          </a:p>
          <a:p>
            <a:pPr lvl="1"/>
            <a:r>
              <a:rPr lang="en-US" dirty="0"/>
              <a:t>Accuracy: 0.91</a:t>
            </a:r>
          </a:p>
          <a:p>
            <a:pPr lvl="1"/>
            <a:r>
              <a:rPr lang="en-US" dirty="0"/>
              <a:t>F1 Scores:</a:t>
            </a:r>
          </a:p>
          <a:p>
            <a:pPr lvl="2"/>
            <a:r>
              <a:rPr lang="en-US" dirty="0"/>
              <a:t>GALAXY: 0.94</a:t>
            </a:r>
          </a:p>
          <a:p>
            <a:pPr lvl="2"/>
            <a:r>
              <a:rPr lang="en-US" dirty="0"/>
              <a:t>QUASAR: 0.91</a:t>
            </a:r>
          </a:p>
          <a:p>
            <a:pPr lvl="2"/>
            <a:r>
              <a:rPr lang="en-US" dirty="0"/>
              <a:t>STAR: 0.87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A0AE79-30AF-414F-242B-655D58869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4318" y="2100824"/>
            <a:ext cx="5107480" cy="3087513"/>
          </a:xfrm>
        </p:spPr>
      </p:pic>
    </p:spTree>
    <p:extLst>
      <p:ext uri="{BB962C8B-B14F-4D97-AF65-F5344CB8AC3E}">
        <p14:creationId xmlns:p14="http://schemas.microsoft.com/office/powerpoint/2010/main" val="8628075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{4ABE1B3B-F421-DD47-BBA6-7442C61D7444}tf10001119</Template>
  <TotalTime>750</TotalTime>
  <Words>505</Words>
  <Application>Microsoft Macintosh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Gallery</vt:lpstr>
      <vt:lpstr>Stellar Object Classification</vt:lpstr>
      <vt:lpstr>Objective / Motivation</vt:lpstr>
      <vt:lpstr>Project Design</vt:lpstr>
      <vt:lpstr>The Data</vt:lpstr>
      <vt:lpstr>Feature Selection</vt:lpstr>
      <vt:lpstr>Feature Selection</vt:lpstr>
      <vt:lpstr>Class Breakdown</vt:lpstr>
      <vt:lpstr>Validation Scheme / Metrics</vt:lpstr>
      <vt:lpstr>Baselining</vt:lpstr>
      <vt:lpstr>Baselining </vt:lpstr>
      <vt:lpstr>Random Forest</vt:lpstr>
      <vt:lpstr>Feature Importance</vt:lpstr>
      <vt:lpstr>Redshift Removed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McMorrow</dc:creator>
  <cp:lastModifiedBy>Colin McMorrow</cp:lastModifiedBy>
  <cp:revision>23</cp:revision>
  <dcterms:created xsi:type="dcterms:W3CDTF">2022-09-06T19:15:10Z</dcterms:created>
  <dcterms:modified xsi:type="dcterms:W3CDTF">2022-09-07T20:35:37Z</dcterms:modified>
</cp:coreProperties>
</file>