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33D7BC-E777-4B86-B9FE-0B3C09A43A96}">
  <a:tblStyle styleId="{6D33D7BC-E777-4B86-B9FE-0B3C09A43A9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5B3DD54-6540-48F5-9333-158E9DB1CF0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Nunito-bold.fntdata"/><Relationship Id="rId21" Type="http://schemas.openxmlformats.org/officeDocument/2006/relationships/slide" Target="slides/slide15.xml"/><Relationship Id="rId43" Type="http://schemas.openxmlformats.org/officeDocument/2006/relationships/font" Target="fonts/Nunito-regular.fntdata"/><Relationship Id="rId24" Type="http://schemas.openxmlformats.org/officeDocument/2006/relationships/slide" Target="slides/slide18.xml"/><Relationship Id="rId46" Type="http://schemas.openxmlformats.org/officeDocument/2006/relationships/font" Target="fonts/Nunito-boldItalic.fntdata"/><Relationship Id="rId23" Type="http://schemas.openxmlformats.org/officeDocument/2006/relationships/slide" Target="slides/slide17.xml"/><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avenPro-bold.fntdata"/><Relationship Id="rId25" Type="http://schemas.openxmlformats.org/officeDocument/2006/relationships/slide" Target="slides/slide19.xml"/><Relationship Id="rId47" Type="http://schemas.openxmlformats.org/officeDocument/2006/relationships/font" Target="fonts/MavenPro-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yfitnesspal.com/food/search"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Hello Everybody,</a:t>
            </a:r>
            <a:endParaRPr/>
          </a:p>
          <a:p>
            <a:pPr indent="0" lvl="0" marL="0" rtl="0" algn="l">
              <a:spcBef>
                <a:spcPts val="0"/>
              </a:spcBef>
              <a:spcAft>
                <a:spcPts val="0"/>
              </a:spcAft>
              <a:buClr>
                <a:schemeClr val="dk1"/>
              </a:buClr>
              <a:buSzPts val="1100"/>
              <a:buFont typeface="Arial"/>
              <a:buNone/>
            </a:pPr>
            <a:r>
              <a:rPr lang="en"/>
              <a:t>We are group 3 and we are glad to be presenting to you today.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project aims to increase our client’s revenue by recommending an optimal food basket (in terms of cost and nutritional value) for our client’s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approach is to first analyse and engineer features to identify traits of health-conscious customers.</a:t>
            </a:r>
            <a:endParaRPr/>
          </a:p>
          <a:p>
            <a:pPr indent="0" lvl="0" marL="0" rtl="0" algn="l">
              <a:spcBef>
                <a:spcPts val="0"/>
              </a:spcBef>
              <a:spcAft>
                <a:spcPts val="0"/>
              </a:spcAft>
              <a:buClr>
                <a:schemeClr val="dk1"/>
              </a:buClr>
              <a:buSzPts val="1100"/>
              <a:buFont typeface="Arial"/>
              <a:buNone/>
            </a:pPr>
            <a:r>
              <a:rPr lang="en"/>
              <a:t>Following which we can predict the health consciousness of a customer.</a:t>
            </a:r>
            <a:endParaRPr/>
          </a:p>
          <a:p>
            <a:pPr indent="0" lvl="0" marL="0" rtl="0" algn="l">
              <a:spcBef>
                <a:spcPts val="0"/>
              </a:spcBef>
              <a:spcAft>
                <a:spcPts val="0"/>
              </a:spcAft>
              <a:buClr>
                <a:schemeClr val="dk1"/>
              </a:buClr>
              <a:buSzPts val="1100"/>
              <a:buFont typeface="Arial"/>
              <a:buNone/>
            </a:pPr>
            <a:r>
              <a:rPr lang="en"/>
              <a:t>Then make recommendations based on whether the customer is health-conscious customers or non-health conscious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Before we start, we must analyse and clean the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data cleaning process was as follows:</a:t>
            </a:r>
            <a:endParaRPr/>
          </a:p>
          <a:p>
            <a:pPr indent="0" lvl="0" marL="0" rtl="0" algn="l">
              <a:spcBef>
                <a:spcPts val="0"/>
              </a:spcBef>
              <a:spcAft>
                <a:spcPts val="0"/>
              </a:spcAft>
              <a:buClr>
                <a:schemeClr val="dk1"/>
              </a:buClr>
              <a:buSzPts val="1100"/>
              <a:buFont typeface="Arial"/>
              <a:buNone/>
            </a:pPr>
            <a:r>
              <a:rPr lang="en"/>
              <a:t>* We noticed that there were some rows in which the money spent was zero. So, we dropped 1291 of those rows. </a:t>
            </a:r>
            <a:endParaRPr/>
          </a:p>
          <a:p>
            <a:pPr indent="0" lvl="0" marL="0" rtl="0" algn="l">
              <a:spcBef>
                <a:spcPts val="0"/>
              </a:spcBef>
              <a:spcAft>
                <a:spcPts val="0"/>
              </a:spcAft>
              <a:buClr>
                <a:schemeClr val="dk1"/>
              </a:buClr>
              <a:buSzPts val="1100"/>
              <a:buFont typeface="Arial"/>
              <a:buNone/>
            </a:pPr>
            <a:r>
              <a:rPr lang="en"/>
              <a:t>* Then there were a few rows of data where the volume purchased was 0, but spend and price per volume were present. So we estimated the volume purchased by dividing spend by price per volume.</a:t>
            </a:r>
            <a:endParaRPr/>
          </a:p>
          <a:p>
            <a:pPr indent="0" lvl="0" marL="0" rtl="0" algn="l">
              <a:spcBef>
                <a:spcPts val="0"/>
              </a:spcBef>
              <a:spcAft>
                <a:spcPts val="0"/>
              </a:spcAft>
              <a:buClr>
                <a:schemeClr val="dk1"/>
              </a:buClr>
              <a:buSzPts val="1100"/>
              <a:buFont typeface="Arial"/>
              <a:buNone/>
            </a:pPr>
            <a:r>
              <a:rPr lang="en"/>
              <a:t>* We also dropped 44,032 rows of duplicate data, because The presence of such data could affect the reliability of our models in the later part of the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explained previously, we are focusing on identifying health conscious and non-health conscious customers.</a:t>
            </a:r>
            <a:endParaRPr/>
          </a:p>
          <a:p>
            <a:pPr indent="0" lvl="0" marL="0" rtl="0" algn="l">
              <a:spcBef>
                <a:spcPts val="0"/>
              </a:spcBef>
              <a:spcAft>
                <a:spcPts val="0"/>
              </a:spcAft>
              <a:buClr>
                <a:schemeClr val="dk1"/>
              </a:buClr>
              <a:buSzPts val="1100"/>
              <a:buFont typeface="Arial"/>
              <a:buNone/>
            </a:pPr>
            <a:r>
              <a:rPr lang="en"/>
              <a:t>And to do this, we require a metric based on the items that the customers buy.</a:t>
            </a:r>
            <a:endParaRPr/>
          </a:p>
          <a:p>
            <a:pPr indent="0" lvl="0" marL="0" rtl="0" algn="l">
              <a:spcBef>
                <a:spcPts val="0"/>
              </a:spcBef>
              <a:spcAft>
                <a:spcPts val="0"/>
              </a:spcAft>
              <a:buClr>
                <a:schemeClr val="dk1"/>
              </a:buClr>
              <a:buSzPts val="1100"/>
              <a:buFont typeface="Arial"/>
              <a:buNone/>
            </a:pPr>
            <a:r>
              <a:rPr lang="en"/>
              <a:t>So we engineered a feature called the Health Score.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engineer this feature we needed more information about the nutritional value of the products.</a:t>
            </a:r>
            <a:endParaRPr/>
          </a:p>
          <a:p>
            <a:pPr indent="0" lvl="0" marL="0" rtl="0" algn="l">
              <a:spcBef>
                <a:spcPts val="0"/>
              </a:spcBef>
              <a:spcAft>
                <a:spcPts val="0"/>
              </a:spcAft>
              <a:buClr>
                <a:schemeClr val="dk1"/>
              </a:buClr>
              <a:buSzPts val="1100"/>
              <a:buFont typeface="Arial"/>
              <a:buNone/>
            </a:pPr>
            <a:r>
              <a:rPr lang="en"/>
              <a:t>The Categories Information dataset given to us provided information about calories and price of the product. As an extension to that dataset, </a:t>
            </a:r>
            <a:endParaRPr/>
          </a:p>
          <a:p>
            <a:pPr indent="0" lvl="0" marL="0" rtl="0" algn="l">
              <a:spcBef>
                <a:spcPts val="0"/>
              </a:spcBef>
              <a:spcAft>
                <a:spcPts val="0"/>
              </a:spcAft>
              <a:buClr>
                <a:schemeClr val="dk1"/>
              </a:buClr>
              <a:buSzPts val="1100"/>
              <a:buFont typeface="Arial"/>
              <a:buNone/>
            </a:pPr>
            <a:r>
              <a:rPr lang="en"/>
              <a:t>we web-scrapped more nutritional information about the products from myfitnesspal.com to get a better understanding of the sugar, fat and sodium values in the individual products.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Now that each product now has a total of 4 health-related attributes: </a:t>
            </a:r>
            <a:endParaRPr/>
          </a:p>
          <a:p>
            <a:pPr indent="0" lvl="0" marL="0" rtl="0" algn="l">
              <a:spcBef>
                <a:spcPts val="0"/>
              </a:spcBef>
              <a:spcAft>
                <a:spcPts val="0"/>
              </a:spcAft>
              <a:buClr>
                <a:schemeClr val="dk1"/>
              </a:buClr>
              <a:buSzPts val="1100"/>
              <a:buFont typeface="Arial"/>
              <a:buNone/>
            </a:pPr>
            <a:r>
              <a:rPr lang="en"/>
              <a:t>* calories/100g</a:t>
            </a:r>
            <a:endParaRPr/>
          </a:p>
          <a:p>
            <a:pPr indent="0" lvl="0" marL="0" rtl="0" algn="l">
              <a:spcBef>
                <a:spcPts val="0"/>
              </a:spcBef>
              <a:spcAft>
                <a:spcPts val="0"/>
              </a:spcAft>
              <a:buClr>
                <a:schemeClr val="dk1"/>
              </a:buClr>
              <a:buSzPts val="1100"/>
              <a:buFont typeface="Arial"/>
              <a:buNone/>
            </a:pPr>
            <a:r>
              <a:rPr lang="en"/>
              <a:t>* fats/100g</a:t>
            </a:r>
            <a:endParaRPr/>
          </a:p>
          <a:p>
            <a:pPr indent="0" lvl="0" marL="0" rtl="0" algn="l">
              <a:spcBef>
                <a:spcPts val="0"/>
              </a:spcBef>
              <a:spcAft>
                <a:spcPts val="0"/>
              </a:spcAft>
              <a:buClr>
                <a:schemeClr val="dk1"/>
              </a:buClr>
              <a:buSzPts val="1100"/>
              <a:buFont typeface="Arial"/>
              <a:buNone/>
            </a:pPr>
            <a:r>
              <a:rPr lang="en"/>
              <a:t>* sugar/100g</a:t>
            </a:r>
            <a:endParaRPr/>
          </a:p>
          <a:p>
            <a:pPr indent="0" lvl="0" marL="0" rtl="0" algn="l">
              <a:spcBef>
                <a:spcPts val="0"/>
              </a:spcBef>
              <a:spcAft>
                <a:spcPts val="0"/>
              </a:spcAft>
              <a:buClr>
                <a:schemeClr val="dk1"/>
              </a:buClr>
              <a:buSzPts val="1100"/>
              <a:buFont typeface="Arial"/>
              <a:buNone/>
            </a:pPr>
            <a:r>
              <a:rPr lang="en"/>
              <a:t>* sodium/100g</a:t>
            </a:r>
            <a:endParaRPr/>
          </a:p>
          <a:p>
            <a:pPr indent="0" lvl="0" marL="0" rtl="0" algn="l">
              <a:spcBef>
                <a:spcPts val="0"/>
              </a:spcBef>
              <a:spcAft>
                <a:spcPts val="0"/>
              </a:spcAft>
              <a:buClr>
                <a:schemeClr val="dk1"/>
              </a:buClr>
              <a:buSzPts val="1100"/>
              <a:buFont typeface="Arial"/>
              <a:buNone/>
            </a:pPr>
            <a:r>
              <a:rPr lang="en"/>
              <a:t>It is time to calculate the health score:</a:t>
            </a:r>
            <a:endParaRPr/>
          </a:p>
          <a:p>
            <a:pPr indent="0" lvl="0" marL="0" rtl="0" algn="l">
              <a:spcBef>
                <a:spcPts val="0"/>
              </a:spcBef>
              <a:spcAft>
                <a:spcPts val="0"/>
              </a:spcAft>
              <a:buClr>
                <a:schemeClr val="dk1"/>
              </a:buClr>
              <a:buSzPts val="1100"/>
              <a:buFont typeface="Arial"/>
              <a:buNone/>
            </a:pPr>
            <a:r>
              <a:rPr lang="en"/>
              <a:t>* First we standardized each of the four columns so that the 4 values are comparable</a:t>
            </a:r>
            <a:endParaRPr/>
          </a:p>
          <a:p>
            <a:pPr indent="0" lvl="0" marL="0" rtl="0" algn="l">
              <a:spcBef>
                <a:spcPts val="0"/>
              </a:spcBef>
              <a:spcAft>
                <a:spcPts val="0"/>
              </a:spcAft>
              <a:buClr>
                <a:schemeClr val="dk1"/>
              </a:buClr>
              <a:buSzPts val="1100"/>
              <a:buFont typeface="Arial"/>
              <a:buNone/>
            </a:pPr>
            <a:r>
              <a:rPr lang="en"/>
              <a:t>* Then, to make the scores more understandable, we translated each column so that each of their minimum values is one.</a:t>
            </a:r>
            <a:endParaRPr/>
          </a:p>
          <a:p>
            <a:pPr indent="0" lvl="0" marL="0" rtl="0" algn="l">
              <a:spcBef>
                <a:spcPts val="0"/>
              </a:spcBef>
              <a:spcAft>
                <a:spcPts val="0"/>
              </a:spcAft>
              <a:buClr>
                <a:schemeClr val="dk1"/>
              </a:buClr>
              <a:buSzPts val="1100"/>
              <a:buFont typeface="Arial"/>
              <a:buNone/>
            </a:pPr>
            <a:r>
              <a:rPr lang="en"/>
              <a:t>* Finally we multiplied the newly computed scores of the four attributes to find the final health score</a:t>
            </a:r>
            <a:endParaRPr/>
          </a:p>
          <a:p>
            <a:pPr indent="0" lvl="0" marL="0" rtl="0" algn="l">
              <a:spcBef>
                <a:spcPts val="0"/>
              </a:spcBef>
              <a:spcAft>
                <a:spcPts val="0"/>
              </a:spcAft>
              <a:buClr>
                <a:schemeClr val="dk1"/>
              </a:buClr>
              <a:buSzPts val="1100"/>
              <a:buFont typeface="Arial"/>
              <a:buNone/>
            </a:pPr>
            <a:r>
              <a:rPr lang="en"/>
              <a:t>* The multiplicative health score will compound the effects of every contributor (calories, fats, sugar, sodium)</a:t>
            </a:r>
            <a:endParaRPr/>
          </a:p>
          <a:p>
            <a:pPr indent="0" lvl="0" marL="0" rtl="0" algn="l">
              <a:spcBef>
                <a:spcPts val="0"/>
              </a:spcBef>
              <a:spcAft>
                <a:spcPts val="0"/>
              </a:spcAft>
              <a:buClr>
                <a:schemeClr val="dk1"/>
              </a:buClr>
              <a:buSzPts val="1100"/>
              <a:buFont typeface="Arial"/>
              <a:buNone/>
            </a:pPr>
            <a:r>
              <a:rPr lang="en"/>
              <a:t>For instance, a product with 3 low and 1 high attributes will have a lower health score than a product which has 2 low and 2 high attributes.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is our final list of engineered health scores. The lower the health score, the healthier the product.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Moving on to labelling our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label our customers, each customer needs to be assigned with a health score. The Health Score of a customer was calculated by taking the average of the Health Scores of all the items that the customer had previously bought. </a:t>
            </a:r>
            <a:endParaRPr/>
          </a:p>
          <a:p>
            <a:pPr indent="0" lvl="0" marL="0" rtl="0" algn="l">
              <a:spcBef>
                <a:spcPts val="0"/>
              </a:spcBef>
              <a:spcAft>
                <a:spcPts val="0"/>
              </a:spcAft>
              <a:buClr>
                <a:schemeClr val="dk1"/>
              </a:buClr>
              <a:buSzPts val="1100"/>
              <a:buFont typeface="Arial"/>
              <a:buNone/>
            </a:pPr>
            <a:r>
              <a:rPr lang="en"/>
              <a:t>This is the histogram of each customer’s health score.  As you can see the health scores of customers have a normal distribution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ensure that the customers are well segmented, we labelled the top 30 percentile as our Non-Health Conscious cuztomers and the bottom 30 percentile as our Health Conscious customers. After doing this, we had an equal number of 971 customers in each cluster.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Now I’m going to pass my time to Douglas to talk more about our predictive algorithm, data-driven recommendations and impact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What Divya has been talking about so far is how we use existing transaction data of existing customers to classify them as health-conscious or not.</a:t>
            </a:r>
            <a:endParaRPr/>
          </a:p>
          <a:p>
            <a:pPr indent="0" lvl="0" marL="0" rtl="0" algn="l">
              <a:spcBef>
                <a:spcPts val="0"/>
              </a:spcBef>
              <a:spcAft>
                <a:spcPts val="0"/>
              </a:spcAft>
              <a:buClr>
                <a:schemeClr val="dk1"/>
              </a:buClr>
              <a:buSzPts val="1100"/>
              <a:buFont typeface="Arial"/>
              <a:buNone/>
            </a:pPr>
            <a:r>
              <a:rPr lang="en"/>
              <a:t>What ill be expanding on is how we perform this same customer segmentation for new customers, who we dont have any past transaction data of.</a:t>
            </a:r>
            <a:endParaRPr/>
          </a:p>
          <a:p>
            <a:pPr indent="0" lvl="0" marL="0" rtl="0" algn="l">
              <a:spcBef>
                <a:spcPts val="0"/>
              </a:spcBef>
              <a:spcAft>
                <a:spcPts val="0"/>
              </a:spcAft>
              <a:buClr>
                <a:schemeClr val="dk1"/>
              </a:buClr>
              <a:buSzPts val="1100"/>
              <a:buFont typeface="Arial"/>
              <a:buNone/>
            </a:pPr>
            <a:r>
              <a:rPr lang="en"/>
              <a:t>So this requires prediction.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After this, ill go through the data driven recommendations that this health-based segmentation has allowed us to identify.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Firstly, we’ll be using a classification tree to predict whether a new customer is health-conscious or not.</a:t>
            </a:r>
            <a:endParaRPr/>
          </a:p>
          <a:p>
            <a:pPr indent="0" lvl="0" marL="0" rtl="0" algn="l">
              <a:spcBef>
                <a:spcPts val="0"/>
              </a:spcBef>
              <a:spcAft>
                <a:spcPts val="0"/>
              </a:spcAft>
              <a:buClr>
                <a:schemeClr val="dk1"/>
              </a:buClr>
              <a:buSzPts val="1100"/>
              <a:buFont typeface="Arial"/>
              <a:buNone/>
            </a:pPr>
            <a:r>
              <a:rPr lang="en"/>
              <a:t>We’ll used the 7 predictor variables shown on the screen that are about a customer demographics.</a:t>
            </a:r>
            <a:endParaRPr/>
          </a:p>
          <a:p>
            <a:pPr indent="0" lvl="0" marL="0" rtl="0" algn="l">
              <a:spcBef>
                <a:spcPts val="0"/>
              </a:spcBef>
              <a:spcAft>
                <a:spcPts val="0"/>
              </a:spcAft>
              <a:buClr>
                <a:schemeClr val="dk1"/>
              </a:buClr>
              <a:buSzPts val="1100"/>
              <a:buFont typeface="Arial"/>
              <a:buNone/>
            </a:pPr>
            <a:r>
              <a:rPr lang="en"/>
              <a:t>Such demographic data could be collected from new customers if they sign up for a membership card, or mobile app, with our client.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pictorial view of what this table looks like is shown below.</a:t>
            </a:r>
            <a:endParaRPr/>
          </a:p>
          <a:p>
            <a:pPr indent="0" lvl="0" marL="0" rtl="0" algn="l">
              <a:spcBef>
                <a:spcPts val="0"/>
              </a:spcBef>
              <a:spcAft>
                <a:spcPts val="0"/>
              </a:spcAft>
              <a:buClr>
                <a:schemeClr val="dk1"/>
              </a:buClr>
              <a:buSzPts val="1100"/>
              <a:buFont typeface="Arial"/>
              <a:buNone/>
            </a:pPr>
            <a:r>
              <a:rPr lang="en"/>
              <a:t>So for every customer, we want to predict their health status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results on the screen are the outcome of testing the trained classification tree on a test set.</a:t>
            </a:r>
            <a:endParaRPr/>
          </a:p>
          <a:p>
            <a:pPr indent="0" lvl="0" marL="0" rtl="0" algn="l">
              <a:spcBef>
                <a:spcPts val="0"/>
              </a:spcBef>
              <a:spcAft>
                <a:spcPts val="0"/>
              </a:spcAft>
              <a:buClr>
                <a:schemeClr val="dk1"/>
              </a:buClr>
              <a:buSzPts val="1100"/>
              <a:buFont typeface="Arial"/>
              <a:buNone/>
            </a:pPr>
            <a:r>
              <a:rPr lang="en"/>
              <a:t>We see that the scoring metrics are above 70% across the board.</a:t>
            </a:r>
            <a:endParaRPr/>
          </a:p>
          <a:p>
            <a:pPr indent="0" lvl="0" marL="0" rtl="0" algn="l">
              <a:spcBef>
                <a:spcPts val="0"/>
              </a:spcBef>
              <a:spcAft>
                <a:spcPts val="0"/>
              </a:spcAft>
              <a:buClr>
                <a:schemeClr val="dk1"/>
              </a:buClr>
              <a:buSzPts val="1100"/>
              <a:buFont typeface="Arial"/>
              <a:buNone/>
            </a:pPr>
            <a:r>
              <a:rPr lang="en"/>
              <a:t>The implication of this predictive capability is that given a new customer’s demographic information, our client will be able to predict their health consciousness correctly 73% of the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Lets now look at the model that was trained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is what our tree looked like, after we tuned the parameters.</a:t>
            </a:r>
            <a:endParaRPr/>
          </a:p>
          <a:p>
            <a:pPr indent="0" lvl="0" marL="0" rtl="0" algn="l">
              <a:spcBef>
                <a:spcPts val="0"/>
              </a:spcBef>
              <a:spcAft>
                <a:spcPts val="0"/>
              </a:spcAft>
              <a:buClr>
                <a:schemeClr val="dk1"/>
              </a:buClr>
              <a:buSzPts val="1100"/>
              <a:buFont typeface="Arial"/>
              <a:buNone/>
            </a:pPr>
            <a:r>
              <a:rPr lang="en"/>
              <a:t>You can see the purity of the nodes is mostly good except for the node at the bottom right in light blue that does not have very good separation.</a:t>
            </a:r>
            <a:endParaRPr/>
          </a:p>
          <a:p>
            <a:pPr indent="0" lvl="0" marL="0" rtl="0" algn="l">
              <a:spcBef>
                <a:spcPts val="0"/>
              </a:spcBef>
              <a:spcAft>
                <a:spcPts val="0"/>
              </a:spcAft>
              <a:buClr>
                <a:schemeClr val="dk1"/>
              </a:buClr>
              <a:buSzPts val="1100"/>
              <a:buFont typeface="Arial"/>
              <a:buNone/>
            </a:pPr>
            <a:r>
              <a:rPr lang="en"/>
              <a:t>We see that most of the decisions made by the decision tree were based on geographical location.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 are two main parameters we selected:</a:t>
            </a:r>
            <a:endParaRPr/>
          </a:p>
          <a:p>
            <a:pPr indent="0" lvl="0" marL="0" rtl="0" algn="l">
              <a:spcBef>
                <a:spcPts val="0"/>
              </a:spcBef>
              <a:spcAft>
                <a:spcPts val="0"/>
              </a:spcAft>
              <a:buClr>
                <a:schemeClr val="dk1"/>
              </a:buClr>
              <a:buSzPts val="1100"/>
              <a:buFont typeface="Arial"/>
              <a:buNone/>
            </a:pPr>
            <a:r>
              <a:rPr lang="en"/>
              <a:t>We used the the gini splitting criterion because it aims to split and produce groups that are as different as possible, which is exactly what we want for our binary classification problem</a:t>
            </a:r>
            <a:endParaRPr/>
          </a:p>
          <a:p>
            <a:pPr indent="0" lvl="0" marL="0" rtl="0" algn="l">
              <a:spcBef>
                <a:spcPts val="0"/>
              </a:spcBef>
              <a:spcAft>
                <a:spcPts val="0"/>
              </a:spcAft>
              <a:buClr>
                <a:schemeClr val="dk1"/>
              </a:buClr>
              <a:buSzPts val="1100"/>
              <a:buFont typeface="Arial"/>
              <a:buNone/>
            </a:pPr>
            <a:r>
              <a:rPr lang="en"/>
              <a:t>We required each split to have a minimum of 900 samples, so that when predicting for a new customer we would know that there are many other customers with similar demographics and using this value would also avoid overfitting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now we've seen how we predict the segmentation of a new customer, but what is the impact of this prediction for our client?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Well, looking at the data, our client gets an average of 9.68 new customers each month.</a:t>
            </a:r>
            <a:endParaRPr/>
          </a:p>
          <a:p>
            <a:pPr indent="0" lvl="0" marL="0" rtl="0" algn="l">
              <a:spcBef>
                <a:spcPts val="0"/>
              </a:spcBef>
              <a:spcAft>
                <a:spcPts val="0"/>
              </a:spcAft>
              <a:buClr>
                <a:schemeClr val="dk1"/>
              </a:buClr>
              <a:buSzPts val="1100"/>
              <a:buFont typeface="Arial"/>
              <a:buNone/>
            </a:pPr>
            <a:r>
              <a:rPr lang="en"/>
              <a:t>This means that our model could correctly predict the health conscious status of 7 new customers per month, or 84 per year.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Assuming a 10% success rate for marketing campaigns that have been targeted to a correctly labelled customer we derived the following impact estimate of 450 successful marketing recommendations to new customers per year.</a:t>
            </a:r>
            <a:endParaRPr/>
          </a:p>
          <a:p>
            <a:pPr indent="0" lvl="0" marL="0" rtl="0" algn="l">
              <a:spcBef>
                <a:spcPts val="0"/>
              </a:spcBef>
              <a:spcAft>
                <a:spcPts val="0"/>
              </a:spcAft>
              <a:buClr>
                <a:schemeClr val="dk1"/>
              </a:buClr>
              <a:buSzPts val="1100"/>
              <a:buFont typeface="Arial"/>
              <a:buNone/>
            </a:pPr>
            <a:r>
              <a:rPr lang="en"/>
              <a:t>Additionally, the improved customer experience of receiving good recommendations could lower our clients current churn of about 9.31 customers per month.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what kind of marketing recommendations could our client then make?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first recommendation involves upselling a basket of healthy items to customers who are both health-conscious and high spenders.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do this, we examine the top purchases made by customers who are both health-conscious and high spenders.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identified the following 5 common necessities but noticed that instant noodles and sugar fare poorly in terms of our health scores.</a:t>
            </a:r>
            <a:endParaRPr/>
          </a:p>
          <a:p>
            <a:pPr indent="0" lvl="0" marL="0" rtl="0" algn="l">
              <a:spcBef>
                <a:spcPts val="0"/>
              </a:spcBef>
              <a:spcAft>
                <a:spcPts val="0"/>
              </a:spcAft>
              <a:buClr>
                <a:schemeClr val="dk1"/>
              </a:buClr>
              <a:buSzPts val="1100"/>
              <a:buFont typeface="Arial"/>
              <a:buNone/>
            </a:pPr>
            <a:r>
              <a:rPr lang="en"/>
              <a:t>We then recommended replacing these two unhealthy items with healthier and more expensive items.</a:t>
            </a:r>
            <a:endParaRPr/>
          </a:p>
          <a:p>
            <a:pPr indent="0" lvl="0" marL="0" rtl="0" algn="l">
              <a:spcBef>
                <a:spcPts val="0"/>
              </a:spcBef>
              <a:spcAft>
                <a:spcPts val="0"/>
              </a:spcAft>
              <a:buClr>
                <a:schemeClr val="dk1"/>
              </a:buClr>
              <a:buSzPts val="1100"/>
              <a:buFont typeface="Arial"/>
              <a:buNone/>
            </a:pPr>
            <a:r>
              <a:rPr lang="en"/>
              <a:t>Replace instant noodles with instant soup</a:t>
            </a:r>
            <a:endParaRPr/>
          </a:p>
          <a:p>
            <a:pPr indent="0" lvl="0" marL="0" rtl="0" algn="l">
              <a:spcBef>
                <a:spcPts val="0"/>
              </a:spcBef>
              <a:spcAft>
                <a:spcPts val="0"/>
              </a:spcAft>
              <a:buClr>
                <a:schemeClr val="dk1"/>
              </a:buClr>
              <a:buSzPts val="1100"/>
              <a:buFont typeface="Arial"/>
              <a:buNone/>
            </a:pPr>
            <a:r>
              <a:rPr lang="en"/>
              <a:t>Replace sugar with honey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Given this final optimal food basket of rice, flour, honey, eggs, and instant soup.</a:t>
            </a:r>
            <a:endParaRPr/>
          </a:p>
          <a:p>
            <a:pPr indent="0" lvl="0" marL="0" rtl="0" algn="l">
              <a:spcBef>
                <a:spcPts val="0"/>
              </a:spcBef>
              <a:spcAft>
                <a:spcPts val="0"/>
              </a:spcAft>
              <a:buClr>
                <a:schemeClr val="dk1"/>
              </a:buClr>
              <a:buSzPts val="1100"/>
              <a:buFont typeface="Arial"/>
              <a:buNone/>
            </a:pPr>
            <a:r>
              <a:rPr lang="en"/>
              <a:t>If our client sold it at a 10% discount, and we assume a modest 2% take-up rate amongst our 319 high spending health conscious customers, and if we offer this promotion every month, we expect it to generate $4,600 per year.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we have this healthy trade-up recommendation which is a 1 to 1 upselling scheme.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once again analysed health-conscious high spenders, but this time with Market Basket Analysis to learn their past spending patterns.</a:t>
            </a:r>
            <a:endParaRPr/>
          </a:p>
          <a:p>
            <a:pPr indent="0" lvl="0" marL="0" rtl="0" algn="l">
              <a:spcBef>
                <a:spcPts val="0"/>
              </a:spcBef>
              <a:spcAft>
                <a:spcPts val="0"/>
              </a:spcAft>
              <a:buClr>
                <a:schemeClr val="dk1"/>
              </a:buClr>
              <a:buSzPts val="1100"/>
              <a:buFont typeface="Arial"/>
              <a:buNone/>
            </a:pPr>
            <a:r>
              <a:rPr lang="en"/>
              <a:t>We noticed that if they bought some items like biscuits and sugar, they were 4 times more likely to buy items like canned products.</a:t>
            </a:r>
            <a:endParaRPr/>
          </a:p>
          <a:p>
            <a:pPr indent="0" lvl="0" marL="0" rtl="0" algn="l">
              <a:spcBef>
                <a:spcPts val="0"/>
              </a:spcBef>
              <a:spcAft>
                <a:spcPts val="0"/>
              </a:spcAft>
              <a:buClr>
                <a:schemeClr val="dk1"/>
              </a:buClr>
              <a:buSzPts val="1100"/>
              <a:buFont typeface="Arial"/>
              <a:buNone/>
            </a:pPr>
            <a:r>
              <a:rPr lang="en"/>
              <a:t>However, canned products are not very healthy.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given that the customer is 4 times more likely to buy canned products once he buys biscuits and sugars, why not recommend a healthier substitute instead?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recommend a healthier substitute we identified the categories of items present in our data set, so that we could identify healthier replacements from the same category.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 were 7 categories we came up with, the last being “non-replaceable”, items that cannot be replaced and hence are excluded from this up-selling campaign.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are examples of our list of items with healthier items at the top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if someone’s MBA indicated that based on the items they have in their cart, they are likely to want to buy a spread like chocolate, then we could recommend one like kaya instead.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impact of this recommendation system can be understood by the following: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are recommending on items with lift greater than 1 and the substitutes are from the same category, making the recommendation highly likely to be successful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substitute is healthier and hence will appeal to health-conscious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Lastly, we will only recommend items that generate more revenue for our client, an approximate $2 increase in price on average.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putting these together, we expect our client’s health-conscious high spenders to spend an additional $3,300 annually.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Lastly, for customers who are not health conscious, we could just use any profit maximizing MBA to make recommendations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rPr lang="en"/>
              <a:t>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is a summary of the impacts i have discussed.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6e73440a0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6e73440a0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Divya has been talking about so far is how we used existing transaction data of existing customers to classify them as health-conscious or not.</a:t>
            </a:r>
            <a:endParaRPr/>
          </a:p>
          <a:p>
            <a:pPr indent="0" lvl="0" marL="0" rtl="0" algn="l">
              <a:spcBef>
                <a:spcPts val="0"/>
              </a:spcBef>
              <a:spcAft>
                <a:spcPts val="0"/>
              </a:spcAft>
              <a:buNone/>
            </a:pPr>
            <a:r>
              <a:rPr lang="en"/>
              <a:t>What ill be expanding on is how we perform this same customer segmentation for new customers, who we dont have any past transaction data of.</a:t>
            </a:r>
            <a:endParaRPr/>
          </a:p>
          <a:p>
            <a:pPr indent="0" lvl="0" marL="0" rtl="0" algn="l">
              <a:spcBef>
                <a:spcPts val="0"/>
              </a:spcBef>
              <a:spcAft>
                <a:spcPts val="0"/>
              </a:spcAft>
              <a:buNone/>
            </a:pPr>
            <a:r>
              <a:rPr lang="en"/>
              <a:t>So this requires prediction.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this, ill go through some data driven recommendations that this health-based segmentation has allowed us to identify.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6e73440a0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6e73440a0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we’ll be using a classification tree to predict whether a new customer is health-conscious or not.</a:t>
            </a:r>
            <a:endParaRPr/>
          </a:p>
          <a:p>
            <a:pPr indent="0" lvl="0" marL="0" rtl="0" algn="l">
              <a:spcBef>
                <a:spcPts val="0"/>
              </a:spcBef>
              <a:spcAft>
                <a:spcPts val="0"/>
              </a:spcAft>
              <a:buNone/>
            </a:pPr>
            <a:r>
              <a:rPr lang="en"/>
              <a:t>We’ll use the 7 predictor variables shown on the screen that are about a customer demographics.</a:t>
            </a:r>
            <a:endParaRPr/>
          </a:p>
          <a:p>
            <a:pPr indent="0" lvl="0" marL="0" rtl="0" algn="l">
              <a:spcBef>
                <a:spcPts val="0"/>
              </a:spcBef>
              <a:spcAft>
                <a:spcPts val="0"/>
              </a:spcAft>
              <a:buNone/>
            </a:pPr>
            <a:r>
              <a:rPr lang="en"/>
              <a:t>Such demographic data could be collected from new customers if they sign up for any membership cards with our client, however as you will later see, such membership programmes wont really be necessary.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pictorial view of what this table looks like is shown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every customer, represented by a row in the table, we want to predict their health-consciousness.</a:t>
            </a:r>
            <a:endParaRPr/>
          </a:p>
          <a:p>
            <a:pPr indent="0" lvl="0" marL="0" rtl="0" algn="l">
              <a:spcBef>
                <a:spcPts val="0"/>
              </a:spcBef>
              <a:spcAft>
                <a:spcPts val="0"/>
              </a:spcAft>
              <a:buNone/>
            </a:pPr>
            <a:r>
              <a:rPr lang="en"/>
              <a:t>Either they are health-conscious or they are not.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6e73440a0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6e73440a0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train the classification tree were three parameters we selected:</a:t>
            </a:r>
            <a:endParaRPr/>
          </a:p>
          <a:p>
            <a:pPr indent="-317500" lvl="0" marL="457200" rtl="0" algn="l">
              <a:spcBef>
                <a:spcPts val="0"/>
              </a:spcBef>
              <a:spcAft>
                <a:spcPts val="0"/>
              </a:spcAft>
              <a:buSzPts val="1400"/>
              <a:buAutoNum type="arabicPeriod"/>
            </a:pPr>
            <a:r>
              <a:rPr lang="en"/>
              <a:t>We used the the gini splitting criterion because it aims to split and produce groups that are as different as possible, which is exactly what we want for our binary classification problem</a:t>
            </a:r>
            <a:endParaRPr/>
          </a:p>
          <a:p>
            <a:pPr indent="-317500" lvl="0" marL="457200" rtl="0" algn="l">
              <a:spcBef>
                <a:spcPts val="0"/>
              </a:spcBef>
              <a:spcAft>
                <a:spcPts val="0"/>
              </a:spcAft>
              <a:buSzPts val="1400"/>
              <a:buAutoNum type="arabicPeriod"/>
            </a:pPr>
            <a:r>
              <a:rPr lang="en"/>
              <a:t>We required each split to have a minimum of 100 samples</a:t>
            </a:r>
            <a:endParaRPr/>
          </a:p>
          <a:p>
            <a:pPr indent="-317500" lvl="0" marL="457200" rtl="0" algn="l">
              <a:spcBef>
                <a:spcPts val="0"/>
              </a:spcBef>
              <a:spcAft>
                <a:spcPts val="0"/>
              </a:spcAft>
              <a:buSzPts val="1400"/>
              <a:buAutoNum type="arabicPeriod"/>
            </a:pPr>
            <a:r>
              <a:rPr lang="en"/>
              <a:t>And we required each leaf node to have a minimum of 100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benefits of these parameterizations are s</a:t>
            </a:r>
            <a:r>
              <a:rPr lang="en">
                <a:solidFill>
                  <a:schemeClr val="dk1"/>
                </a:solidFill>
              </a:rPr>
              <a:t>o that when predicting for a new customer we would know that there are many other customers with similar demographics and outcomes, and also this helps prevent overfitting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Ok, so now lets look at the results that were produced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6e73440a0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6e73440a0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youre seeing on the slide </a:t>
            </a:r>
            <a:r>
              <a:rPr lang="en"/>
              <a:t>are the outcomes of testing the trained classification tree on a test set.</a:t>
            </a:r>
            <a:endParaRPr/>
          </a:p>
          <a:p>
            <a:pPr indent="0" lvl="0" marL="0" rtl="0" algn="l">
              <a:spcBef>
                <a:spcPts val="0"/>
              </a:spcBef>
              <a:spcAft>
                <a:spcPts val="0"/>
              </a:spcAft>
              <a:buNone/>
            </a:pPr>
            <a:r>
              <a:rPr lang="en"/>
              <a:t>We did a 75%-25% train test split.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that the scoring metrics are mostly above 70%, except for sensitivity at 64%.</a:t>
            </a:r>
            <a:endParaRPr/>
          </a:p>
          <a:p>
            <a:pPr indent="0" lvl="0" marL="0" rtl="0" algn="l">
              <a:spcBef>
                <a:spcPts val="0"/>
              </a:spcBef>
              <a:spcAft>
                <a:spcPts val="0"/>
              </a:spcAft>
              <a:buNone/>
            </a:pPr>
            <a:r>
              <a:rPr lang="en"/>
              <a:t>The implication of this predictive capability is that given a new customer’s demographic information, our client will be able to predict their health-consciousness correctly about 70% of the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now look at the model that was trained to see if there are any insights that we can gather.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0f9180c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0f9180c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what our tree looked like, after we tuned the parameters.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Looking at the leaf nodes, Orange represents health-conscious while blue represents not-health conscious.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see that most of the health conscious customers are identified in the first few leaf nodes, and the purity of these leaf nodes is decent.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see that most of the decisions made by the decision tree were based on ethnicity that comprised race and geographical location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at this, it might make sense for the client to further investigate if shopping behaviours are truly different according to these geographical and ethnic attributes.</a:t>
            </a:r>
            <a:endParaRPr/>
          </a:p>
          <a:p>
            <a:pPr indent="0" lvl="0" marL="0" rtl="0" algn="l">
              <a:spcBef>
                <a:spcPts val="0"/>
              </a:spcBef>
              <a:spcAft>
                <a:spcPts val="0"/>
              </a:spcAft>
              <a:buNone/>
            </a:pPr>
            <a:r>
              <a:rPr lang="en"/>
              <a:t>If so, perhaps stocking stores in different parts of the country for the local preferences may be a sensible thing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caveat here, is that looking at this we were pretty suspicious that we got such good separations in predicting customer health-consciousness.</a:t>
            </a:r>
            <a:endParaRPr/>
          </a:p>
          <a:p>
            <a:pPr indent="0" lvl="0" marL="0" rtl="0" algn="l">
              <a:spcBef>
                <a:spcPts val="0"/>
              </a:spcBef>
              <a:spcAft>
                <a:spcPts val="0"/>
              </a:spcAft>
              <a:buNone/>
            </a:pPr>
            <a:r>
              <a:rPr lang="en"/>
              <a:t>We do wonder whether our feature engineering process of multiplying the standardized health scores of items may have been inadvertently correlated with racial preferences for food items.</a:t>
            </a:r>
            <a:endParaRPr/>
          </a:p>
          <a:p>
            <a:pPr indent="0" lvl="0" marL="0" rtl="0" algn="l">
              <a:spcBef>
                <a:spcPts val="0"/>
              </a:spcBef>
              <a:spcAft>
                <a:spcPts val="0"/>
              </a:spcAft>
              <a:buNone/>
            </a:pPr>
            <a:r>
              <a:rPr lang="en"/>
              <a:t>If so, this would be an interesting finding and would perhaps warrant further investigations.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0f9180c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0f9180c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what our tree looked like, after we tuned the parameters.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see the purity of the nodes is mostly good except for the last few nodes.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see that all except one of the decisions made by the decision tree were based on geographical location.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a6e73440a0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a6e73440a0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because we had 7 predictor variables and over a thousand customers to train on, the tree is rather extensive.</a:t>
            </a:r>
            <a:endParaRPr/>
          </a:p>
          <a:p>
            <a:pPr indent="0" lvl="0" marL="0" rtl="0" algn="l">
              <a:spcBef>
                <a:spcPts val="0"/>
              </a:spcBef>
              <a:spcAft>
                <a:spcPts val="0"/>
              </a:spcAft>
              <a:buNone/>
            </a:pPr>
            <a:r>
              <a:rPr lang="en"/>
              <a:t>So Instead of focusing on the output tree which we know performs well, I will discuss the parameterization inputs that we used to develop the tree.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9f56f6274f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9f56f6274f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our tree looked like, after we tuned the parameters.</a:t>
            </a:r>
            <a:endParaRPr/>
          </a:p>
          <a:p>
            <a:pPr indent="0" lvl="0" marL="0" rtl="0" algn="l">
              <a:spcBef>
                <a:spcPts val="0"/>
              </a:spcBef>
              <a:spcAft>
                <a:spcPts val="0"/>
              </a:spcAft>
              <a:buNone/>
            </a:pPr>
            <a:r>
              <a:rPr lang="en"/>
              <a:t>You can see the purity of the nodes is mostly good except for the node at the bottom right in light blue that does not have very good separation.</a:t>
            </a:r>
            <a:endParaRPr/>
          </a:p>
          <a:p>
            <a:pPr indent="0" lvl="0" marL="0" rtl="0" algn="l">
              <a:spcBef>
                <a:spcPts val="0"/>
              </a:spcBef>
              <a:spcAft>
                <a:spcPts val="0"/>
              </a:spcAft>
              <a:buNone/>
            </a:pPr>
            <a:r>
              <a:rPr lang="en"/>
              <a:t>We see that most of the decisions made by the decision tree were based on geographical location.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53efca41e0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3efca41e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a6e73440a0_0_1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a6e73440a0_0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ive explained how we can predict the segmentation of a new customer, but what is the impact of this prediction for the client?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53efca3e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3efca3e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a6e73440a0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a6e73440a0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being able to better identify the preferences of customers will allow for improved targeting of marketing campaigns.</a:t>
            </a:r>
            <a:endParaRPr/>
          </a:p>
          <a:p>
            <a:pPr indent="0" lvl="0" marL="0" rtl="0" algn="l">
              <a:spcBef>
                <a:spcPts val="0"/>
              </a:spcBef>
              <a:spcAft>
                <a:spcPts val="0"/>
              </a:spcAft>
              <a:buNone/>
            </a:pPr>
            <a:r>
              <a:rPr lang="en"/>
              <a:t>For example, trying to sell healthy items to health conscious customers is far more likely to be successful than trying to market healthy items to a customer who dont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the improved customer experience of receiving relevant recommendations may help lower the current churn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further substantiate these benefits, we</a:t>
            </a:r>
            <a:r>
              <a:rPr lang="en"/>
              <a:t> now look to the d</a:t>
            </a:r>
            <a:r>
              <a:rPr lang="en"/>
              <a:t>ata which show that the client does indeed receive new customers every month, averaging at about 9.68 per month. </a:t>
            </a:r>
            <a:endParaRPr/>
          </a:p>
          <a:p>
            <a:pPr indent="0" lvl="0" marL="0" rtl="0" algn="l">
              <a:spcBef>
                <a:spcPts val="0"/>
              </a:spcBef>
              <a:spcAft>
                <a:spcPts val="0"/>
              </a:spcAft>
              <a:buNone/>
            </a:pPr>
            <a:r>
              <a:rPr lang="en"/>
              <a:t>Also, because most customers visit every 1 to 2 weeks, being able to accurately recommend them something relevant every week may help improve sales.</a:t>
            </a:r>
            <a:endParaRPr/>
          </a:p>
          <a:p>
            <a:pPr indent="0" lvl="0" marL="0" rtl="0" algn="l">
              <a:spcBef>
                <a:spcPts val="0"/>
              </a:spcBef>
              <a:spcAft>
                <a:spcPts val="0"/>
              </a:spcAft>
              <a:buNone/>
            </a:pPr>
            <a:r>
              <a:rPr lang="en"/>
              <a:t>Perhaps this could be done by sending promotional flyers to their homes, or by simply stocking stores in different geographies with different items and offering different promotions each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a 70% prediction accuracy, </a:t>
            </a:r>
            <a:r>
              <a:rPr lang="en">
                <a:solidFill>
                  <a:schemeClr val="dk1"/>
                </a:solidFill>
              </a:rPr>
              <a:t> this means that our client may be able to use demographic data (mainly the location of the store and the race of the customer) to correctly predict the health-consciousness of 7 new customers per month, or 84 per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from the data we also saw that our client has a churn rate of about 9.31, which is comparable to the number of new customers every month.</a:t>
            </a:r>
            <a:endParaRPr/>
          </a:p>
          <a:p>
            <a:pPr indent="0" lvl="0" marL="0" rtl="0" algn="l">
              <a:spcBef>
                <a:spcPts val="0"/>
              </a:spcBef>
              <a:spcAft>
                <a:spcPts val="0"/>
              </a:spcAft>
              <a:buNone/>
            </a:pPr>
            <a:r>
              <a:rPr lang="en"/>
              <a:t>By making more relevant recommendations, it may improve the customers shopping experience and reduce churn, though this is subjective because we do not know what is causing current churn 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Okay, so now that we’ve got prediction of health-consciousness down, what kind of marketing strategies might the client employ?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a6e73440a0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a6e73440a0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recommendation we have for the client is to consider upselling a basket of healthy items to health-conscious customers.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a6e73440a0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a6e73440a0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is simple, look at what health conscious customers normally buy, bundle these with a few items “upgraded” for better health benefits to the customer, and better profit margins for the client.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this, we examined the top purchases made by customers who are both health-conscious and high spenders.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identified the following 5 common necessities but noticed that instant noodles and sugar fared poorly in terms of our health scores.</a:t>
            </a:r>
            <a:endParaRPr/>
          </a:p>
          <a:p>
            <a:pPr indent="0" lvl="0" marL="0" rtl="0" algn="l">
              <a:spcBef>
                <a:spcPts val="0"/>
              </a:spcBef>
              <a:spcAft>
                <a:spcPts val="0"/>
              </a:spcAft>
              <a:buNone/>
            </a:pPr>
            <a:r>
              <a:rPr lang="en"/>
              <a:t>We hence recommend replacing these two unhealthy items with healthier and more expensive items.</a:t>
            </a:r>
            <a:endParaRPr/>
          </a:p>
          <a:p>
            <a:pPr indent="0" lvl="0" marL="0" rtl="0" algn="l">
              <a:spcBef>
                <a:spcPts val="0"/>
              </a:spcBef>
              <a:spcAft>
                <a:spcPts val="0"/>
              </a:spcAft>
              <a:buNone/>
            </a:pPr>
            <a:r>
              <a:rPr lang="en"/>
              <a:t>Replace instant noodles with instant soup</a:t>
            </a:r>
            <a:endParaRPr/>
          </a:p>
          <a:p>
            <a:pPr indent="0" lvl="0" marL="0" rtl="0" algn="l">
              <a:spcBef>
                <a:spcPts val="0"/>
              </a:spcBef>
              <a:spcAft>
                <a:spcPts val="0"/>
              </a:spcAft>
              <a:buNone/>
            </a:pPr>
            <a:r>
              <a:rPr lang="en"/>
              <a:t>Replace sugar with honey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6e73440a0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6e73440a0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this final optimal food basket of rice, flour, honey, eggs, and instant soup.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things the client could do are to sell this basket at a discount, package the items together perhaps in a single basket, and place this basket near the entrance.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way, i</a:t>
            </a:r>
            <a:r>
              <a:rPr lang="en">
                <a:solidFill>
                  <a:schemeClr val="dk1"/>
                </a:solidFill>
              </a:rPr>
              <a:t>f a customer wanted to buy just 4 of the items, then given the discount, the convenience, and the health benefits, the customer might just buy the whole basket including the 5th item.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manner, the client would have successfully cross-sold the client an additional item, and upsold them on the two healthier and more costly items.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a6e73440a0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a6e73440a0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have a healthy trade-up recommendation which is a 1 to 1 upselling scheme.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a6e73440a0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a6e73440a0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healthy 1-1 trade up, we once again analysed health-conscious high spenders, but this time with Market Basket Analysis to learn their past spending patterns.</a:t>
            </a:r>
            <a:endParaRPr/>
          </a:p>
          <a:p>
            <a:pPr indent="0" lvl="0" marL="0" rtl="0" algn="l">
              <a:spcBef>
                <a:spcPts val="0"/>
              </a:spcBef>
              <a:spcAft>
                <a:spcPts val="0"/>
              </a:spcAft>
              <a:buNone/>
            </a:pPr>
            <a:r>
              <a:rPr lang="en"/>
              <a:t>We noticed that if they bought some items like biscuits and sugar, they were 4 times more likely to buy items like canned products, as shown by the lift of 4.</a:t>
            </a:r>
            <a:endParaRPr/>
          </a:p>
          <a:p>
            <a:pPr indent="0" lvl="0" marL="0" rtl="0" algn="l">
              <a:spcBef>
                <a:spcPts val="0"/>
              </a:spcBef>
              <a:spcAft>
                <a:spcPts val="0"/>
              </a:spcAft>
              <a:buNone/>
            </a:pPr>
            <a:r>
              <a:rPr lang="en"/>
              <a:t>However, canned products are not very healthy.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given that the customer is 4 times more likely to buy canned products once he buys biscuits and sugars, why not recommend a healthier substitute instead?</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a6afd29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a6afd29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recommend a healthier substitute we identified the categories of items present in the dataset, so that we could identify healthier replacements from the same category.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were 7 categories we identified, the last being “non-replaceable”, items that cannot be replaced and hence are excluded from this up-selling campaign.</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a6e73440a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a6e73440a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examples of our list of items with healthier items at the top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someone’s MBA indicated that based on the items they have in their cart, they are likely to want to buy a spread like chocolate, then we could recommend one like kaya instead.</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a6e73440a0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a6e73440a0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impact of this recommendation system can be understood by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recommending on items with lift greater than 1 </a:t>
            </a:r>
            <a:r>
              <a:rPr lang="en">
                <a:solidFill>
                  <a:schemeClr val="dk1"/>
                </a:solidFill>
              </a:rPr>
              <a:t>and the substitutes are from the same category,</a:t>
            </a:r>
            <a:r>
              <a:rPr lang="en"/>
              <a:t> making the recommendation highly likely to be successful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substitute is healthier and hence will appeal to health-conscious customers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will only recommend items that generate more revenue for the client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this </a:t>
            </a:r>
            <a:r>
              <a:rPr lang="en">
                <a:solidFill>
                  <a:schemeClr val="dk1"/>
                </a:solidFill>
              </a:rPr>
              <a:t>1-1 recommendation could be performed by placing the substitute items beside the original items in the store, and clearly identifying them as healthier options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a0f9180c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a0f9180c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impact of this recommendation system can be understood by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recommending on items with lift greater than 1 </a:t>
            </a:r>
            <a:r>
              <a:rPr lang="en">
                <a:solidFill>
                  <a:schemeClr val="dk1"/>
                </a:solidFill>
              </a:rPr>
              <a:t>and the substitutes are from the same category,</a:t>
            </a:r>
            <a:r>
              <a:rPr lang="en"/>
              <a:t> making the recommendation highly likely to be successful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substitute is healthier and hence will appeal to health-conscious customers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will only recommend items that generate more revenue for our client, an approximate $2 increase in price on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putting these together, we expect our client’s health-conscious high spenders to spend an additional $3,300 annually.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6e73440a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6e73440a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3D3D"/>
                </a:solidFill>
                <a:latin typeface="Roboto"/>
                <a:ea typeface="Roboto"/>
                <a:cs typeface="Roboto"/>
                <a:sym typeface="Roboto"/>
              </a:rPr>
              <a:t>Our approach is to first analyse and engineer features to i</a:t>
            </a:r>
            <a:r>
              <a:rPr lang="en">
                <a:solidFill>
                  <a:srgbClr val="3D3D3D"/>
                </a:solidFill>
                <a:latin typeface="Roboto"/>
                <a:ea typeface="Roboto"/>
                <a:cs typeface="Roboto"/>
                <a:sym typeface="Roboto"/>
              </a:rPr>
              <a:t>dentify traits of health-conscious customers.</a:t>
            </a:r>
            <a:endParaRPr>
              <a:solidFill>
                <a:schemeClr val="dk1"/>
              </a:solidFill>
            </a:endParaRPr>
          </a:p>
          <a:p>
            <a:pPr indent="0" lvl="0" marL="0" rtl="0" algn="l">
              <a:spcBef>
                <a:spcPts val="0"/>
              </a:spcBef>
              <a:spcAft>
                <a:spcPts val="0"/>
              </a:spcAft>
              <a:buNone/>
            </a:pPr>
            <a:r>
              <a:rPr lang="en">
                <a:solidFill>
                  <a:schemeClr val="dk1"/>
                </a:solidFill>
              </a:rPr>
              <a:t>Following which we can predict the</a:t>
            </a:r>
            <a:r>
              <a:rPr lang="en">
                <a:solidFill>
                  <a:schemeClr val="dk1"/>
                </a:solidFill>
              </a:rPr>
              <a:t> health consciousness of a customer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make recommendations based on whether the customer is health-conscious customers or non-health conscious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a6e73440a0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a6e73440a0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for customers who are not health conscious, we could just use any profit maximizing MBA to make recommendations.</a:t>
            </a:r>
            <a:endParaRPr/>
          </a:p>
          <a:p>
            <a:pPr indent="0" lvl="0" marL="0" rtl="0" algn="l">
              <a:spcBef>
                <a:spcPts val="0"/>
              </a:spcBef>
              <a:spcAft>
                <a:spcPts val="0"/>
              </a:spcAft>
              <a:buNone/>
            </a:pPr>
            <a:r>
              <a:rPr lang="en"/>
              <a:t>This is because its safe to assume that these customers wouldnt mind being recommended unhealthy items like chocolate spread or ice cream.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wont be discussing this option in greater detail because the focus of our analysis was on health-conscious customers.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such “recommendations” could be implemented by placing recommended items next to the original items in the store layout and including a sign telling customers why they should consider the recommendations instead.</a:t>
            </a:r>
            <a:endParaRPr/>
          </a:p>
          <a:p>
            <a:pPr indent="0" lvl="0" marL="0" rtl="0" algn="l">
              <a:spcBef>
                <a:spcPts val="0"/>
              </a:spcBef>
              <a:spcAft>
                <a:spcPts val="0"/>
              </a:spcAft>
              <a:buNone/>
            </a:pPr>
            <a:r>
              <a:rPr lang="en"/>
              <a:t>For example, by promoting them as healthier options.</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a6e73440a0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a6e73440a0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concludes our three recommendations.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a6e73440a0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a6e73440a0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summary of the impacts i have discussed.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cleaning process was as follows. </a:t>
            </a:r>
            <a:endParaRPr/>
          </a:p>
          <a:p>
            <a:pPr indent="0" lvl="0" marL="0" rtl="0" algn="l">
              <a:spcBef>
                <a:spcPts val="0"/>
              </a:spcBef>
              <a:spcAft>
                <a:spcPts val="0"/>
              </a:spcAft>
              <a:buNone/>
            </a:pPr>
            <a:r>
              <a:rPr lang="en"/>
              <a:t>We noticed that there were some rows in which the money spent was zero. So, we dropped 1291 of those rows. </a:t>
            </a:r>
            <a:endParaRPr/>
          </a:p>
          <a:p>
            <a:pPr indent="0" lvl="0" marL="0" rtl="0" algn="l">
              <a:spcBef>
                <a:spcPts val="0"/>
              </a:spcBef>
              <a:spcAft>
                <a:spcPts val="0"/>
              </a:spcAft>
              <a:buNone/>
            </a:pPr>
            <a:r>
              <a:t/>
            </a:r>
            <a:endParaRPr/>
          </a:p>
          <a:p>
            <a:pPr indent="0" lvl="0" marL="0" rtl="0" algn="just">
              <a:spcBef>
                <a:spcPts val="0"/>
              </a:spcBef>
              <a:spcAft>
                <a:spcPts val="0"/>
              </a:spcAft>
              <a:buNone/>
            </a:pPr>
            <a:r>
              <a:rPr lang="en"/>
              <a:t>Then t</a:t>
            </a:r>
            <a:r>
              <a:rPr lang="en"/>
              <a:t>here were a few rows of data where the volume purchased was 0, but spend and price per volume were present. So we estimated the volume purchased by dividing spend by price per volume.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We also dropped 44,032 rows of duplicate data, because The presence of such data could affect the reliability of our models in the later part of the analysis. </a:t>
            </a:r>
            <a:endParaRPr/>
          </a:p>
          <a:p>
            <a:pPr indent="0" lvl="0" marL="0" rtl="0" algn="just">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We web-scrapped information about the products from </a:t>
            </a:r>
            <a:r>
              <a:rPr lang="en" u="sng">
                <a:solidFill>
                  <a:schemeClr val="dk1"/>
                </a:solidFill>
                <a:latin typeface="Times New Roman"/>
                <a:ea typeface="Times New Roman"/>
                <a:cs typeface="Times New Roman"/>
                <a:sym typeface="Times New Roman"/>
                <a:hlinkClick r:id="rId2">
                  <a:extLst>
                    <a:ext uri="{A12FA001-AC4F-418D-AE19-62706E023703}">
                      <ahyp:hlinkClr val="tx"/>
                    </a:ext>
                  </a:extLst>
                </a:hlinkClick>
              </a:rPr>
              <a:t>myfitnesspal.com</a:t>
            </a:r>
            <a:r>
              <a:rPr lang="en">
                <a:solidFill>
                  <a:schemeClr val="dk1"/>
                </a:solidFill>
                <a:latin typeface="Times New Roman"/>
                <a:ea typeface="Times New Roman"/>
                <a:cs typeface="Times New Roman"/>
                <a:sym typeface="Times New Roman"/>
              </a:rPr>
              <a:t> to get a better understanding of the nutritional value of  the individual products. </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This was an extension to the Categories Information dataset provided to us.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6afd299a3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6afd299a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product has 4 health-related attributes </a:t>
            </a:r>
            <a:endParaRPr/>
          </a:p>
          <a:p>
            <a:pPr indent="-317500" lvl="0" marL="457200" rtl="0" algn="l">
              <a:spcBef>
                <a:spcPts val="0"/>
              </a:spcBef>
              <a:spcAft>
                <a:spcPts val="0"/>
              </a:spcAft>
              <a:buSzPts val="1400"/>
              <a:buChar char="●"/>
            </a:pPr>
            <a:r>
              <a:rPr lang="en"/>
              <a:t>First we standardized </a:t>
            </a:r>
            <a:r>
              <a:rPr lang="en"/>
              <a:t>each of the four columns by subtracting mean and then dividing by standard deviation. </a:t>
            </a:r>
            <a:endParaRPr/>
          </a:p>
          <a:p>
            <a:pPr indent="-317500" lvl="0" marL="457200" rtl="0" algn="l">
              <a:spcBef>
                <a:spcPts val="0"/>
              </a:spcBef>
              <a:spcAft>
                <a:spcPts val="0"/>
              </a:spcAft>
              <a:buSzPts val="1400"/>
              <a:buChar char="●"/>
            </a:pPr>
            <a:r>
              <a:rPr lang="en"/>
              <a:t>Then we translated each column so that each of their minimum values is one. </a:t>
            </a:r>
            <a:endParaRPr/>
          </a:p>
          <a:p>
            <a:pPr indent="-317500" lvl="0" marL="457200" rtl="0" algn="l">
              <a:spcBef>
                <a:spcPts val="0"/>
              </a:spcBef>
              <a:spcAft>
                <a:spcPts val="0"/>
              </a:spcAft>
              <a:buSzPts val="1400"/>
              <a:buChar char="●"/>
            </a:pPr>
            <a:r>
              <a:rPr lang="en"/>
              <a:t>Finally we multiplied the newly computed scores of the four attributes to find the final health score</a:t>
            </a:r>
            <a:endParaRPr/>
          </a:p>
          <a:p>
            <a:pPr indent="-317500" lvl="0" marL="457200" rtl="0" algn="l">
              <a:spcBef>
                <a:spcPts val="0"/>
              </a:spcBef>
              <a:spcAft>
                <a:spcPts val="0"/>
              </a:spcAft>
              <a:buSzPts val="1400"/>
              <a:buChar char="●"/>
            </a:pPr>
            <a:r>
              <a:rPr lang="en"/>
              <a:t>The multiplicative health score will compound the effects of every contributor (calories, fats, sugar, sodium) </a:t>
            </a:r>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For instance, a product with 3 low and 1 high attributes will be lower than a product which has 2 low and 2 high attributes. (e.g. 1×1×1×10 =10 is less than 1×1×5×5 = 25).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6e73440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6e73440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final list of engineered health scores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6b727400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6b727400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6afd299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6afd299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9.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9.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1896200" y="1151375"/>
            <a:ext cx="68862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Kantar Hackathon</a:t>
            </a:r>
            <a:endParaRPr b="1"/>
          </a:p>
        </p:txBody>
      </p:sp>
      <p:sp>
        <p:nvSpPr>
          <p:cNvPr id="278" name="Google Shape;278;p13"/>
          <p:cNvSpPr txBox="1"/>
          <p:nvPr>
            <p:ph idx="1" type="subTitle"/>
          </p:nvPr>
        </p:nvSpPr>
        <p:spPr>
          <a:xfrm>
            <a:off x="3579375" y="1990175"/>
            <a:ext cx="5334600" cy="2346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FFFFFF"/>
                </a:solidFill>
              </a:rPr>
              <a:t>Group 3: </a:t>
            </a:r>
            <a:endParaRPr b="1" sz="1600" u="sng">
              <a:solidFill>
                <a:srgbClr val="FFFFFF"/>
              </a:solidFill>
            </a:endParaRPr>
          </a:p>
          <a:p>
            <a:pPr indent="0" lvl="0" marL="0" rtl="0" algn="l">
              <a:lnSpc>
                <a:spcPct val="115000"/>
              </a:lnSpc>
              <a:spcBef>
                <a:spcPts val="0"/>
              </a:spcBef>
              <a:spcAft>
                <a:spcPts val="0"/>
              </a:spcAft>
              <a:buNone/>
            </a:pPr>
            <a:r>
              <a:rPr lang="en" sz="1600">
                <a:solidFill>
                  <a:srgbClr val="FFFFFF"/>
                </a:solidFill>
              </a:rPr>
              <a:t>Coleen Toh Xuanting (A0188875A)</a:t>
            </a:r>
            <a:endParaRPr sz="1600">
              <a:solidFill>
                <a:srgbClr val="FFFFFF"/>
              </a:solidFill>
            </a:endParaRPr>
          </a:p>
          <a:p>
            <a:pPr indent="0" lvl="0" marL="0" rtl="0" algn="l">
              <a:lnSpc>
                <a:spcPct val="115000"/>
              </a:lnSpc>
              <a:spcBef>
                <a:spcPts val="0"/>
              </a:spcBef>
              <a:spcAft>
                <a:spcPts val="0"/>
              </a:spcAft>
              <a:buNone/>
            </a:pPr>
            <a:r>
              <a:rPr lang="en" sz="1600">
                <a:solidFill>
                  <a:srgbClr val="FFFFFF"/>
                </a:solidFill>
              </a:rPr>
              <a:t>Colin Ng Chenyu (A0189871J)</a:t>
            </a:r>
            <a:endParaRPr sz="1600">
              <a:solidFill>
                <a:srgbClr val="FFFFFF"/>
              </a:solidFill>
            </a:endParaRPr>
          </a:p>
          <a:p>
            <a:pPr indent="0" lvl="0" marL="0" rtl="0" algn="l">
              <a:lnSpc>
                <a:spcPct val="115000"/>
              </a:lnSpc>
              <a:spcBef>
                <a:spcPts val="0"/>
              </a:spcBef>
              <a:spcAft>
                <a:spcPts val="0"/>
              </a:spcAft>
              <a:buNone/>
            </a:pPr>
            <a:r>
              <a:rPr lang="en" sz="1600">
                <a:solidFill>
                  <a:srgbClr val="FFFFFF"/>
                </a:solidFill>
              </a:rPr>
              <a:t>Dai Linghao (A0177874J)</a:t>
            </a:r>
            <a:endParaRPr sz="1600">
              <a:solidFill>
                <a:srgbClr val="FFFFFF"/>
              </a:solidFill>
            </a:endParaRPr>
          </a:p>
          <a:p>
            <a:pPr indent="0" lvl="0" marL="0" rtl="0" algn="l">
              <a:lnSpc>
                <a:spcPct val="115000"/>
              </a:lnSpc>
              <a:spcBef>
                <a:spcPts val="0"/>
              </a:spcBef>
              <a:spcAft>
                <a:spcPts val="0"/>
              </a:spcAft>
              <a:buNone/>
            </a:pPr>
            <a:r>
              <a:rPr lang="en" sz="1600">
                <a:solidFill>
                  <a:srgbClr val="FFFFFF"/>
                </a:solidFill>
              </a:rPr>
              <a:t>Daniel Seah Jieh Tzen (A0180335L)</a:t>
            </a:r>
            <a:endParaRPr sz="1600">
              <a:solidFill>
                <a:srgbClr val="FFFFFF"/>
              </a:solidFill>
            </a:endParaRPr>
          </a:p>
          <a:p>
            <a:pPr indent="0" lvl="0" marL="0" rtl="0" algn="l">
              <a:lnSpc>
                <a:spcPct val="115000"/>
              </a:lnSpc>
              <a:spcBef>
                <a:spcPts val="0"/>
              </a:spcBef>
              <a:spcAft>
                <a:spcPts val="0"/>
              </a:spcAft>
              <a:buNone/>
            </a:pPr>
            <a:r>
              <a:rPr lang="en" sz="1600">
                <a:solidFill>
                  <a:srgbClr val="FFFFFF"/>
                </a:solidFill>
              </a:rPr>
              <a:t>Divyadarshini Thirugnanasambandan (A0184488L)</a:t>
            </a:r>
            <a:endParaRPr sz="1600">
              <a:solidFill>
                <a:srgbClr val="FFFFFF"/>
              </a:solidFill>
            </a:endParaRPr>
          </a:p>
          <a:p>
            <a:pPr indent="0" lvl="0" marL="0" rtl="0" algn="l">
              <a:lnSpc>
                <a:spcPct val="115000"/>
              </a:lnSpc>
              <a:spcBef>
                <a:spcPts val="0"/>
              </a:spcBef>
              <a:spcAft>
                <a:spcPts val="0"/>
              </a:spcAft>
              <a:buNone/>
            </a:pPr>
            <a:r>
              <a:rPr lang="en" sz="1600">
                <a:solidFill>
                  <a:srgbClr val="FFFFFF"/>
                </a:solidFill>
              </a:rPr>
              <a:t>Douglas Wei Jing Allwood (A0183939L)</a:t>
            </a:r>
            <a:endParaRPr sz="1600">
              <a:solidFill>
                <a:srgbClr val="FFFFFF"/>
              </a:solidFill>
            </a:endParaRPr>
          </a:p>
          <a:p>
            <a:pPr indent="0" lvl="0" marL="0" rtl="0" algn="ctr">
              <a:spcBef>
                <a:spcPts val="0"/>
              </a:spcBef>
              <a:spcAft>
                <a:spcPts val="0"/>
              </a:spcAft>
              <a:buNone/>
            </a:pPr>
            <a:r>
              <a:t/>
            </a:r>
            <a:endParaRPr/>
          </a:p>
        </p:txBody>
      </p:sp>
      <p:pic>
        <p:nvPicPr>
          <p:cNvPr id="279" name="Google Shape;279;p13"/>
          <p:cNvPicPr preferRelativeResize="0"/>
          <p:nvPr/>
        </p:nvPicPr>
        <p:blipFill>
          <a:blip r:embed="rId3">
            <a:alphaModFix/>
          </a:blip>
          <a:stretch>
            <a:fillRect/>
          </a:stretch>
        </p:blipFill>
        <p:spPr>
          <a:xfrm>
            <a:off x="560197" y="1759922"/>
            <a:ext cx="3378578" cy="3153323"/>
          </a:xfrm>
          <a:prstGeom prst="rect">
            <a:avLst/>
          </a:prstGeom>
          <a:noFill/>
          <a:ln>
            <a:noFill/>
          </a:ln>
        </p:spPr>
      </p:pic>
      <p:sp>
        <p:nvSpPr>
          <p:cNvPr id="280" name="Google Shape;280;p1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2"/>
          <p:cNvSpPr txBox="1"/>
          <p:nvPr>
            <p:ph type="title"/>
          </p:nvPr>
        </p:nvSpPr>
        <p:spPr>
          <a:xfrm>
            <a:off x="30052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Approach</a:t>
            </a:r>
            <a:endParaRPr>
              <a:solidFill>
                <a:schemeClr val="accent1"/>
              </a:solidFill>
            </a:endParaRPr>
          </a:p>
        </p:txBody>
      </p:sp>
      <p:pic>
        <p:nvPicPr>
          <p:cNvPr id="418" name="Google Shape;418;p22"/>
          <p:cNvPicPr preferRelativeResize="0"/>
          <p:nvPr/>
        </p:nvPicPr>
        <p:blipFill>
          <a:blip r:embed="rId3">
            <a:alphaModFix/>
          </a:blip>
          <a:stretch>
            <a:fillRect/>
          </a:stretch>
        </p:blipFill>
        <p:spPr>
          <a:xfrm>
            <a:off x="-322500" y="3230450"/>
            <a:ext cx="3070251" cy="2046825"/>
          </a:xfrm>
          <a:prstGeom prst="rect">
            <a:avLst/>
          </a:prstGeom>
          <a:noFill/>
          <a:ln>
            <a:noFill/>
          </a:ln>
        </p:spPr>
      </p:pic>
      <p:cxnSp>
        <p:nvCxnSpPr>
          <p:cNvPr id="419" name="Google Shape;419;p22"/>
          <p:cNvCxnSpPr>
            <a:stCxn id="420" idx="6"/>
            <a:endCxn id="421" idx="2"/>
          </p:cNvCxnSpPr>
          <p:nvPr/>
        </p:nvCxnSpPr>
        <p:spPr>
          <a:xfrm>
            <a:off x="3049318" y="3023258"/>
            <a:ext cx="911700" cy="834000"/>
          </a:xfrm>
          <a:prstGeom prst="bentConnector3">
            <a:avLst>
              <a:gd fmla="val 49996" name="adj1"/>
            </a:avLst>
          </a:prstGeom>
          <a:noFill/>
          <a:ln cap="flat" cmpd="sng" w="9525">
            <a:solidFill>
              <a:srgbClr val="B7B7B7"/>
            </a:solidFill>
            <a:prstDash val="solid"/>
            <a:round/>
            <a:headEnd len="sm" w="sm" type="none"/>
            <a:tailEnd len="sm" w="sm" type="none"/>
          </a:ln>
        </p:spPr>
      </p:cxnSp>
      <p:cxnSp>
        <p:nvCxnSpPr>
          <p:cNvPr id="422" name="Google Shape;422;p22"/>
          <p:cNvCxnSpPr>
            <a:stCxn id="420" idx="6"/>
            <a:endCxn id="423" idx="2"/>
          </p:cNvCxnSpPr>
          <p:nvPr/>
        </p:nvCxnSpPr>
        <p:spPr>
          <a:xfrm flipH="1" rot="10800000">
            <a:off x="3049318" y="2341658"/>
            <a:ext cx="911700" cy="681600"/>
          </a:xfrm>
          <a:prstGeom prst="bentConnector3">
            <a:avLst>
              <a:gd fmla="val 49996" name="adj1"/>
            </a:avLst>
          </a:prstGeom>
          <a:noFill/>
          <a:ln cap="flat" cmpd="sng" w="9525">
            <a:solidFill>
              <a:srgbClr val="B7B7B7"/>
            </a:solidFill>
            <a:prstDash val="solid"/>
            <a:round/>
            <a:headEnd len="sm" w="sm" type="none"/>
            <a:tailEnd len="sm" w="sm" type="none"/>
          </a:ln>
        </p:spPr>
      </p:cxnSp>
      <p:cxnSp>
        <p:nvCxnSpPr>
          <p:cNvPr id="424" name="Google Shape;424;p22"/>
          <p:cNvCxnSpPr>
            <a:stCxn id="425" idx="3"/>
            <a:endCxn id="426" idx="2"/>
          </p:cNvCxnSpPr>
          <p:nvPr/>
        </p:nvCxnSpPr>
        <p:spPr>
          <a:xfrm flipH="1" rot="10800000">
            <a:off x="5792179" y="1748143"/>
            <a:ext cx="690600" cy="5934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427" name="Google Shape;427;p22"/>
          <p:cNvCxnSpPr>
            <a:stCxn id="425" idx="3"/>
            <a:endCxn id="428" idx="2"/>
          </p:cNvCxnSpPr>
          <p:nvPr/>
        </p:nvCxnSpPr>
        <p:spPr>
          <a:xfrm>
            <a:off x="5792179" y="2341543"/>
            <a:ext cx="690600" cy="5745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429" name="Google Shape;429;p22"/>
          <p:cNvCxnSpPr>
            <a:stCxn id="430" idx="3"/>
            <a:endCxn id="431" idx="2"/>
          </p:cNvCxnSpPr>
          <p:nvPr/>
        </p:nvCxnSpPr>
        <p:spPr>
          <a:xfrm>
            <a:off x="5792179" y="3857368"/>
            <a:ext cx="690600" cy="600"/>
          </a:xfrm>
          <a:prstGeom prst="bentConnector3">
            <a:avLst>
              <a:gd fmla="val 49994" name="adj1"/>
            </a:avLst>
          </a:prstGeom>
          <a:noFill/>
          <a:ln cap="flat" cmpd="sng" w="9525">
            <a:solidFill>
              <a:srgbClr val="C2C2C2"/>
            </a:solidFill>
            <a:prstDash val="solid"/>
            <a:round/>
            <a:headEnd len="sm" w="sm" type="none"/>
            <a:tailEnd len="sm" w="sm" type="none"/>
          </a:ln>
        </p:spPr>
      </p:cxnSp>
      <p:grpSp>
        <p:nvGrpSpPr>
          <p:cNvPr id="432" name="Google Shape;432;p22"/>
          <p:cNvGrpSpPr/>
          <p:nvPr/>
        </p:nvGrpSpPr>
        <p:grpSpPr>
          <a:xfrm>
            <a:off x="6482700" y="1540825"/>
            <a:ext cx="2185638" cy="414385"/>
            <a:chOff x="5592550" y="1018959"/>
            <a:chExt cx="1683591" cy="319200"/>
          </a:xfrm>
        </p:grpSpPr>
        <p:sp>
          <p:nvSpPr>
            <p:cNvPr id="433" name="Google Shape;433;p22"/>
            <p:cNvSpPr/>
            <p:nvPr/>
          </p:nvSpPr>
          <p:spPr>
            <a:xfrm>
              <a:off x="5766541" y="1018959"/>
              <a:ext cx="1509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Discounted healthy basket</a:t>
              </a:r>
              <a:endParaRPr sz="1100">
                <a:solidFill>
                  <a:srgbClr val="3D3D3D"/>
                </a:solidFill>
                <a:latin typeface="Roboto"/>
                <a:ea typeface="Roboto"/>
                <a:cs typeface="Roboto"/>
                <a:sym typeface="Roboto"/>
              </a:endParaRPr>
            </a:p>
          </p:txBody>
        </p:sp>
        <p:sp>
          <p:nvSpPr>
            <p:cNvPr id="426" name="Google Shape;426;p22"/>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2"/>
          <p:cNvGrpSpPr/>
          <p:nvPr/>
        </p:nvGrpSpPr>
        <p:grpSpPr>
          <a:xfrm>
            <a:off x="3960946" y="2134350"/>
            <a:ext cx="1831233" cy="414385"/>
            <a:chOff x="3650050" y="1476150"/>
            <a:chExt cx="1410594" cy="319200"/>
          </a:xfrm>
        </p:grpSpPr>
        <p:sp>
          <p:nvSpPr>
            <p:cNvPr id="425" name="Google Shape;425;p22"/>
            <p:cNvSpPr/>
            <p:nvPr/>
          </p:nvSpPr>
          <p:spPr>
            <a:xfrm>
              <a:off x="3824044" y="1476150"/>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Health-conscious</a:t>
              </a:r>
              <a:endParaRPr sz="1100">
                <a:solidFill>
                  <a:srgbClr val="3D3D3D"/>
                </a:solidFill>
                <a:latin typeface="Roboto"/>
                <a:ea typeface="Roboto"/>
                <a:cs typeface="Roboto"/>
                <a:sym typeface="Roboto"/>
              </a:endParaRPr>
            </a:p>
          </p:txBody>
        </p:sp>
        <p:sp>
          <p:nvSpPr>
            <p:cNvPr id="423" name="Google Shape;423;p22"/>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2"/>
          <p:cNvGrpSpPr/>
          <p:nvPr/>
        </p:nvGrpSpPr>
        <p:grpSpPr>
          <a:xfrm>
            <a:off x="1230700" y="2816075"/>
            <a:ext cx="1818618" cy="414385"/>
            <a:chOff x="1558148" y="2412158"/>
            <a:chExt cx="1400877" cy="319200"/>
          </a:xfrm>
        </p:grpSpPr>
        <p:sp>
          <p:nvSpPr>
            <p:cNvPr id="436" name="Google Shape;436;p22"/>
            <p:cNvSpPr/>
            <p:nvPr/>
          </p:nvSpPr>
          <p:spPr>
            <a:xfrm>
              <a:off x="1558148" y="2412158"/>
              <a:ext cx="12210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Identify traits of health-conscious customers</a:t>
              </a:r>
              <a:endParaRPr sz="1100">
                <a:solidFill>
                  <a:srgbClr val="3D3D3D"/>
                </a:solidFill>
                <a:latin typeface="Roboto"/>
                <a:ea typeface="Roboto"/>
                <a:cs typeface="Roboto"/>
                <a:sym typeface="Roboto"/>
              </a:endParaRPr>
            </a:p>
          </p:txBody>
        </p:sp>
        <p:sp>
          <p:nvSpPr>
            <p:cNvPr id="420" name="Google Shape;420;p22"/>
            <p:cNvSpPr/>
            <p:nvPr/>
          </p:nvSpPr>
          <p:spPr>
            <a:xfrm>
              <a:off x="2785025" y="2484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2"/>
          <p:cNvGrpSpPr/>
          <p:nvPr/>
        </p:nvGrpSpPr>
        <p:grpSpPr>
          <a:xfrm>
            <a:off x="3960946" y="3650175"/>
            <a:ext cx="1831232" cy="414385"/>
            <a:chOff x="3650050" y="3348146"/>
            <a:chExt cx="1410593" cy="319200"/>
          </a:xfrm>
        </p:grpSpPr>
        <p:sp>
          <p:nvSpPr>
            <p:cNvPr id="430" name="Google Shape;430;p22"/>
            <p:cNvSpPr/>
            <p:nvPr/>
          </p:nvSpPr>
          <p:spPr>
            <a:xfrm>
              <a:off x="3824043" y="3348146"/>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Not health-conscious</a:t>
              </a:r>
              <a:endParaRPr sz="1100">
                <a:solidFill>
                  <a:srgbClr val="3D3D3D"/>
                </a:solidFill>
                <a:latin typeface="Roboto"/>
                <a:ea typeface="Roboto"/>
                <a:cs typeface="Roboto"/>
                <a:sym typeface="Roboto"/>
              </a:endParaRPr>
            </a:p>
          </p:txBody>
        </p:sp>
        <p:sp>
          <p:nvSpPr>
            <p:cNvPr id="421" name="Google Shape;421;p22"/>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2"/>
          <p:cNvGrpSpPr/>
          <p:nvPr/>
        </p:nvGrpSpPr>
        <p:grpSpPr>
          <a:xfrm>
            <a:off x="6482700" y="2727887"/>
            <a:ext cx="1760749" cy="414385"/>
            <a:chOff x="5592550" y="1933350"/>
            <a:chExt cx="1356300" cy="319200"/>
          </a:xfrm>
        </p:grpSpPr>
        <p:sp>
          <p:nvSpPr>
            <p:cNvPr id="439" name="Google Shape;439;p22"/>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Healthy trade-up</a:t>
              </a:r>
              <a:endParaRPr sz="1100">
                <a:solidFill>
                  <a:srgbClr val="3D3D3D"/>
                </a:solidFill>
                <a:latin typeface="Roboto"/>
                <a:ea typeface="Roboto"/>
                <a:cs typeface="Roboto"/>
                <a:sym typeface="Roboto"/>
              </a:endParaRPr>
            </a:p>
          </p:txBody>
        </p:sp>
        <p:sp>
          <p:nvSpPr>
            <p:cNvPr id="428" name="Google Shape;428;p22"/>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2"/>
          <p:cNvGrpSpPr/>
          <p:nvPr/>
        </p:nvGrpSpPr>
        <p:grpSpPr>
          <a:xfrm>
            <a:off x="6482700" y="3650175"/>
            <a:ext cx="1986622" cy="414385"/>
            <a:chOff x="5592550" y="2890955"/>
            <a:chExt cx="1530290" cy="319200"/>
          </a:xfrm>
        </p:grpSpPr>
        <p:sp>
          <p:nvSpPr>
            <p:cNvPr id="441" name="Google Shape;441;p22"/>
            <p:cNvSpPr/>
            <p:nvPr/>
          </p:nvSpPr>
          <p:spPr>
            <a:xfrm>
              <a:off x="5766540" y="2890955"/>
              <a:ext cx="135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Profit maximizing MBA</a:t>
              </a:r>
              <a:endParaRPr sz="1100">
                <a:solidFill>
                  <a:srgbClr val="3D3D3D"/>
                </a:solidFill>
                <a:latin typeface="Roboto"/>
                <a:ea typeface="Roboto"/>
                <a:cs typeface="Roboto"/>
                <a:sym typeface="Roboto"/>
              </a:endParaRPr>
            </a:p>
          </p:txBody>
        </p:sp>
        <p:sp>
          <p:nvSpPr>
            <p:cNvPr id="431" name="Google Shape;431;p22"/>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2"/>
          <p:cNvSpPr/>
          <p:nvPr/>
        </p:nvSpPr>
        <p:spPr>
          <a:xfrm>
            <a:off x="115177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Engineering &amp; Analysis</a:t>
            </a:r>
            <a:endParaRPr sz="1200">
              <a:solidFill>
                <a:srgbClr val="999999"/>
              </a:solidFill>
            </a:endParaRPr>
          </a:p>
        </p:txBody>
      </p:sp>
      <p:sp>
        <p:nvSpPr>
          <p:cNvPr id="443" name="Google Shape;443;p22"/>
          <p:cNvSpPr/>
          <p:nvPr/>
        </p:nvSpPr>
        <p:spPr>
          <a:xfrm>
            <a:off x="3656738" y="806700"/>
            <a:ext cx="2307600" cy="484200"/>
          </a:xfrm>
          <a:prstGeom prst="chevron">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Customer Segmentation</a:t>
            </a:r>
            <a:endParaRPr b="1" sz="1200">
              <a:solidFill>
                <a:schemeClr val="lt1"/>
              </a:solidFill>
            </a:endParaRPr>
          </a:p>
        </p:txBody>
      </p:sp>
      <p:sp>
        <p:nvSpPr>
          <p:cNvPr id="444" name="Google Shape;444;p22"/>
          <p:cNvSpPr/>
          <p:nvPr/>
        </p:nvSpPr>
        <p:spPr>
          <a:xfrm>
            <a:off x="616172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Recommendation</a:t>
            </a:r>
            <a:endParaRPr sz="1200">
              <a:solidFill>
                <a:srgbClr val="999999"/>
              </a:solidFill>
            </a:endParaRPr>
          </a:p>
        </p:txBody>
      </p:sp>
      <p:sp>
        <p:nvSpPr>
          <p:cNvPr id="445" name="Google Shape;445;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3"/>
          <p:cNvSpPr txBox="1"/>
          <p:nvPr>
            <p:ph type="title"/>
          </p:nvPr>
        </p:nvSpPr>
        <p:spPr>
          <a:xfrm>
            <a:off x="52127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Predicting health-consciousness</a:t>
            </a:r>
            <a:endParaRPr>
              <a:solidFill>
                <a:schemeClr val="accent1"/>
              </a:solidFill>
            </a:endParaRPr>
          </a:p>
        </p:txBody>
      </p:sp>
      <p:sp>
        <p:nvSpPr>
          <p:cNvPr id="451" name="Google Shape;451;p23"/>
          <p:cNvSpPr/>
          <p:nvPr/>
        </p:nvSpPr>
        <p:spPr>
          <a:xfrm rot="-8100000">
            <a:off x="2712101" y="844878"/>
            <a:ext cx="3145494" cy="3145494"/>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23"/>
          <p:cNvGrpSpPr/>
          <p:nvPr/>
        </p:nvGrpSpPr>
        <p:grpSpPr>
          <a:xfrm>
            <a:off x="3429630" y="1562193"/>
            <a:ext cx="1710759" cy="1710759"/>
            <a:chOff x="3664038" y="1663782"/>
            <a:chExt cx="1815900" cy="1815900"/>
          </a:xfrm>
        </p:grpSpPr>
        <p:sp>
          <p:nvSpPr>
            <p:cNvPr id="453" name="Google Shape;453;p23"/>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rgbClr val="FFFFFF"/>
                  </a:solidFill>
                  <a:latin typeface="Roboto"/>
                  <a:ea typeface="Roboto"/>
                  <a:cs typeface="Roboto"/>
                  <a:sym typeface="Roboto"/>
                </a:rPr>
                <a:t>Classification Tree</a:t>
              </a:r>
              <a:endParaRPr b="1" sz="1300">
                <a:solidFill>
                  <a:srgbClr val="FFFFFF"/>
                </a:solidFill>
                <a:latin typeface="Roboto"/>
                <a:ea typeface="Roboto"/>
                <a:cs typeface="Roboto"/>
                <a:sym typeface="Roboto"/>
              </a:endParaRPr>
            </a:p>
          </p:txBody>
        </p:sp>
      </p:grpSp>
      <p:grpSp>
        <p:nvGrpSpPr>
          <p:cNvPr id="455" name="Google Shape;455;p23"/>
          <p:cNvGrpSpPr/>
          <p:nvPr/>
        </p:nvGrpSpPr>
        <p:grpSpPr>
          <a:xfrm>
            <a:off x="1809368" y="1914222"/>
            <a:ext cx="1006728" cy="1006728"/>
            <a:chOff x="1944198" y="2037446"/>
            <a:chExt cx="1068600" cy="1068600"/>
          </a:xfrm>
        </p:grpSpPr>
        <p:sp>
          <p:nvSpPr>
            <p:cNvPr id="456" name="Google Shape;456;p23"/>
            <p:cNvSpPr/>
            <p:nvPr/>
          </p:nvSpPr>
          <p:spPr>
            <a:xfrm>
              <a:off x="1944198" y="2037446"/>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txBox="1"/>
            <p:nvPr/>
          </p:nvSpPr>
          <p:spPr>
            <a:xfrm>
              <a:off x="2097200" y="2205722"/>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Health Conscious</a:t>
              </a:r>
              <a:endParaRPr sz="800">
                <a:solidFill>
                  <a:srgbClr val="FFFFFF"/>
                </a:solidFill>
                <a:latin typeface="Roboto"/>
                <a:ea typeface="Roboto"/>
                <a:cs typeface="Roboto"/>
                <a:sym typeface="Roboto"/>
              </a:endParaRPr>
            </a:p>
          </p:txBody>
        </p:sp>
      </p:grpSp>
      <p:grpSp>
        <p:nvGrpSpPr>
          <p:cNvPr id="458" name="Google Shape;458;p23"/>
          <p:cNvGrpSpPr/>
          <p:nvPr/>
        </p:nvGrpSpPr>
        <p:grpSpPr>
          <a:xfrm>
            <a:off x="5749693" y="1914378"/>
            <a:ext cx="1006728" cy="1006728"/>
            <a:chOff x="5214448" y="3234278"/>
            <a:chExt cx="1068600" cy="1068600"/>
          </a:xfrm>
        </p:grpSpPr>
        <p:sp>
          <p:nvSpPr>
            <p:cNvPr id="459" name="Google Shape;459;p23"/>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Not health conscious</a:t>
              </a:r>
              <a:endParaRPr sz="800">
                <a:solidFill>
                  <a:srgbClr val="FFFFFF"/>
                </a:solidFill>
                <a:latin typeface="Roboto"/>
                <a:ea typeface="Roboto"/>
                <a:cs typeface="Roboto"/>
                <a:sym typeface="Roboto"/>
              </a:endParaRPr>
            </a:p>
          </p:txBody>
        </p:sp>
      </p:grpSp>
      <p:sp>
        <p:nvSpPr>
          <p:cNvPr id="461" name="Google Shape;461;p23"/>
          <p:cNvSpPr txBox="1"/>
          <p:nvPr/>
        </p:nvSpPr>
        <p:spPr>
          <a:xfrm>
            <a:off x="3742936" y="1074915"/>
            <a:ext cx="1083900" cy="3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BMI</a:t>
            </a:r>
            <a:endParaRPr>
              <a:latin typeface="Nunito"/>
              <a:ea typeface="Nunito"/>
              <a:cs typeface="Nunito"/>
              <a:sym typeface="Nunito"/>
            </a:endParaRPr>
          </a:p>
        </p:txBody>
      </p:sp>
      <p:sp>
        <p:nvSpPr>
          <p:cNvPr id="462" name="Google Shape;462;p23"/>
          <p:cNvSpPr txBox="1"/>
          <p:nvPr/>
        </p:nvSpPr>
        <p:spPr>
          <a:xfrm rot="2963406">
            <a:off x="4759473" y="1525767"/>
            <a:ext cx="1083568" cy="32103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Income</a:t>
            </a:r>
            <a:endParaRPr>
              <a:latin typeface="Nunito"/>
              <a:ea typeface="Nunito"/>
              <a:cs typeface="Nunito"/>
              <a:sym typeface="Nunito"/>
            </a:endParaRPr>
          </a:p>
        </p:txBody>
      </p:sp>
      <p:sp>
        <p:nvSpPr>
          <p:cNvPr id="463" name="Google Shape;463;p23"/>
          <p:cNvSpPr txBox="1"/>
          <p:nvPr/>
        </p:nvSpPr>
        <p:spPr>
          <a:xfrm rot="-3663472">
            <a:off x="2637596" y="1561630"/>
            <a:ext cx="1083637" cy="32078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Ethnicity</a:t>
            </a:r>
            <a:endParaRPr>
              <a:latin typeface="Nunito"/>
              <a:ea typeface="Nunito"/>
              <a:cs typeface="Nunito"/>
              <a:sym typeface="Nunito"/>
            </a:endParaRPr>
          </a:p>
        </p:txBody>
      </p:sp>
      <p:sp>
        <p:nvSpPr>
          <p:cNvPr id="464" name="Google Shape;464;p23"/>
          <p:cNvSpPr txBox="1"/>
          <p:nvPr/>
        </p:nvSpPr>
        <p:spPr>
          <a:xfrm rot="3954323">
            <a:off x="2672819" y="2673327"/>
            <a:ext cx="1083174" cy="32081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Lifestage</a:t>
            </a:r>
            <a:endParaRPr>
              <a:latin typeface="Nunito"/>
              <a:ea typeface="Nunito"/>
              <a:cs typeface="Nunito"/>
              <a:sym typeface="Nunito"/>
            </a:endParaRPr>
          </a:p>
        </p:txBody>
      </p:sp>
      <p:sp>
        <p:nvSpPr>
          <p:cNvPr id="465" name="Google Shape;465;p23"/>
          <p:cNvSpPr txBox="1"/>
          <p:nvPr/>
        </p:nvSpPr>
        <p:spPr>
          <a:xfrm rot="1333900">
            <a:off x="3287417" y="3283265"/>
            <a:ext cx="1083117" cy="32077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Strata</a:t>
            </a:r>
            <a:endParaRPr>
              <a:latin typeface="Nunito"/>
              <a:ea typeface="Nunito"/>
              <a:cs typeface="Nunito"/>
              <a:sym typeface="Nunito"/>
            </a:endParaRPr>
          </a:p>
        </p:txBody>
      </p:sp>
      <p:sp>
        <p:nvSpPr>
          <p:cNvPr id="466" name="Google Shape;466;p23"/>
          <p:cNvSpPr txBox="1"/>
          <p:nvPr/>
        </p:nvSpPr>
        <p:spPr>
          <a:xfrm rot="-1563248">
            <a:off x="4266894" y="3283398"/>
            <a:ext cx="1083284" cy="32066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Household size</a:t>
            </a:r>
            <a:endParaRPr>
              <a:latin typeface="Nunito"/>
              <a:ea typeface="Nunito"/>
              <a:cs typeface="Nunito"/>
              <a:sym typeface="Nunito"/>
            </a:endParaRPr>
          </a:p>
        </p:txBody>
      </p:sp>
      <p:sp>
        <p:nvSpPr>
          <p:cNvPr id="467" name="Google Shape;467;p23"/>
          <p:cNvSpPr txBox="1"/>
          <p:nvPr/>
        </p:nvSpPr>
        <p:spPr>
          <a:xfrm rot="-4227685">
            <a:off x="4901843" y="2534152"/>
            <a:ext cx="1083597" cy="32052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Location</a:t>
            </a:r>
            <a:endParaRPr>
              <a:latin typeface="Nunito"/>
              <a:ea typeface="Nunito"/>
              <a:cs typeface="Nunito"/>
              <a:sym typeface="Nunito"/>
            </a:endParaRPr>
          </a:p>
        </p:txBody>
      </p:sp>
      <p:pic>
        <p:nvPicPr>
          <p:cNvPr id="468" name="Google Shape;468;p23"/>
          <p:cNvPicPr preferRelativeResize="0"/>
          <p:nvPr/>
        </p:nvPicPr>
        <p:blipFill rotWithShape="1">
          <a:blip r:embed="rId3">
            <a:alphaModFix/>
          </a:blip>
          <a:srcRect b="0" l="13424" r="8020" t="0"/>
          <a:stretch/>
        </p:blipFill>
        <p:spPr>
          <a:xfrm>
            <a:off x="2489264" y="4121825"/>
            <a:ext cx="3591500" cy="895700"/>
          </a:xfrm>
          <a:prstGeom prst="rect">
            <a:avLst/>
          </a:prstGeom>
          <a:noFill/>
          <a:ln>
            <a:noFill/>
          </a:ln>
        </p:spPr>
      </p:pic>
      <p:sp>
        <p:nvSpPr>
          <p:cNvPr id="469" name="Google Shape;469;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4"/>
          <p:cNvSpPr txBox="1"/>
          <p:nvPr>
            <p:ph type="title"/>
          </p:nvPr>
        </p:nvSpPr>
        <p:spPr>
          <a:xfrm>
            <a:off x="577250" y="187500"/>
            <a:ext cx="5757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Predicting health-consciousness</a:t>
            </a:r>
            <a:endParaRPr>
              <a:solidFill>
                <a:schemeClr val="accent1"/>
              </a:solidFill>
            </a:endParaRPr>
          </a:p>
        </p:txBody>
      </p:sp>
      <p:sp>
        <p:nvSpPr>
          <p:cNvPr id="475" name="Google Shape;475;p24"/>
          <p:cNvSpPr txBox="1"/>
          <p:nvPr/>
        </p:nvSpPr>
        <p:spPr>
          <a:xfrm>
            <a:off x="1150425" y="795950"/>
            <a:ext cx="44478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Nunito"/>
              <a:ea typeface="Nunito"/>
              <a:cs typeface="Nunito"/>
              <a:sym typeface="Nunito"/>
            </a:endParaRPr>
          </a:p>
        </p:txBody>
      </p:sp>
      <p:sp>
        <p:nvSpPr>
          <p:cNvPr id="476" name="Google Shape;476;p24"/>
          <p:cNvSpPr txBox="1"/>
          <p:nvPr/>
        </p:nvSpPr>
        <p:spPr>
          <a:xfrm>
            <a:off x="1256875" y="795950"/>
            <a:ext cx="4753800" cy="3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2"/>
                </a:solidFill>
                <a:latin typeface="Nunito"/>
                <a:ea typeface="Nunito"/>
                <a:cs typeface="Nunito"/>
                <a:sym typeface="Nunito"/>
              </a:rPr>
              <a:t>Some tuning parameters: </a:t>
            </a:r>
            <a:endParaRPr sz="2600">
              <a:solidFill>
                <a:schemeClr val="dk2"/>
              </a:solidFill>
              <a:latin typeface="Nunito"/>
              <a:ea typeface="Nunito"/>
              <a:cs typeface="Nunito"/>
              <a:sym typeface="Nunito"/>
            </a:endParaRPr>
          </a:p>
          <a:p>
            <a:pPr indent="0" lvl="0" marL="0" rtl="0" algn="l">
              <a:spcBef>
                <a:spcPts val="0"/>
              </a:spcBef>
              <a:spcAft>
                <a:spcPts val="0"/>
              </a:spcAft>
              <a:buNone/>
            </a:pPr>
            <a:r>
              <a:t/>
            </a:r>
            <a:endParaRPr sz="2600">
              <a:solidFill>
                <a:schemeClr val="dk2"/>
              </a:solidFill>
              <a:latin typeface="Nunito"/>
              <a:ea typeface="Nunito"/>
              <a:cs typeface="Nunito"/>
              <a:sym typeface="Nunito"/>
            </a:endParaRPr>
          </a:p>
          <a:p>
            <a:pPr indent="-393700" lvl="0" marL="457200" rtl="0" algn="l">
              <a:spcBef>
                <a:spcPts val="0"/>
              </a:spcBef>
              <a:spcAft>
                <a:spcPts val="0"/>
              </a:spcAft>
              <a:buClr>
                <a:schemeClr val="dk2"/>
              </a:buClr>
              <a:buSzPts val="2600"/>
              <a:buFont typeface="Nunito"/>
              <a:buChar char="●"/>
            </a:pPr>
            <a:r>
              <a:rPr lang="en" sz="2600">
                <a:solidFill>
                  <a:schemeClr val="dk2"/>
                </a:solidFill>
                <a:latin typeface="Nunito"/>
                <a:ea typeface="Nunito"/>
                <a:cs typeface="Nunito"/>
                <a:sym typeface="Nunito"/>
              </a:rPr>
              <a:t>Gini splitting criterion</a:t>
            </a:r>
            <a:endParaRPr sz="2600">
              <a:solidFill>
                <a:schemeClr val="dk2"/>
              </a:solidFill>
              <a:latin typeface="Nunito"/>
              <a:ea typeface="Nunito"/>
              <a:cs typeface="Nunito"/>
              <a:sym typeface="Nunito"/>
            </a:endParaRPr>
          </a:p>
          <a:p>
            <a:pPr indent="0" lvl="0" marL="0" rtl="0" algn="l">
              <a:spcBef>
                <a:spcPts val="0"/>
              </a:spcBef>
              <a:spcAft>
                <a:spcPts val="0"/>
              </a:spcAft>
              <a:buNone/>
            </a:pPr>
            <a:r>
              <a:t/>
            </a:r>
            <a:endParaRPr sz="2600">
              <a:solidFill>
                <a:schemeClr val="dk2"/>
              </a:solidFill>
              <a:latin typeface="Nunito"/>
              <a:ea typeface="Nunito"/>
              <a:cs typeface="Nunito"/>
              <a:sym typeface="Nunito"/>
            </a:endParaRPr>
          </a:p>
          <a:p>
            <a:pPr indent="-393700" lvl="0" marL="457200" rtl="0" algn="l">
              <a:spcBef>
                <a:spcPts val="0"/>
              </a:spcBef>
              <a:spcAft>
                <a:spcPts val="0"/>
              </a:spcAft>
              <a:buClr>
                <a:schemeClr val="dk2"/>
              </a:buClr>
              <a:buSzPts val="2600"/>
              <a:buFont typeface="Nunito"/>
              <a:buChar char="●"/>
            </a:pPr>
            <a:r>
              <a:rPr lang="en" sz="2600">
                <a:solidFill>
                  <a:schemeClr val="dk2"/>
                </a:solidFill>
                <a:latin typeface="Nunito"/>
                <a:ea typeface="Nunito"/>
                <a:cs typeface="Nunito"/>
                <a:sym typeface="Nunito"/>
              </a:rPr>
              <a:t>Minimum of 100 samples per split</a:t>
            </a:r>
            <a:endParaRPr sz="2600">
              <a:solidFill>
                <a:schemeClr val="dk2"/>
              </a:solidFill>
              <a:latin typeface="Nunito"/>
              <a:ea typeface="Nunito"/>
              <a:cs typeface="Nunito"/>
              <a:sym typeface="Nunito"/>
            </a:endParaRPr>
          </a:p>
          <a:p>
            <a:pPr indent="0" lvl="0" marL="457200" rtl="0" algn="l">
              <a:spcBef>
                <a:spcPts val="0"/>
              </a:spcBef>
              <a:spcAft>
                <a:spcPts val="0"/>
              </a:spcAft>
              <a:buNone/>
            </a:pPr>
            <a:r>
              <a:t/>
            </a:r>
            <a:endParaRPr sz="2600">
              <a:solidFill>
                <a:schemeClr val="dk2"/>
              </a:solidFill>
              <a:latin typeface="Nunito"/>
              <a:ea typeface="Nunito"/>
              <a:cs typeface="Nunito"/>
              <a:sym typeface="Nunito"/>
            </a:endParaRPr>
          </a:p>
          <a:p>
            <a:pPr indent="-393700" lvl="0" marL="457200" rtl="0" algn="l">
              <a:spcBef>
                <a:spcPts val="0"/>
              </a:spcBef>
              <a:spcAft>
                <a:spcPts val="0"/>
              </a:spcAft>
              <a:buClr>
                <a:schemeClr val="dk2"/>
              </a:buClr>
              <a:buSzPts val="2600"/>
              <a:buFont typeface="Nunito"/>
              <a:buChar char="●"/>
            </a:pPr>
            <a:r>
              <a:rPr lang="en" sz="2600">
                <a:solidFill>
                  <a:schemeClr val="dk2"/>
                </a:solidFill>
                <a:latin typeface="Nunito"/>
                <a:ea typeface="Nunito"/>
                <a:cs typeface="Nunito"/>
                <a:sym typeface="Nunito"/>
              </a:rPr>
              <a:t>Minimum of 100 samples per leaf</a:t>
            </a:r>
            <a:endParaRPr sz="2600">
              <a:solidFill>
                <a:schemeClr val="dk2"/>
              </a:solidFill>
              <a:latin typeface="Nunito"/>
              <a:ea typeface="Nunito"/>
              <a:cs typeface="Nunito"/>
              <a:sym typeface="Nunito"/>
            </a:endParaRPr>
          </a:p>
        </p:txBody>
      </p:sp>
      <p:pic>
        <p:nvPicPr>
          <p:cNvPr id="477" name="Google Shape;477;p24"/>
          <p:cNvPicPr preferRelativeResize="0"/>
          <p:nvPr/>
        </p:nvPicPr>
        <p:blipFill>
          <a:blip r:embed="rId3">
            <a:alphaModFix/>
          </a:blip>
          <a:stretch>
            <a:fillRect/>
          </a:stretch>
        </p:blipFill>
        <p:spPr>
          <a:xfrm rot="-4062527">
            <a:off x="5187580" y="1139874"/>
            <a:ext cx="4371901" cy="2863752"/>
          </a:xfrm>
          <a:prstGeom prst="rect">
            <a:avLst/>
          </a:prstGeom>
          <a:noFill/>
          <a:ln>
            <a:noFill/>
          </a:ln>
        </p:spPr>
      </p:pic>
      <p:sp>
        <p:nvSpPr>
          <p:cNvPr id="478" name="Google Shape;478;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5"/>
          <p:cNvSpPr txBox="1"/>
          <p:nvPr>
            <p:ph type="title"/>
          </p:nvPr>
        </p:nvSpPr>
        <p:spPr>
          <a:xfrm>
            <a:off x="52127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Predicting health-consciousness</a:t>
            </a:r>
            <a:endParaRPr>
              <a:solidFill>
                <a:schemeClr val="accent1"/>
              </a:solidFill>
            </a:endParaRPr>
          </a:p>
        </p:txBody>
      </p:sp>
      <p:sp>
        <p:nvSpPr>
          <p:cNvPr id="484" name="Google Shape;484;p25"/>
          <p:cNvSpPr txBox="1"/>
          <p:nvPr/>
        </p:nvSpPr>
        <p:spPr>
          <a:xfrm>
            <a:off x="912675" y="3384425"/>
            <a:ext cx="7472100" cy="9993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Implication:</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Given a </a:t>
            </a:r>
            <a:r>
              <a:rPr b="1" lang="en" sz="1600">
                <a:solidFill>
                  <a:schemeClr val="dk1"/>
                </a:solidFill>
                <a:latin typeface="Nunito"/>
                <a:ea typeface="Nunito"/>
                <a:cs typeface="Nunito"/>
                <a:sym typeface="Nunito"/>
              </a:rPr>
              <a:t>new customer’s</a:t>
            </a:r>
            <a:r>
              <a:rPr lang="en" sz="1600">
                <a:latin typeface="Nunito"/>
                <a:ea typeface="Nunito"/>
                <a:cs typeface="Nunito"/>
                <a:sym typeface="Nunito"/>
              </a:rPr>
              <a:t> demographic information, our client will be able to predict with ~70% certainty their health consciousness. </a:t>
            </a:r>
            <a:endParaRPr sz="1600">
              <a:latin typeface="Nunito"/>
              <a:ea typeface="Nunito"/>
              <a:cs typeface="Nunito"/>
              <a:sym typeface="Nunito"/>
            </a:endParaRPr>
          </a:p>
        </p:txBody>
      </p:sp>
      <p:sp>
        <p:nvSpPr>
          <p:cNvPr id="485" name="Google Shape;485;p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6" name="Google Shape;486;p25"/>
          <p:cNvPicPr preferRelativeResize="0"/>
          <p:nvPr/>
        </p:nvPicPr>
        <p:blipFill>
          <a:blip r:embed="rId3">
            <a:alphaModFix/>
          </a:blip>
          <a:stretch>
            <a:fillRect/>
          </a:stretch>
        </p:blipFill>
        <p:spPr>
          <a:xfrm>
            <a:off x="912675" y="1553325"/>
            <a:ext cx="4743450" cy="1266825"/>
          </a:xfrm>
          <a:prstGeom prst="rect">
            <a:avLst/>
          </a:prstGeom>
          <a:noFill/>
          <a:ln>
            <a:noFill/>
          </a:ln>
        </p:spPr>
      </p:pic>
      <p:pic>
        <p:nvPicPr>
          <p:cNvPr id="487" name="Google Shape;487;p25"/>
          <p:cNvPicPr preferRelativeResize="0"/>
          <p:nvPr/>
        </p:nvPicPr>
        <p:blipFill>
          <a:blip r:embed="rId4">
            <a:alphaModFix/>
          </a:blip>
          <a:stretch>
            <a:fillRect/>
          </a:stretch>
        </p:blipFill>
        <p:spPr>
          <a:xfrm>
            <a:off x="6460725" y="1553325"/>
            <a:ext cx="1924050" cy="108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26"/>
          <p:cNvPicPr preferRelativeResize="0"/>
          <p:nvPr/>
        </p:nvPicPr>
        <p:blipFill>
          <a:blip r:embed="rId3">
            <a:alphaModFix/>
          </a:blip>
          <a:stretch>
            <a:fillRect/>
          </a:stretch>
        </p:blipFill>
        <p:spPr>
          <a:xfrm>
            <a:off x="2047625" y="51200"/>
            <a:ext cx="5732025" cy="5041099"/>
          </a:xfrm>
          <a:prstGeom prst="rect">
            <a:avLst/>
          </a:prstGeom>
          <a:noFill/>
          <a:ln>
            <a:noFill/>
          </a:ln>
        </p:spPr>
      </p:pic>
      <p:sp>
        <p:nvSpPr>
          <p:cNvPr id="493" name="Google Shape;493;p26"/>
          <p:cNvSpPr txBox="1"/>
          <p:nvPr>
            <p:ph type="title"/>
          </p:nvPr>
        </p:nvSpPr>
        <p:spPr>
          <a:xfrm>
            <a:off x="580500" y="143150"/>
            <a:ext cx="3430500" cy="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Tree</a:t>
            </a:r>
            <a:endParaRPr/>
          </a:p>
        </p:txBody>
      </p:sp>
      <p:sp>
        <p:nvSpPr>
          <p:cNvPr id="494" name="Google Shape;494;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26"/>
          <p:cNvSpPr txBox="1"/>
          <p:nvPr/>
        </p:nvSpPr>
        <p:spPr>
          <a:xfrm>
            <a:off x="1064350" y="743450"/>
            <a:ext cx="2852100" cy="6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3C78D8"/>
                </a:solidFill>
                <a:highlight>
                  <a:srgbClr val="FFFFFF"/>
                </a:highlight>
              </a:rPr>
              <a:t>Blue Leaf</a:t>
            </a:r>
            <a:r>
              <a:rPr lang="en" sz="1200">
                <a:highlight>
                  <a:srgbClr val="FFFFFF"/>
                </a:highlight>
              </a:rPr>
              <a:t>: Not health-conscious</a:t>
            </a:r>
            <a:endParaRPr sz="1200">
              <a:highlight>
                <a:srgbClr val="FFFFFF"/>
              </a:highlight>
            </a:endParaRPr>
          </a:p>
          <a:p>
            <a:pPr indent="0" lvl="0" marL="0" rtl="0" algn="l">
              <a:lnSpc>
                <a:spcPct val="115000"/>
              </a:lnSpc>
              <a:spcBef>
                <a:spcPts val="0"/>
              </a:spcBef>
              <a:spcAft>
                <a:spcPts val="0"/>
              </a:spcAft>
              <a:buNone/>
            </a:pPr>
            <a:r>
              <a:rPr b="1" lang="en" sz="1200">
                <a:solidFill>
                  <a:schemeClr val="dk1"/>
                </a:solidFill>
                <a:highlight>
                  <a:srgbClr val="FFFFFF"/>
                </a:highlight>
              </a:rPr>
              <a:t>Orange Leaf</a:t>
            </a:r>
            <a:r>
              <a:rPr lang="en" sz="1200">
                <a:highlight>
                  <a:srgbClr val="FFFFFF"/>
                </a:highlight>
              </a:rPr>
              <a:t>: Health-conscious</a:t>
            </a:r>
            <a:endParaRPr sz="1200">
              <a:highlight>
                <a:srgbClr val="FFFFFF"/>
              </a:highlight>
            </a:endParaRPr>
          </a:p>
        </p:txBody>
      </p:sp>
      <p:sp>
        <p:nvSpPr>
          <p:cNvPr id="496" name="Google Shape;496;p26"/>
          <p:cNvSpPr txBox="1"/>
          <p:nvPr/>
        </p:nvSpPr>
        <p:spPr>
          <a:xfrm>
            <a:off x="3916450" y="1431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t>X[11]: Ethnicity - Central Chinese</a:t>
            </a:r>
            <a:endParaRPr sz="1050"/>
          </a:p>
        </p:txBody>
      </p:sp>
      <p:sp>
        <p:nvSpPr>
          <p:cNvPr id="497" name="Google Shape;497;p26"/>
          <p:cNvSpPr txBox="1"/>
          <p:nvPr/>
        </p:nvSpPr>
        <p:spPr>
          <a:xfrm>
            <a:off x="3454350" y="65200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t>X[17]: Ethnicity - North Chinese</a:t>
            </a:r>
            <a:endParaRPr sz="1050"/>
          </a:p>
          <a:p>
            <a:pPr indent="0" lvl="0" marL="0" rtl="0" algn="ctr">
              <a:lnSpc>
                <a:spcPct val="115000"/>
              </a:lnSpc>
              <a:spcBef>
                <a:spcPts val="0"/>
              </a:spcBef>
              <a:spcAft>
                <a:spcPts val="0"/>
              </a:spcAft>
              <a:buNone/>
            </a:pPr>
            <a:r>
              <a:t/>
            </a:r>
            <a:endParaRPr sz="1050"/>
          </a:p>
        </p:txBody>
      </p:sp>
      <p:sp>
        <p:nvSpPr>
          <p:cNvPr id="498" name="Google Shape;498;p26"/>
          <p:cNvSpPr txBox="1"/>
          <p:nvPr/>
        </p:nvSpPr>
        <p:spPr>
          <a:xfrm>
            <a:off x="3185275" y="11226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t>X[20]: Ethnicity - South Chinese</a:t>
            </a:r>
            <a:endParaRPr sz="1050"/>
          </a:p>
        </p:txBody>
      </p:sp>
      <p:sp>
        <p:nvSpPr>
          <p:cNvPr id="499" name="Google Shape;499;p26"/>
          <p:cNvSpPr txBox="1"/>
          <p:nvPr/>
        </p:nvSpPr>
        <p:spPr>
          <a:xfrm>
            <a:off x="2884250" y="16386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t>X[15]: Ethnicity - East Coast Malay</a:t>
            </a:r>
            <a:endParaRPr sz="1050"/>
          </a:p>
          <a:p>
            <a:pPr indent="0" lvl="0" marL="0" rtl="0" algn="ctr">
              <a:lnSpc>
                <a:spcPct val="115000"/>
              </a:lnSpc>
              <a:spcBef>
                <a:spcPts val="0"/>
              </a:spcBef>
              <a:spcAft>
                <a:spcPts val="0"/>
              </a:spcAft>
              <a:buNone/>
            </a:pPr>
            <a:r>
              <a:t/>
            </a:r>
            <a:endParaRPr sz="1050"/>
          </a:p>
        </p:txBody>
      </p:sp>
      <p:sp>
        <p:nvSpPr>
          <p:cNvPr id="500" name="Google Shape;500;p26"/>
          <p:cNvSpPr txBox="1"/>
          <p:nvPr/>
        </p:nvSpPr>
        <p:spPr>
          <a:xfrm>
            <a:off x="961075" y="262530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t>X[31]: Household size: 1-3 Members</a:t>
            </a:r>
            <a:endParaRPr sz="1050"/>
          </a:p>
        </p:txBody>
      </p:sp>
      <p:sp>
        <p:nvSpPr>
          <p:cNvPr id="501" name="Google Shape;501;p26"/>
          <p:cNvSpPr txBox="1"/>
          <p:nvPr/>
        </p:nvSpPr>
        <p:spPr>
          <a:xfrm>
            <a:off x="2123825" y="2131975"/>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t>X[18]: Ethnicity - North Malay</a:t>
            </a:r>
            <a:endParaRPr sz="1050"/>
          </a:p>
        </p:txBody>
      </p:sp>
      <p:sp>
        <p:nvSpPr>
          <p:cNvPr id="502" name="Google Shape;502;p26"/>
          <p:cNvSpPr txBox="1"/>
          <p:nvPr/>
        </p:nvSpPr>
        <p:spPr>
          <a:xfrm>
            <a:off x="421900" y="3118625"/>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t>X[12]: Ethnicity - </a:t>
            </a:r>
            <a:r>
              <a:rPr lang="en" sz="1050"/>
              <a:t>Central </a:t>
            </a:r>
            <a:r>
              <a:rPr lang="en" sz="1050"/>
              <a:t>Malay</a:t>
            </a:r>
            <a:endParaRPr sz="1050"/>
          </a:p>
        </p:txBody>
      </p:sp>
      <p:sp>
        <p:nvSpPr>
          <p:cNvPr id="503" name="Google Shape;503;p26"/>
          <p:cNvSpPr txBox="1"/>
          <p:nvPr/>
        </p:nvSpPr>
        <p:spPr>
          <a:xfrm>
            <a:off x="0" y="36119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t>X[21]: Ethnicity - </a:t>
            </a:r>
            <a:r>
              <a:rPr lang="en" sz="1050"/>
              <a:t>South </a:t>
            </a:r>
            <a:r>
              <a:rPr lang="en" sz="1050"/>
              <a:t>Malay</a:t>
            </a:r>
            <a:endParaRPr sz="1050"/>
          </a:p>
        </p:txBody>
      </p:sp>
      <p:sp>
        <p:nvSpPr>
          <p:cNvPr id="504" name="Google Shape;504;p26"/>
          <p:cNvSpPr txBox="1"/>
          <p:nvPr/>
        </p:nvSpPr>
        <p:spPr>
          <a:xfrm>
            <a:off x="2318475" y="3490625"/>
            <a:ext cx="2584800" cy="3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t>X[32]: Household size: 4 Members</a:t>
            </a:r>
            <a:endParaRPr sz="600"/>
          </a:p>
        </p:txBody>
      </p:sp>
      <p:sp>
        <p:nvSpPr>
          <p:cNvPr id="505" name="Google Shape;505;p26"/>
          <p:cNvSpPr txBox="1"/>
          <p:nvPr/>
        </p:nvSpPr>
        <p:spPr>
          <a:xfrm>
            <a:off x="2086650" y="3983950"/>
            <a:ext cx="2584800" cy="3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t>X[33]: Household size: 5 Members</a:t>
            </a:r>
            <a:endParaRPr sz="600"/>
          </a:p>
        </p:txBody>
      </p:sp>
      <p:sp>
        <p:nvSpPr>
          <p:cNvPr id="506" name="Google Shape;506;p26"/>
          <p:cNvSpPr txBox="1"/>
          <p:nvPr/>
        </p:nvSpPr>
        <p:spPr>
          <a:xfrm>
            <a:off x="3916450" y="2997300"/>
            <a:ext cx="1003500" cy="3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t>X[0]: BMI - Healthy</a:t>
            </a:r>
            <a:endParaRPr sz="600"/>
          </a:p>
        </p:txBody>
      </p:sp>
      <p:sp>
        <p:nvSpPr>
          <p:cNvPr id="507" name="Google Shape;507;p26"/>
          <p:cNvSpPr txBox="1"/>
          <p:nvPr/>
        </p:nvSpPr>
        <p:spPr>
          <a:xfrm>
            <a:off x="4919950" y="2997300"/>
            <a:ext cx="1003500" cy="3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t>X[0]: BMI - Healthy</a:t>
            </a:r>
            <a:endParaRPr sz="600"/>
          </a:p>
        </p:txBody>
      </p:sp>
      <p:sp>
        <p:nvSpPr>
          <p:cNvPr id="508" name="Google Shape;508;p26"/>
          <p:cNvSpPr txBox="1"/>
          <p:nvPr/>
        </p:nvSpPr>
        <p:spPr>
          <a:xfrm>
            <a:off x="6706575" y="515150"/>
            <a:ext cx="1003500" cy="3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t>X[0]: BMI - Healthy</a:t>
            </a:r>
            <a:endParaRPr sz="600"/>
          </a:p>
        </p:txBody>
      </p:sp>
      <p:sp>
        <p:nvSpPr>
          <p:cNvPr id="509" name="Google Shape;509;p26"/>
          <p:cNvSpPr txBox="1"/>
          <p:nvPr/>
        </p:nvSpPr>
        <p:spPr>
          <a:xfrm>
            <a:off x="5771050" y="2010650"/>
            <a:ext cx="1488600" cy="3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t>X[27]: Lifestage- Teens and toddlers</a:t>
            </a:r>
            <a:endParaRPr sz="600"/>
          </a:p>
        </p:txBody>
      </p:sp>
      <p:sp>
        <p:nvSpPr>
          <p:cNvPr id="510" name="Google Shape;510;p26"/>
          <p:cNvSpPr txBox="1"/>
          <p:nvPr/>
        </p:nvSpPr>
        <p:spPr>
          <a:xfrm>
            <a:off x="5252975" y="2461600"/>
            <a:ext cx="1003500" cy="3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600"/>
              <a:t>X[0]: Income - &lt; 1500</a:t>
            </a:r>
            <a:endParaRPr sz="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4" name="Shape 514"/>
        <p:cNvGrpSpPr/>
        <p:nvPr/>
      </p:nvGrpSpPr>
      <p:grpSpPr>
        <a:xfrm>
          <a:off x="0" y="0"/>
          <a:ext cx="0" cy="0"/>
          <a:chOff x="0" y="0"/>
          <a:chExt cx="0" cy="0"/>
        </a:xfrm>
      </p:grpSpPr>
      <p:pic>
        <p:nvPicPr>
          <p:cNvPr id="515" name="Google Shape;515;p27"/>
          <p:cNvPicPr preferRelativeResize="0"/>
          <p:nvPr/>
        </p:nvPicPr>
        <p:blipFill>
          <a:blip r:embed="rId3">
            <a:alphaModFix/>
          </a:blip>
          <a:stretch>
            <a:fillRect/>
          </a:stretch>
        </p:blipFill>
        <p:spPr>
          <a:xfrm>
            <a:off x="3584025" y="743451"/>
            <a:ext cx="4493651" cy="4256475"/>
          </a:xfrm>
          <a:prstGeom prst="rect">
            <a:avLst/>
          </a:prstGeom>
          <a:noFill/>
          <a:ln>
            <a:noFill/>
          </a:ln>
        </p:spPr>
      </p:pic>
      <p:sp>
        <p:nvSpPr>
          <p:cNvPr id="516" name="Google Shape;516;p27"/>
          <p:cNvSpPr txBox="1"/>
          <p:nvPr>
            <p:ph type="title"/>
          </p:nvPr>
        </p:nvSpPr>
        <p:spPr>
          <a:xfrm>
            <a:off x="580500" y="143150"/>
            <a:ext cx="3430500" cy="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Tree</a:t>
            </a:r>
            <a:endParaRPr/>
          </a:p>
        </p:txBody>
      </p:sp>
      <p:sp>
        <p:nvSpPr>
          <p:cNvPr id="517" name="Google Shape;517;p2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27"/>
          <p:cNvSpPr txBox="1"/>
          <p:nvPr/>
        </p:nvSpPr>
        <p:spPr>
          <a:xfrm>
            <a:off x="4155875" y="8092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X[11]: Ethnicity - Central Chinese</a:t>
            </a:r>
            <a:endParaRPr sz="1050">
              <a:highlight>
                <a:srgbClr val="FFFFFF"/>
              </a:highlight>
            </a:endParaRPr>
          </a:p>
        </p:txBody>
      </p:sp>
      <p:sp>
        <p:nvSpPr>
          <p:cNvPr id="519" name="Google Shape;519;p27"/>
          <p:cNvSpPr txBox="1"/>
          <p:nvPr/>
        </p:nvSpPr>
        <p:spPr>
          <a:xfrm>
            <a:off x="1064350" y="743450"/>
            <a:ext cx="2852100" cy="6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3C78D8"/>
                </a:solidFill>
                <a:highlight>
                  <a:srgbClr val="FFFFFF"/>
                </a:highlight>
              </a:rPr>
              <a:t>Blue Leaf</a:t>
            </a:r>
            <a:r>
              <a:rPr lang="en" sz="1200">
                <a:highlight>
                  <a:srgbClr val="FFFFFF"/>
                </a:highlight>
              </a:rPr>
              <a:t>: Not health-conscious</a:t>
            </a:r>
            <a:endParaRPr sz="1200">
              <a:highlight>
                <a:srgbClr val="FFFFFF"/>
              </a:highlight>
            </a:endParaRPr>
          </a:p>
          <a:p>
            <a:pPr indent="0" lvl="0" marL="0" rtl="0" algn="l">
              <a:lnSpc>
                <a:spcPct val="115000"/>
              </a:lnSpc>
              <a:spcBef>
                <a:spcPts val="0"/>
              </a:spcBef>
              <a:spcAft>
                <a:spcPts val="0"/>
              </a:spcAft>
              <a:buNone/>
            </a:pPr>
            <a:r>
              <a:rPr b="1" lang="en" sz="1200">
                <a:solidFill>
                  <a:schemeClr val="dk1"/>
                </a:solidFill>
                <a:highlight>
                  <a:srgbClr val="FFFFFF"/>
                </a:highlight>
              </a:rPr>
              <a:t>Orange Leaf</a:t>
            </a:r>
            <a:r>
              <a:rPr lang="en" sz="1200">
                <a:highlight>
                  <a:srgbClr val="FFFFFF"/>
                </a:highlight>
              </a:rPr>
              <a:t>: Health-conscious</a:t>
            </a:r>
            <a:endParaRPr sz="1200">
              <a:highlight>
                <a:srgbClr val="FFFFFF"/>
              </a:highlight>
            </a:endParaRPr>
          </a:p>
        </p:txBody>
      </p:sp>
      <p:sp>
        <p:nvSpPr>
          <p:cNvPr id="520" name="Google Shape;520;p27"/>
          <p:cNvSpPr txBox="1"/>
          <p:nvPr/>
        </p:nvSpPr>
        <p:spPr>
          <a:xfrm>
            <a:off x="3697600" y="133150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X[17]: Ethnicity - </a:t>
            </a:r>
            <a:r>
              <a:rPr lang="en" sz="1050">
                <a:highlight>
                  <a:srgbClr val="FFFFFF"/>
                </a:highlight>
              </a:rPr>
              <a:t>North Chinese</a:t>
            </a:r>
            <a:endParaRPr sz="1050">
              <a:highlight>
                <a:srgbClr val="FFFFFF"/>
              </a:highlight>
            </a:endParaRPr>
          </a:p>
          <a:p>
            <a:pPr indent="0" lvl="0" marL="0" rtl="0" algn="ctr">
              <a:lnSpc>
                <a:spcPct val="115000"/>
              </a:lnSpc>
              <a:spcBef>
                <a:spcPts val="0"/>
              </a:spcBef>
              <a:spcAft>
                <a:spcPts val="0"/>
              </a:spcAft>
              <a:buNone/>
            </a:pPr>
            <a:r>
              <a:t/>
            </a:r>
            <a:endParaRPr sz="1050">
              <a:highlight>
                <a:srgbClr val="FFFFFF"/>
              </a:highlight>
            </a:endParaRPr>
          </a:p>
        </p:txBody>
      </p:sp>
      <p:sp>
        <p:nvSpPr>
          <p:cNvPr id="521" name="Google Shape;521;p27"/>
          <p:cNvSpPr txBox="1"/>
          <p:nvPr/>
        </p:nvSpPr>
        <p:spPr>
          <a:xfrm>
            <a:off x="3325325" y="17591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X[20]: Ethnicity - </a:t>
            </a:r>
            <a:r>
              <a:rPr lang="en" sz="1050">
                <a:highlight>
                  <a:srgbClr val="FFFFFF"/>
                </a:highlight>
              </a:rPr>
              <a:t>South Chinese</a:t>
            </a:r>
            <a:endParaRPr sz="1050">
              <a:highlight>
                <a:srgbClr val="FFFFFF"/>
              </a:highlight>
            </a:endParaRPr>
          </a:p>
        </p:txBody>
      </p:sp>
      <p:sp>
        <p:nvSpPr>
          <p:cNvPr id="522" name="Google Shape;522;p27"/>
          <p:cNvSpPr txBox="1"/>
          <p:nvPr/>
        </p:nvSpPr>
        <p:spPr>
          <a:xfrm>
            <a:off x="2944450" y="2238375"/>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X[15]: Ethnicity - </a:t>
            </a:r>
            <a:r>
              <a:rPr lang="en" sz="1050">
                <a:highlight>
                  <a:srgbClr val="FFFFFF"/>
                </a:highlight>
              </a:rPr>
              <a:t>East Coast Malay</a:t>
            </a:r>
            <a:endParaRPr sz="1050">
              <a:highlight>
                <a:srgbClr val="FFFFFF"/>
              </a:highlight>
            </a:endParaRPr>
          </a:p>
          <a:p>
            <a:pPr indent="0" lvl="0" marL="0" rtl="0" algn="ctr">
              <a:lnSpc>
                <a:spcPct val="115000"/>
              </a:lnSpc>
              <a:spcBef>
                <a:spcPts val="0"/>
              </a:spcBef>
              <a:spcAft>
                <a:spcPts val="0"/>
              </a:spcAft>
              <a:buNone/>
            </a:pPr>
            <a:r>
              <a:t/>
            </a:r>
            <a:endParaRPr sz="1050">
              <a:highlight>
                <a:srgbClr val="FFFFFF"/>
              </a:highlight>
            </a:endParaRPr>
          </a:p>
        </p:txBody>
      </p:sp>
      <p:sp>
        <p:nvSpPr>
          <p:cNvPr id="523" name="Google Shape;523;p27"/>
          <p:cNvSpPr txBox="1"/>
          <p:nvPr/>
        </p:nvSpPr>
        <p:spPr>
          <a:xfrm>
            <a:off x="2692600" y="271760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X[14]: Ethnicity - </a:t>
            </a:r>
            <a:r>
              <a:rPr lang="en" sz="1050">
                <a:highlight>
                  <a:srgbClr val="FFFFFF"/>
                </a:highlight>
              </a:rPr>
              <a:t>East Coast Chinese</a:t>
            </a:r>
            <a:endParaRPr sz="1050">
              <a:highlight>
                <a:srgbClr val="FFFFFF"/>
              </a:highlight>
            </a:endParaRPr>
          </a:p>
          <a:p>
            <a:pPr indent="0" lvl="0" marL="0" rtl="0" algn="ctr">
              <a:lnSpc>
                <a:spcPct val="115000"/>
              </a:lnSpc>
              <a:spcBef>
                <a:spcPts val="0"/>
              </a:spcBef>
              <a:spcAft>
                <a:spcPts val="0"/>
              </a:spcAft>
              <a:buNone/>
            </a:pPr>
            <a:r>
              <a:t/>
            </a:r>
            <a:endParaRPr sz="1050">
              <a:highlight>
                <a:srgbClr val="FFFFFF"/>
              </a:highlight>
            </a:endParaRPr>
          </a:p>
        </p:txBody>
      </p:sp>
      <p:sp>
        <p:nvSpPr>
          <p:cNvPr id="524" name="Google Shape;524;p27"/>
          <p:cNvSpPr txBox="1"/>
          <p:nvPr/>
        </p:nvSpPr>
        <p:spPr>
          <a:xfrm>
            <a:off x="2215900" y="31452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X[18]: Ethnicity - </a:t>
            </a:r>
            <a:r>
              <a:rPr lang="en" sz="1050">
                <a:highlight>
                  <a:srgbClr val="FFFFFF"/>
                </a:highlight>
              </a:rPr>
              <a:t>North Malay</a:t>
            </a:r>
            <a:endParaRPr sz="1050">
              <a:highlight>
                <a:srgbClr val="FFFFFF"/>
              </a:highlight>
            </a:endParaRPr>
          </a:p>
        </p:txBody>
      </p:sp>
      <p:sp>
        <p:nvSpPr>
          <p:cNvPr id="525" name="Google Shape;525;p27"/>
          <p:cNvSpPr txBox="1"/>
          <p:nvPr/>
        </p:nvSpPr>
        <p:spPr>
          <a:xfrm>
            <a:off x="1878025" y="362450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X[31]: Household size: 1-3 Members</a:t>
            </a:r>
            <a:endParaRPr sz="1050">
              <a:highlight>
                <a:srgbClr val="FFFFFF"/>
              </a:highlight>
            </a:endParaRPr>
          </a:p>
        </p:txBody>
      </p:sp>
      <p:sp>
        <p:nvSpPr>
          <p:cNvPr id="526" name="Google Shape;526;p27"/>
          <p:cNvSpPr txBox="1"/>
          <p:nvPr/>
        </p:nvSpPr>
        <p:spPr>
          <a:xfrm>
            <a:off x="1471350" y="41037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X[22]: Ethnicity - </a:t>
            </a:r>
            <a:r>
              <a:rPr lang="en" sz="1050">
                <a:highlight>
                  <a:srgbClr val="FFFFFF"/>
                </a:highlight>
              </a:rPr>
              <a:t>South Others</a:t>
            </a:r>
            <a:endParaRPr sz="105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0" name="Shape 530"/>
        <p:cNvGrpSpPr/>
        <p:nvPr/>
      </p:nvGrpSpPr>
      <p:grpSpPr>
        <a:xfrm>
          <a:off x="0" y="0"/>
          <a:ext cx="0" cy="0"/>
          <a:chOff x="0" y="0"/>
          <a:chExt cx="0" cy="0"/>
        </a:xfrm>
      </p:grpSpPr>
      <p:pic>
        <p:nvPicPr>
          <p:cNvPr id="531" name="Google Shape;531;p28"/>
          <p:cNvPicPr preferRelativeResize="0"/>
          <p:nvPr/>
        </p:nvPicPr>
        <p:blipFill>
          <a:blip r:embed="rId3">
            <a:alphaModFix/>
          </a:blip>
          <a:stretch>
            <a:fillRect/>
          </a:stretch>
        </p:blipFill>
        <p:spPr>
          <a:xfrm>
            <a:off x="1710525" y="917050"/>
            <a:ext cx="5722950" cy="3924151"/>
          </a:xfrm>
          <a:prstGeom prst="rect">
            <a:avLst/>
          </a:prstGeom>
          <a:noFill/>
          <a:ln>
            <a:noFill/>
          </a:ln>
        </p:spPr>
      </p:pic>
      <p:sp>
        <p:nvSpPr>
          <p:cNvPr id="532" name="Google Shape;532;p28"/>
          <p:cNvSpPr txBox="1"/>
          <p:nvPr>
            <p:ph type="title"/>
          </p:nvPr>
        </p:nvSpPr>
        <p:spPr>
          <a:xfrm>
            <a:off x="52127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Predicting health-consciousness</a:t>
            </a:r>
            <a:endParaRPr>
              <a:solidFill>
                <a:schemeClr val="accent1"/>
              </a:solidFill>
            </a:endParaRPr>
          </a:p>
        </p:txBody>
      </p:sp>
      <p:sp>
        <p:nvSpPr>
          <p:cNvPr id="533" name="Google Shape;533;p28"/>
          <p:cNvSpPr txBox="1"/>
          <p:nvPr/>
        </p:nvSpPr>
        <p:spPr>
          <a:xfrm>
            <a:off x="1245675" y="1005500"/>
            <a:ext cx="2949600" cy="578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resulting tree is too complex to visualise</a:t>
            </a:r>
            <a:endParaRPr>
              <a:latin typeface="Nunito"/>
              <a:ea typeface="Nunito"/>
              <a:cs typeface="Nunito"/>
              <a:sym typeface="Nunito"/>
            </a:endParaRPr>
          </a:p>
        </p:txBody>
      </p:sp>
      <p:sp>
        <p:nvSpPr>
          <p:cNvPr id="534" name="Google Shape;534;p2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8" name="Shape 538"/>
        <p:cNvGrpSpPr/>
        <p:nvPr/>
      </p:nvGrpSpPr>
      <p:grpSpPr>
        <a:xfrm>
          <a:off x="0" y="0"/>
          <a:ext cx="0" cy="0"/>
          <a:chOff x="0" y="0"/>
          <a:chExt cx="0" cy="0"/>
        </a:xfrm>
      </p:grpSpPr>
      <p:sp>
        <p:nvSpPr>
          <p:cNvPr id="539" name="Google Shape;539;p29"/>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Tree</a:t>
            </a:r>
            <a:endParaRPr/>
          </a:p>
        </p:txBody>
      </p:sp>
      <p:pic>
        <p:nvPicPr>
          <p:cNvPr id="540" name="Google Shape;540;p29"/>
          <p:cNvPicPr preferRelativeResize="0"/>
          <p:nvPr/>
        </p:nvPicPr>
        <p:blipFill>
          <a:blip r:embed="rId3">
            <a:alphaModFix/>
          </a:blip>
          <a:stretch>
            <a:fillRect/>
          </a:stretch>
        </p:blipFill>
        <p:spPr>
          <a:xfrm>
            <a:off x="3081550" y="1165925"/>
            <a:ext cx="5110426" cy="3781150"/>
          </a:xfrm>
          <a:prstGeom prst="rect">
            <a:avLst/>
          </a:prstGeom>
          <a:noFill/>
          <a:ln>
            <a:noFill/>
          </a:ln>
        </p:spPr>
      </p:pic>
      <p:sp>
        <p:nvSpPr>
          <p:cNvPr id="541" name="Google Shape;541;p29"/>
          <p:cNvSpPr txBox="1"/>
          <p:nvPr/>
        </p:nvSpPr>
        <p:spPr>
          <a:xfrm>
            <a:off x="3081550" y="15489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X[11]: E</a:t>
            </a:r>
            <a:r>
              <a:rPr lang="en" sz="1050">
                <a:highlight>
                  <a:srgbClr val="FFFFFF"/>
                </a:highlight>
              </a:rPr>
              <a:t>thnicity - East Coast Malay</a:t>
            </a:r>
            <a:endParaRPr sz="1050">
              <a:highlight>
                <a:srgbClr val="FFFFFF"/>
              </a:highlight>
            </a:endParaRPr>
          </a:p>
        </p:txBody>
      </p:sp>
      <p:sp>
        <p:nvSpPr>
          <p:cNvPr id="542" name="Google Shape;542;p29"/>
          <p:cNvSpPr txBox="1"/>
          <p:nvPr/>
        </p:nvSpPr>
        <p:spPr>
          <a:xfrm>
            <a:off x="341575" y="1509200"/>
            <a:ext cx="2852100" cy="4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3C78D8"/>
                </a:solidFill>
                <a:highlight>
                  <a:srgbClr val="FFFFFF"/>
                </a:highlight>
              </a:rPr>
              <a:t>Blue Leaf</a:t>
            </a:r>
            <a:r>
              <a:rPr lang="en" sz="1050">
                <a:highlight>
                  <a:srgbClr val="FFFFFF"/>
                </a:highlight>
              </a:rPr>
              <a:t>: Not health-conscious</a:t>
            </a:r>
            <a:endParaRPr sz="1050">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Orange Leaf</a:t>
            </a:r>
            <a:r>
              <a:rPr lang="en" sz="1050">
                <a:highlight>
                  <a:srgbClr val="FFFFFF"/>
                </a:highlight>
              </a:rPr>
              <a:t>: Health-conscious</a:t>
            </a:r>
            <a:endParaRPr sz="1050">
              <a:highlight>
                <a:srgbClr val="FFFFFF"/>
              </a:highlight>
            </a:endParaRPr>
          </a:p>
        </p:txBody>
      </p:sp>
      <p:sp>
        <p:nvSpPr>
          <p:cNvPr id="543" name="Google Shape;543;p29"/>
          <p:cNvSpPr txBox="1"/>
          <p:nvPr/>
        </p:nvSpPr>
        <p:spPr>
          <a:xfrm>
            <a:off x="5867400" y="283740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highlight>
                  <a:srgbClr val="FFFFFF"/>
                </a:highlight>
              </a:rPr>
              <a:t>259 samples are East Coast Malay</a:t>
            </a:r>
            <a:endParaRPr sz="800">
              <a:highlight>
                <a:srgbClr val="FFFFFF"/>
              </a:highlight>
            </a:endParaRPr>
          </a:p>
        </p:txBody>
      </p:sp>
      <p:sp>
        <p:nvSpPr>
          <p:cNvPr id="544" name="Google Shape;544;p29"/>
          <p:cNvSpPr txBox="1"/>
          <p:nvPr/>
        </p:nvSpPr>
        <p:spPr>
          <a:xfrm>
            <a:off x="5027500" y="3800175"/>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highlight>
                  <a:srgbClr val="FFFFFF"/>
                </a:highlight>
              </a:rPr>
              <a:t>220 Samples are North Malay</a:t>
            </a:r>
            <a:endParaRPr sz="800">
              <a:highlight>
                <a:srgbClr val="FFFFFF"/>
              </a:highlight>
            </a:endParaRPr>
          </a:p>
        </p:txBody>
      </p:sp>
      <p:sp>
        <p:nvSpPr>
          <p:cNvPr id="545" name="Google Shape;545;p29"/>
          <p:cNvSpPr txBox="1"/>
          <p:nvPr/>
        </p:nvSpPr>
        <p:spPr>
          <a:xfrm>
            <a:off x="2357400" y="246540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X[14]: Ethnicity - North Malay</a:t>
            </a:r>
            <a:endParaRPr sz="1050">
              <a:highlight>
                <a:srgbClr val="FFFFFF"/>
              </a:highlight>
            </a:endParaRPr>
          </a:p>
        </p:txBody>
      </p:sp>
      <p:sp>
        <p:nvSpPr>
          <p:cNvPr id="546" name="Google Shape;546;p29"/>
          <p:cNvSpPr txBox="1"/>
          <p:nvPr/>
        </p:nvSpPr>
        <p:spPr>
          <a:xfrm>
            <a:off x="1882200" y="33818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X[8]: Ethnicity - Central Malay</a:t>
            </a:r>
            <a:endParaRPr sz="1050">
              <a:highlight>
                <a:srgbClr val="FFFFFF"/>
              </a:highlight>
            </a:endParaRPr>
          </a:p>
        </p:txBody>
      </p:sp>
      <p:sp>
        <p:nvSpPr>
          <p:cNvPr id="547" name="Google Shape;547;p29"/>
          <p:cNvSpPr txBox="1"/>
          <p:nvPr/>
        </p:nvSpPr>
        <p:spPr>
          <a:xfrm>
            <a:off x="4485275" y="46867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highlight>
                  <a:srgbClr val="FFFFFF"/>
                </a:highlight>
              </a:rPr>
              <a:t>272 samples are Central Malay</a:t>
            </a:r>
            <a:endParaRPr sz="800">
              <a:highlight>
                <a:srgbClr val="FFFFFF"/>
              </a:highlight>
            </a:endParaRPr>
          </a:p>
        </p:txBody>
      </p:sp>
      <p:sp>
        <p:nvSpPr>
          <p:cNvPr id="548" name="Google Shape;548;p29"/>
          <p:cNvSpPr txBox="1"/>
          <p:nvPr/>
        </p:nvSpPr>
        <p:spPr>
          <a:xfrm>
            <a:off x="2550250" y="4686750"/>
            <a:ext cx="2852100" cy="3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highlight>
                  <a:srgbClr val="FFFFFF"/>
                </a:highlight>
              </a:rPr>
              <a:t>705 samples are contain the rest of the data</a:t>
            </a:r>
            <a:endParaRPr sz="800">
              <a:highlight>
                <a:srgbClr val="FFFFFF"/>
              </a:highlight>
            </a:endParaRPr>
          </a:p>
          <a:p>
            <a:pPr indent="0" lvl="0" marL="0" rtl="0" algn="ctr">
              <a:lnSpc>
                <a:spcPct val="115000"/>
              </a:lnSpc>
              <a:spcBef>
                <a:spcPts val="0"/>
              </a:spcBef>
              <a:spcAft>
                <a:spcPts val="0"/>
              </a:spcAft>
              <a:buNone/>
            </a:pPr>
            <a:r>
              <a:rPr lang="en" sz="800">
                <a:highlight>
                  <a:srgbClr val="FFFFFF"/>
                </a:highlight>
              </a:rPr>
              <a:t>Majority of them are health-conscious</a:t>
            </a:r>
            <a:endParaRPr sz="800">
              <a:highlight>
                <a:srgbClr val="FFFFFF"/>
              </a:highlight>
            </a:endParaRPr>
          </a:p>
        </p:txBody>
      </p:sp>
      <p:sp>
        <p:nvSpPr>
          <p:cNvPr id="549" name="Google Shape;549;p2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1"/>
        </a:solidFill>
      </p:bgPr>
    </p:bg>
    <p:spTree>
      <p:nvGrpSpPr>
        <p:cNvPr id="553" name="Shape 553"/>
        <p:cNvGrpSpPr/>
        <p:nvPr/>
      </p:nvGrpSpPr>
      <p:grpSpPr>
        <a:xfrm>
          <a:off x="0" y="0"/>
          <a:ext cx="0" cy="0"/>
          <a:chOff x="0" y="0"/>
          <a:chExt cx="0" cy="0"/>
        </a:xfrm>
      </p:grpSpPr>
      <p:sp>
        <p:nvSpPr>
          <p:cNvPr id="554" name="Google Shape;554;p30"/>
          <p:cNvSpPr txBox="1"/>
          <p:nvPr>
            <p:ph type="ctrTitle"/>
          </p:nvPr>
        </p:nvSpPr>
        <p:spPr>
          <a:xfrm>
            <a:off x="3678325" y="945975"/>
            <a:ext cx="53352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Impact Analysis</a:t>
            </a:r>
            <a:endParaRPr/>
          </a:p>
        </p:txBody>
      </p:sp>
      <p:sp>
        <p:nvSpPr>
          <p:cNvPr id="555" name="Google Shape;555;p30"/>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56" name="Google Shape;556;p30"/>
          <p:cNvPicPr preferRelativeResize="0"/>
          <p:nvPr/>
        </p:nvPicPr>
        <p:blipFill>
          <a:blip r:embed="rId3">
            <a:alphaModFix/>
          </a:blip>
          <a:stretch>
            <a:fillRect/>
          </a:stretch>
        </p:blipFill>
        <p:spPr>
          <a:xfrm>
            <a:off x="0" y="1723700"/>
            <a:ext cx="4452524" cy="3419800"/>
          </a:xfrm>
          <a:prstGeom prst="rect">
            <a:avLst/>
          </a:prstGeom>
          <a:noFill/>
          <a:ln>
            <a:noFill/>
          </a:ln>
        </p:spPr>
      </p:pic>
      <p:sp>
        <p:nvSpPr>
          <p:cNvPr id="557" name="Google Shape;557;p3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1"/>
          <p:cNvSpPr txBox="1"/>
          <p:nvPr>
            <p:ph type="title"/>
          </p:nvPr>
        </p:nvSpPr>
        <p:spPr>
          <a:xfrm>
            <a:off x="30052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Approach</a:t>
            </a:r>
            <a:endParaRPr>
              <a:solidFill>
                <a:schemeClr val="accent1"/>
              </a:solidFill>
            </a:endParaRPr>
          </a:p>
        </p:txBody>
      </p:sp>
      <p:pic>
        <p:nvPicPr>
          <p:cNvPr id="563" name="Google Shape;563;p31"/>
          <p:cNvPicPr preferRelativeResize="0"/>
          <p:nvPr/>
        </p:nvPicPr>
        <p:blipFill>
          <a:blip r:embed="rId3">
            <a:alphaModFix/>
          </a:blip>
          <a:stretch>
            <a:fillRect/>
          </a:stretch>
        </p:blipFill>
        <p:spPr>
          <a:xfrm>
            <a:off x="-322500" y="3343775"/>
            <a:ext cx="2900251" cy="1933500"/>
          </a:xfrm>
          <a:prstGeom prst="rect">
            <a:avLst/>
          </a:prstGeom>
          <a:noFill/>
          <a:ln>
            <a:noFill/>
          </a:ln>
        </p:spPr>
      </p:pic>
      <p:cxnSp>
        <p:nvCxnSpPr>
          <p:cNvPr id="564" name="Google Shape;564;p31"/>
          <p:cNvCxnSpPr>
            <a:stCxn id="565" idx="6"/>
            <a:endCxn id="566" idx="2"/>
          </p:cNvCxnSpPr>
          <p:nvPr/>
        </p:nvCxnSpPr>
        <p:spPr>
          <a:xfrm>
            <a:off x="3049318" y="3023258"/>
            <a:ext cx="911700" cy="834000"/>
          </a:xfrm>
          <a:prstGeom prst="bentConnector3">
            <a:avLst>
              <a:gd fmla="val 49996" name="adj1"/>
            </a:avLst>
          </a:prstGeom>
          <a:noFill/>
          <a:ln cap="flat" cmpd="sng" w="19050">
            <a:solidFill>
              <a:srgbClr val="E69138"/>
            </a:solidFill>
            <a:prstDash val="solid"/>
            <a:round/>
            <a:headEnd len="sm" w="sm" type="none"/>
            <a:tailEnd len="sm" w="sm" type="none"/>
          </a:ln>
        </p:spPr>
      </p:cxnSp>
      <p:cxnSp>
        <p:nvCxnSpPr>
          <p:cNvPr id="567" name="Google Shape;567;p31"/>
          <p:cNvCxnSpPr>
            <a:stCxn id="565" idx="6"/>
            <a:endCxn id="568" idx="2"/>
          </p:cNvCxnSpPr>
          <p:nvPr/>
        </p:nvCxnSpPr>
        <p:spPr>
          <a:xfrm flipH="1" rot="10800000">
            <a:off x="3049318" y="2341658"/>
            <a:ext cx="911700" cy="681600"/>
          </a:xfrm>
          <a:prstGeom prst="bentConnector3">
            <a:avLst>
              <a:gd fmla="val 49996" name="adj1"/>
            </a:avLst>
          </a:prstGeom>
          <a:noFill/>
          <a:ln cap="flat" cmpd="sng" w="19050">
            <a:solidFill>
              <a:srgbClr val="E69138"/>
            </a:solidFill>
            <a:prstDash val="solid"/>
            <a:round/>
            <a:headEnd len="sm" w="sm" type="none"/>
            <a:tailEnd len="sm" w="sm" type="none"/>
          </a:ln>
        </p:spPr>
      </p:cxnSp>
      <p:cxnSp>
        <p:nvCxnSpPr>
          <p:cNvPr id="569" name="Google Shape;569;p31"/>
          <p:cNvCxnSpPr>
            <a:stCxn id="570" idx="3"/>
            <a:endCxn id="571" idx="2"/>
          </p:cNvCxnSpPr>
          <p:nvPr/>
        </p:nvCxnSpPr>
        <p:spPr>
          <a:xfrm flipH="1" rot="10800000">
            <a:off x="5792179" y="1748143"/>
            <a:ext cx="690600" cy="5934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572" name="Google Shape;572;p31"/>
          <p:cNvCxnSpPr>
            <a:stCxn id="570" idx="3"/>
            <a:endCxn id="573" idx="2"/>
          </p:cNvCxnSpPr>
          <p:nvPr/>
        </p:nvCxnSpPr>
        <p:spPr>
          <a:xfrm>
            <a:off x="5792179" y="2341543"/>
            <a:ext cx="690600" cy="5745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574" name="Google Shape;574;p31"/>
          <p:cNvCxnSpPr>
            <a:stCxn id="575" idx="3"/>
            <a:endCxn id="576" idx="2"/>
          </p:cNvCxnSpPr>
          <p:nvPr/>
        </p:nvCxnSpPr>
        <p:spPr>
          <a:xfrm>
            <a:off x="5792179" y="3857368"/>
            <a:ext cx="690600" cy="600"/>
          </a:xfrm>
          <a:prstGeom prst="bentConnector3">
            <a:avLst>
              <a:gd fmla="val 49994" name="adj1"/>
            </a:avLst>
          </a:prstGeom>
          <a:noFill/>
          <a:ln cap="flat" cmpd="sng" w="9525">
            <a:solidFill>
              <a:srgbClr val="C2C2C2"/>
            </a:solidFill>
            <a:prstDash val="solid"/>
            <a:round/>
            <a:headEnd len="sm" w="sm" type="none"/>
            <a:tailEnd len="sm" w="sm" type="none"/>
          </a:ln>
        </p:spPr>
      </p:cxnSp>
      <p:grpSp>
        <p:nvGrpSpPr>
          <p:cNvPr id="577" name="Google Shape;577;p31"/>
          <p:cNvGrpSpPr/>
          <p:nvPr/>
        </p:nvGrpSpPr>
        <p:grpSpPr>
          <a:xfrm>
            <a:off x="6482700" y="1540825"/>
            <a:ext cx="2185638" cy="414385"/>
            <a:chOff x="5592550" y="1018959"/>
            <a:chExt cx="1683591" cy="319200"/>
          </a:xfrm>
        </p:grpSpPr>
        <p:sp>
          <p:nvSpPr>
            <p:cNvPr id="578" name="Google Shape;578;p31"/>
            <p:cNvSpPr/>
            <p:nvPr/>
          </p:nvSpPr>
          <p:spPr>
            <a:xfrm>
              <a:off x="5766541" y="1018959"/>
              <a:ext cx="1509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Discounted healthy basket</a:t>
              </a:r>
              <a:endParaRPr sz="1100">
                <a:solidFill>
                  <a:srgbClr val="3D3D3D"/>
                </a:solidFill>
                <a:latin typeface="Roboto"/>
                <a:ea typeface="Roboto"/>
                <a:cs typeface="Roboto"/>
                <a:sym typeface="Roboto"/>
              </a:endParaRPr>
            </a:p>
          </p:txBody>
        </p:sp>
        <p:sp>
          <p:nvSpPr>
            <p:cNvPr id="571" name="Google Shape;571;p31"/>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31"/>
          <p:cNvGrpSpPr/>
          <p:nvPr/>
        </p:nvGrpSpPr>
        <p:grpSpPr>
          <a:xfrm>
            <a:off x="3960946" y="2134350"/>
            <a:ext cx="1831233" cy="414385"/>
            <a:chOff x="3650050" y="1476150"/>
            <a:chExt cx="1410594" cy="319200"/>
          </a:xfrm>
        </p:grpSpPr>
        <p:sp>
          <p:nvSpPr>
            <p:cNvPr id="570" name="Google Shape;570;p31"/>
            <p:cNvSpPr/>
            <p:nvPr/>
          </p:nvSpPr>
          <p:spPr>
            <a:xfrm>
              <a:off x="3824044" y="1476150"/>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Health-conscious</a:t>
              </a:r>
              <a:endParaRPr sz="1100">
                <a:solidFill>
                  <a:srgbClr val="3D3D3D"/>
                </a:solidFill>
                <a:latin typeface="Roboto"/>
                <a:ea typeface="Roboto"/>
                <a:cs typeface="Roboto"/>
                <a:sym typeface="Roboto"/>
              </a:endParaRPr>
            </a:p>
          </p:txBody>
        </p:sp>
        <p:sp>
          <p:nvSpPr>
            <p:cNvPr id="568" name="Google Shape;568;p31"/>
            <p:cNvSpPr/>
            <p:nvPr/>
          </p:nvSpPr>
          <p:spPr>
            <a:xfrm>
              <a:off x="3650050" y="1548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31"/>
          <p:cNvGrpSpPr/>
          <p:nvPr/>
        </p:nvGrpSpPr>
        <p:grpSpPr>
          <a:xfrm>
            <a:off x="1230700" y="2816075"/>
            <a:ext cx="1818618" cy="414385"/>
            <a:chOff x="1558148" y="2412158"/>
            <a:chExt cx="1400877" cy="319200"/>
          </a:xfrm>
        </p:grpSpPr>
        <p:sp>
          <p:nvSpPr>
            <p:cNvPr id="581" name="Google Shape;581;p31"/>
            <p:cNvSpPr/>
            <p:nvPr/>
          </p:nvSpPr>
          <p:spPr>
            <a:xfrm>
              <a:off x="1558148" y="2412158"/>
              <a:ext cx="12210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Identify traits of health-conscious customers</a:t>
              </a:r>
              <a:endParaRPr sz="1100">
                <a:solidFill>
                  <a:srgbClr val="3D3D3D"/>
                </a:solidFill>
                <a:latin typeface="Roboto"/>
                <a:ea typeface="Roboto"/>
                <a:cs typeface="Roboto"/>
                <a:sym typeface="Roboto"/>
              </a:endParaRPr>
            </a:p>
          </p:txBody>
        </p:sp>
        <p:sp>
          <p:nvSpPr>
            <p:cNvPr id="565" name="Google Shape;565;p31"/>
            <p:cNvSpPr/>
            <p:nvPr/>
          </p:nvSpPr>
          <p:spPr>
            <a:xfrm>
              <a:off x="2785025" y="2484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31"/>
          <p:cNvGrpSpPr/>
          <p:nvPr/>
        </p:nvGrpSpPr>
        <p:grpSpPr>
          <a:xfrm>
            <a:off x="3960946" y="3650175"/>
            <a:ext cx="1831232" cy="414385"/>
            <a:chOff x="3650050" y="3348146"/>
            <a:chExt cx="1410593" cy="319200"/>
          </a:xfrm>
        </p:grpSpPr>
        <p:sp>
          <p:nvSpPr>
            <p:cNvPr id="575" name="Google Shape;575;p31"/>
            <p:cNvSpPr/>
            <p:nvPr/>
          </p:nvSpPr>
          <p:spPr>
            <a:xfrm>
              <a:off x="3824043" y="3348146"/>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Not health-conscious</a:t>
              </a:r>
              <a:endParaRPr sz="1100">
                <a:solidFill>
                  <a:srgbClr val="3D3D3D"/>
                </a:solidFill>
                <a:latin typeface="Roboto"/>
                <a:ea typeface="Roboto"/>
                <a:cs typeface="Roboto"/>
                <a:sym typeface="Roboto"/>
              </a:endParaRPr>
            </a:p>
          </p:txBody>
        </p:sp>
        <p:sp>
          <p:nvSpPr>
            <p:cNvPr id="566" name="Google Shape;566;p31"/>
            <p:cNvSpPr/>
            <p:nvPr/>
          </p:nvSpPr>
          <p:spPr>
            <a:xfrm>
              <a:off x="3650050" y="3420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31"/>
          <p:cNvGrpSpPr/>
          <p:nvPr/>
        </p:nvGrpSpPr>
        <p:grpSpPr>
          <a:xfrm>
            <a:off x="6482700" y="2727887"/>
            <a:ext cx="1760749" cy="414385"/>
            <a:chOff x="5592550" y="1933350"/>
            <a:chExt cx="1356300" cy="319200"/>
          </a:xfrm>
        </p:grpSpPr>
        <p:sp>
          <p:nvSpPr>
            <p:cNvPr id="584" name="Google Shape;584;p31"/>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Healthy trade-up</a:t>
              </a:r>
              <a:endParaRPr sz="1100">
                <a:solidFill>
                  <a:srgbClr val="3D3D3D"/>
                </a:solidFill>
                <a:latin typeface="Roboto"/>
                <a:ea typeface="Roboto"/>
                <a:cs typeface="Roboto"/>
                <a:sym typeface="Roboto"/>
              </a:endParaRPr>
            </a:p>
          </p:txBody>
        </p:sp>
        <p:sp>
          <p:nvSpPr>
            <p:cNvPr id="573" name="Google Shape;573;p31"/>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31"/>
          <p:cNvGrpSpPr/>
          <p:nvPr/>
        </p:nvGrpSpPr>
        <p:grpSpPr>
          <a:xfrm>
            <a:off x="6482700" y="3650175"/>
            <a:ext cx="1986622" cy="414385"/>
            <a:chOff x="5592550" y="2890955"/>
            <a:chExt cx="1530290" cy="319200"/>
          </a:xfrm>
        </p:grpSpPr>
        <p:sp>
          <p:nvSpPr>
            <p:cNvPr id="586" name="Google Shape;586;p31"/>
            <p:cNvSpPr/>
            <p:nvPr/>
          </p:nvSpPr>
          <p:spPr>
            <a:xfrm>
              <a:off x="5766540" y="2890955"/>
              <a:ext cx="135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Profit maximizing MBA</a:t>
              </a:r>
              <a:endParaRPr sz="1100">
                <a:solidFill>
                  <a:srgbClr val="3D3D3D"/>
                </a:solidFill>
                <a:latin typeface="Roboto"/>
                <a:ea typeface="Roboto"/>
                <a:cs typeface="Roboto"/>
                <a:sym typeface="Roboto"/>
              </a:endParaRPr>
            </a:p>
          </p:txBody>
        </p:sp>
        <p:sp>
          <p:nvSpPr>
            <p:cNvPr id="576" name="Google Shape;576;p31"/>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31"/>
          <p:cNvSpPr/>
          <p:nvPr/>
        </p:nvSpPr>
        <p:spPr>
          <a:xfrm>
            <a:off x="115177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Engineering &amp; Analysis</a:t>
            </a:r>
            <a:endParaRPr sz="1200">
              <a:solidFill>
                <a:srgbClr val="999999"/>
              </a:solidFill>
            </a:endParaRPr>
          </a:p>
        </p:txBody>
      </p:sp>
      <p:sp>
        <p:nvSpPr>
          <p:cNvPr id="588" name="Google Shape;588;p31"/>
          <p:cNvSpPr/>
          <p:nvPr/>
        </p:nvSpPr>
        <p:spPr>
          <a:xfrm>
            <a:off x="3656738" y="806700"/>
            <a:ext cx="2307600" cy="484200"/>
          </a:xfrm>
          <a:prstGeom prst="chevron">
            <a:avLst>
              <a:gd fmla="val 50000" name="adj"/>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Customer Segmentation</a:t>
            </a:r>
            <a:endParaRPr b="1" sz="1200">
              <a:solidFill>
                <a:srgbClr val="FFFFFF"/>
              </a:solidFill>
            </a:endParaRPr>
          </a:p>
        </p:txBody>
      </p:sp>
      <p:sp>
        <p:nvSpPr>
          <p:cNvPr id="589" name="Google Shape;589;p31"/>
          <p:cNvSpPr/>
          <p:nvPr/>
        </p:nvSpPr>
        <p:spPr>
          <a:xfrm>
            <a:off x="616172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Recommendation</a:t>
            </a:r>
            <a:endParaRPr sz="1000">
              <a:solidFill>
                <a:srgbClr val="999999"/>
              </a:solidFill>
            </a:endParaRPr>
          </a:p>
        </p:txBody>
      </p:sp>
      <p:sp>
        <p:nvSpPr>
          <p:cNvPr id="590" name="Google Shape;590;p31"/>
          <p:cNvSpPr txBox="1"/>
          <p:nvPr/>
        </p:nvSpPr>
        <p:spPr>
          <a:xfrm>
            <a:off x="2689775" y="4148000"/>
            <a:ext cx="4989300" cy="4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69138"/>
                </a:solidFill>
                <a:latin typeface="Nunito"/>
                <a:ea typeface="Nunito"/>
                <a:cs typeface="Nunito"/>
                <a:sym typeface="Nunito"/>
              </a:rPr>
              <a:t>What is the impact of accurate customer segmentation?</a:t>
            </a:r>
            <a:endParaRPr sz="1800">
              <a:solidFill>
                <a:srgbClr val="E69138"/>
              </a:solidFill>
              <a:latin typeface="Nunito"/>
              <a:ea typeface="Nunito"/>
              <a:cs typeface="Nunito"/>
              <a:sym typeface="Nunito"/>
            </a:endParaRPr>
          </a:p>
        </p:txBody>
      </p:sp>
      <p:sp>
        <p:nvSpPr>
          <p:cNvPr id="591" name="Google Shape;591;p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557700" y="712050"/>
            <a:ext cx="6021600" cy="3719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n" sz="3100">
                <a:solidFill>
                  <a:srgbClr val="FFFFFF"/>
                </a:solidFill>
              </a:rPr>
              <a:t>This project aims to group our client’s customers based on </a:t>
            </a:r>
            <a:r>
              <a:rPr lang="en" sz="3100">
                <a:solidFill>
                  <a:schemeClr val="dk1"/>
                </a:solidFill>
              </a:rPr>
              <a:t>health-consciousness</a:t>
            </a:r>
            <a:r>
              <a:rPr b="0" lang="en" sz="3100">
                <a:solidFill>
                  <a:srgbClr val="FFFFFF"/>
                </a:solidFill>
              </a:rPr>
              <a:t> and then recommend</a:t>
            </a:r>
            <a:r>
              <a:rPr lang="en" sz="3100">
                <a:solidFill>
                  <a:schemeClr val="dk1"/>
                </a:solidFill>
              </a:rPr>
              <a:t> </a:t>
            </a:r>
            <a:r>
              <a:rPr b="0" lang="en" sz="3100">
                <a:solidFill>
                  <a:srgbClr val="FFFFFF"/>
                </a:solidFill>
              </a:rPr>
              <a:t>an </a:t>
            </a:r>
            <a:r>
              <a:rPr b="0" lang="en" sz="3100"/>
              <a:t>optimal food basket</a:t>
            </a:r>
            <a:r>
              <a:rPr lang="en" sz="3100"/>
              <a:t> </a:t>
            </a:r>
            <a:r>
              <a:rPr b="0" lang="en" sz="3100"/>
              <a:t>(in term</a:t>
            </a:r>
            <a:r>
              <a:rPr b="0" lang="en" sz="3100">
                <a:solidFill>
                  <a:srgbClr val="FFFFFF"/>
                </a:solidFill>
              </a:rPr>
              <a:t>s of cost and nutritional value) for each customer group.</a:t>
            </a:r>
            <a:endParaRPr sz="3900"/>
          </a:p>
        </p:txBody>
      </p:sp>
      <p:pic>
        <p:nvPicPr>
          <p:cNvPr id="286" name="Google Shape;286;p14"/>
          <p:cNvPicPr preferRelativeResize="0"/>
          <p:nvPr/>
        </p:nvPicPr>
        <p:blipFill rotWithShape="1">
          <a:blip r:embed="rId3">
            <a:alphaModFix/>
          </a:blip>
          <a:srcRect b="0" l="33112" r="33327" t="0"/>
          <a:stretch/>
        </p:blipFill>
        <p:spPr>
          <a:xfrm>
            <a:off x="6418125" y="1484500"/>
            <a:ext cx="1351375" cy="1326425"/>
          </a:xfrm>
          <a:prstGeom prst="rect">
            <a:avLst/>
          </a:prstGeom>
          <a:noFill/>
          <a:ln>
            <a:noFill/>
          </a:ln>
        </p:spPr>
      </p:pic>
      <p:pic>
        <p:nvPicPr>
          <p:cNvPr id="287" name="Google Shape;287;p14"/>
          <p:cNvPicPr preferRelativeResize="0"/>
          <p:nvPr/>
        </p:nvPicPr>
        <p:blipFill>
          <a:blip r:embed="rId4">
            <a:alphaModFix/>
          </a:blip>
          <a:stretch>
            <a:fillRect/>
          </a:stretch>
        </p:blipFill>
        <p:spPr>
          <a:xfrm>
            <a:off x="6418125" y="2482250"/>
            <a:ext cx="2497100" cy="2554533"/>
          </a:xfrm>
          <a:prstGeom prst="rect">
            <a:avLst/>
          </a:prstGeom>
          <a:noFill/>
          <a:ln>
            <a:noFill/>
          </a:ln>
        </p:spPr>
      </p:pic>
      <p:sp>
        <p:nvSpPr>
          <p:cNvPr id="288" name="Google Shape;288;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2"/>
          <p:cNvSpPr txBox="1"/>
          <p:nvPr>
            <p:ph type="title"/>
          </p:nvPr>
        </p:nvSpPr>
        <p:spPr>
          <a:xfrm>
            <a:off x="627875" y="142950"/>
            <a:ext cx="8989200" cy="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Prediction Benefit</a:t>
            </a:r>
            <a:endParaRPr>
              <a:solidFill>
                <a:schemeClr val="accent1"/>
              </a:solidFill>
            </a:endParaRPr>
          </a:p>
        </p:txBody>
      </p:sp>
      <p:sp>
        <p:nvSpPr>
          <p:cNvPr id="597" name="Google Shape;597;p32"/>
          <p:cNvSpPr txBox="1"/>
          <p:nvPr/>
        </p:nvSpPr>
        <p:spPr>
          <a:xfrm>
            <a:off x="705450" y="2286575"/>
            <a:ext cx="7733100" cy="24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From the data:</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9.68 new customers every month</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Customers mostly visit every 1 to 2 weeks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For 70% prediction accuracy, 7 new customers can be correctly labelled each month (84 per year)</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9.31 churned customers every month</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sp>
        <p:nvSpPr>
          <p:cNvPr id="598" name="Google Shape;598;p32"/>
          <p:cNvSpPr txBox="1"/>
          <p:nvPr/>
        </p:nvSpPr>
        <p:spPr>
          <a:xfrm>
            <a:off x="36900" y="1152575"/>
            <a:ext cx="9070200" cy="9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Nunito"/>
                <a:ea typeface="Nunito"/>
                <a:cs typeface="Nunito"/>
                <a:sym typeface="Nunito"/>
              </a:rPr>
              <a:t>Improved targeting of marketing campaigns may increase sales</a:t>
            </a:r>
            <a:endParaRPr b="1" sz="1600">
              <a:solidFill>
                <a:schemeClr val="dk1"/>
              </a:solidFill>
              <a:latin typeface="Nunito"/>
              <a:ea typeface="Nunito"/>
              <a:cs typeface="Nunito"/>
              <a:sym typeface="Nunito"/>
            </a:endParaRPr>
          </a:p>
          <a:p>
            <a:pPr indent="0" lvl="0" marL="0" rtl="0" algn="ctr">
              <a:spcBef>
                <a:spcPts val="0"/>
              </a:spcBef>
              <a:spcAft>
                <a:spcPts val="0"/>
              </a:spcAft>
              <a:buNone/>
            </a:pPr>
            <a:r>
              <a:t/>
            </a:r>
            <a:endParaRPr b="1" sz="1600">
              <a:solidFill>
                <a:schemeClr val="dk1"/>
              </a:solidFill>
              <a:latin typeface="Nunito"/>
              <a:ea typeface="Nunito"/>
              <a:cs typeface="Nunito"/>
              <a:sym typeface="Nunito"/>
            </a:endParaRPr>
          </a:p>
          <a:p>
            <a:pPr indent="0" lvl="0" marL="0" rtl="0" algn="ctr">
              <a:spcBef>
                <a:spcPts val="0"/>
              </a:spcBef>
              <a:spcAft>
                <a:spcPts val="0"/>
              </a:spcAft>
              <a:buNone/>
            </a:pPr>
            <a:r>
              <a:rPr b="1" lang="en" sz="1600">
                <a:solidFill>
                  <a:schemeClr val="dk1"/>
                </a:solidFill>
                <a:latin typeface="Nunito"/>
                <a:ea typeface="Nunito"/>
                <a:cs typeface="Nunito"/>
                <a:sym typeface="Nunito"/>
              </a:rPr>
              <a:t>Improved Customer Experience may lower current churn rate</a:t>
            </a:r>
            <a:endParaRPr b="1" sz="1600">
              <a:solidFill>
                <a:schemeClr val="dk1"/>
              </a:solidFill>
              <a:latin typeface="Nunito"/>
              <a:ea typeface="Nunito"/>
              <a:cs typeface="Nunito"/>
              <a:sym typeface="Nunito"/>
            </a:endParaRPr>
          </a:p>
        </p:txBody>
      </p:sp>
      <p:sp>
        <p:nvSpPr>
          <p:cNvPr id="599" name="Google Shape;599;p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3"/>
          <p:cNvSpPr txBox="1"/>
          <p:nvPr>
            <p:ph type="title"/>
          </p:nvPr>
        </p:nvSpPr>
        <p:spPr>
          <a:xfrm>
            <a:off x="30052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Approach</a:t>
            </a:r>
            <a:endParaRPr>
              <a:solidFill>
                <a:schemeClr val="accent1"/>
              </a:solidFill>
            </a:endParaRPr>
          </a:p>
        </p:txBody>
      </p:sp>
      <p:pic>
        <p:nvPicPr>
          <p:cNvPr id="605" name="Google Shape;605;p33"/>
          <p:cNvPicPr preferRelativeResize="0"/>
          <p:nvPr/>
        </p:nvPicPr>
        <p:blipFill>
          <a:blip r:embed="rId3">
            <a:alphaModFix/>
          </a:blip>
          <a:stretch>
            <a:fillRect/>
          </a:stretch>
        </p:blipFill>
        <p:spPr>
          <a:xfrm>
            <a:off x="-322500" y="3343775"/>
            <a:ext cx="2900251" cy="1933500"/>
          </a:xfrm>
          <a:prstGeom prst="rect">
            <a:avLst/>
          </a:prstGeom>
          <a:noFill/>
          <a:ln>
            <a:noFill/>
          </a:ln>
        </p:spPr>
      </p:pic>
      <p:cxnSp>
        <p:nvCxnSpPr>
          <p:cNvPr id="606" name="Google Shape;606;p33"/>
          <p:cNvCxnSpPr>
            <a:stCxn id="607" idx="6"/>
            <a:endCxn id="608" idx="2"/>
          </p:cNvCxnSpPr>
          <p:nvPr/>
        </p:nvCxnSpPr>
        <p:spPr>
          <a:xfrm>
            <a:off x="3049318" y="3023258"/>
            <a:ext cx="911700" cy="834000"/>
          </a:xfrm>
          <a:prstGeom prst="bentConnector3">
            <a:avLst>
              <a:gd fmla="val 49996" name="adj1"/>
            </a:avLst>
          </a:prstGeom>
          <a:noFill/>
          <a:ln cap="flat" cmpd="sng" w="19050">
            <a:solidFill>
              <a:srgbClr val="6AA84F"/>
            </a:solidFill>
            <a:prstDash val="solid"/>
            <a:round/>
            <a:headEnd len="sm" w="sm" type="none"/>
            <a:tailEnd len="sm" w="sm" type="none"/>
          </a:ln>
        </p:spPr>
      </p:cxnSp>
      <p:cxnSp>
        <p:nvCxnSpPr>
          <p:cNvPr id="609" name="Google Shape;609;p33"/>
          <p:cNvCxnSpPr>
            <a:stCxn id="607" idx="6"/>
            <a:endCxn id="610" idx="2"/>
          </p:cNvCxnSpPr>
          <p:nvPr/>
        </p:nvCxnSpPr>
        <p:spPr>
          <a:xfrm flipH="1" rot="10800000">
            <a:off x="3049318" y="2341658"/>
            <a:ext cx="911700" cy="681600"/>
          </a:xfrm>
          <a:prstGeom prst="bentConnector3">
            <a:avLst>
              <a:gd fmla="val 49996" name="adj1"/>
            </a:avLst>
          </a:prstGeom>
          <a:noFill/>
          <a:ln cap="flat" cmpd="sng" w="19050">
            <a:solidFill>
              <a:srgbClr val="6AA84F"/>
            </a:solidFill>
            <a:prstDash val="solid"/>
            <a:round/>
            <a:headEnd len="sm" w="sm" type="none"/>
            <a:tailEnd len="sm" w="sm" type="none"/>
          </a:ln>
        </p:spPr>
      </p:cxnSp>
      <p:cxnSp>
        <p:nvCxnSpPr>
          <p:cNvPr id="611" name="Google Shape;611;p33"/>
          <p:cNvCxnSpPr>
            <a:stCxn id="612" idx="3"/>
            <a:endCxn id="613" idx="2"/>
          </p:cNvCxnSpPr>
          <p:nvPr/>
        </p:nvCxnSpPr>
        <p:spPr>
          <a:xfrm flipH="1" rot="10800000">
            <a:off x="5792179" y="1748143"/>
            <a:ext cx="690600" cy="593400"/>
          </a:xfrm>
          <a:prstGeom prst="bentConnector3">
            <a:avLst>
              <a:gd fmla="val 49994" name="adj1"/>
            </a:avLst>
          </a:prstGeom>
          <a:noFill/>
          <a:ln cap="flat" cmpd="sng" w="19050">
            <a:solidFill>
              <a:srgbClr val="E69138"/>
            </a:solidFill>
            <a:prstDash val="solid"/>
            <a:round/>
            <a:headEnd len="sm" w="sm" type="none"/>
            <a:tailEnd len="sm" w="sm" type="none"/>
          </a:ln>
        </p:spPr>
      </p:cxnSp>
      <p:cxnSp>
        <p:nvCxnSpPr>
          <p:cNvPr id="614" name="Google Shape;614;p33"/>
          <p:cNvCxnSpPr>
            <a:stCxn id="612" idx="3"/>
            <a:endCxn id="615" idx="2"/>
          </p:cNvCxnSpPr>
          <p:nvPr/>
        </p:nvCxnSpPr>
        <p:spPr>
          <a:xfrm>
            <a:off x="5792179" y="2341543"/>
            <a:ext cx="690600" cy="574500"/>
          </a:xfrm>
          <a:prstGeom prst="bentConnector3">
            <a:avLst>
              <a:gd fmla="val 49994" name="adj1"/>
            </a:avLst>
          </a:prstGeom>
          <a:noFill/>
          <a:ln cap="flat" cmpd="sng" w="9525">
            <a:solidFill>
              <a:srgbClr val="B7B7B7"/>
            </a:solidFill>
            <a:prstDash val="solid"/>
            <a:round/>
            <a:headEnd len="sm" w="sm" type="none"/>
            <a:tailEnd len="sm" w="sm" type="none"/>
          </a:ln>
        </p:spPr>
      </p:cxnSp>
      <p:cxnSp>
        <p:nvCxnSpPr>
          <p:cNvPr id="616" name="Google Shape;616;p33"/>
          <p:cNvCxnSpPr>
            <a:stCxn id="617" idx="3"/>
            <a:endCxn id="618" idx="2"/>
          </p:cNvCxnSpPr>
          <p:nvPr/>
        </p:nvCxnSpPr>
        <p:spPr>
          <a:xfrm>
            <a:off x="5792179" y="3857368"/>
            <a:ext cx="690600" cy="600"/>
          </a:xfrm>
          <a:prstGeom prst="bentConnector3">
            <a:avLst>
              <a:gd fmla="val 49994" name="adj1"/>
            </a:avLst>
          </a:prstGeom>
          <a:noFill/>
          <a:ln cap="flat" cmpd="sng" w="9525">
            <a:solidFill>
              <a:srgbClr val="C2C2C2"/>
            </a:solidFill>
            <a:prstDash val="solid"/>
            <a:round/>
            <a:headEnd len="sm" w="sm" type="none"/>
            <a:tailEnd len="sm" w="sm" type="none"/>
          </a:ln>
        </p:spPr>
      </p:cxnSp>
      <p:grpSp>
        <p:nvGrpSpPr>
          <p:cNvPr id="619" name="Google Shape;619;p33"/>
          <p:cNvGrpSpPr/>
          <p:nvPr/>
        </p:nvGrpSpPr>
        <p:grpSpPr>
          <a:xfrm>
            <a:off x="6482700" y="1540825"/>
            <a:ext cx="2185638" cy="414385"/>
            <a:chOff x="5592550" y="1018959"/>
            <a:chExt cx="1683591" cy="319200"/>
          </a:xfrm>
        </p:grpSpPr>
        <p:sp>
          <p:nvSpPr>
            <p:cNvPr id="620" name="Google Shape;620;p33"/>
            <p:cNvSpPr/>
            <p:nvPr/>
          </p:nvSpPr>
          <p:spPr>
            <a:xfrm>
              <a:off x="5766541" y="1018959"/>
              <a:ext cx="1509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Discounted healthy basket</a:t>
              </a:r>
              <a:endParaRPr sz="1100">
                <a:solidFill>
                  <a:srgbClr val="3D3D3D"/>
                </a:solidFill>
                <a:latin typeface="Roboto"/>
                <a:ea typeface="Roboto"/>
                <a:cs typeface="Roboto"/>
                <a:sym typeface="Roboto"/>
              </a:endParaRPr>
            </a:p>
          </p:txBody>
        </p:sp>
        <p:sp>
          <p:nvSpPr>
            <p:cNvPr id="613" name="Google Shape;613;p33"/>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33"/>
          <p:cNvGrpSpPr/>
          <p:nvPr/>
        </p:nvGrpSpPr>
        <p:grpSpPr>
          <a:xfrm>
            <a:off x="3960946" y="2134350"/>
            <a:ext cx="1831233" cy="414385"/>
            <a:chOff x="3650050" y="1476150"/>
            <a:chExt cx="1410594" cy="319200"/>
          </a:xfrm>
        </p:grpSpPr>
        <p:sp>
          <p:nvSpPr>
            <p:cNvPr id="612" name="Google Shape;612;p33"/>
            <p:cNvSpPr/>
            <p:nvPr/>
          </p:nvSpPr>
          <p:spPr>
            <a:xfrm>
              <a:off x="3824044" y="1476150"/>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Health-conscious</a:t>
              </a:r>
              <a:endParaRPr sz="1100">
                <a:solidFill>
                  <a:srgbClr val="3D3D3D"/>
                </a:solidFill>
                <a:latin typeface="Roboto"/>
                <a:ea typeface="Roboto"/>
                <a:cs typeface="Roboto"/>
                <a:sym typeface="Roboto"/>
              </a:endParaRPr>
            </a:p>
          </p:txBody>
        </p:sp>
        <p:sp>
          <p:nvSpPr>
            <p:cNvPr id="610" name="Google Shape;610;p33"/>
            <p:cNvSpPr/>
            <p:nvPr/>
          </p:nvSpPr>
          <p:spPr>
            <a:xfrm>
              <a:off x="3650050" y="1548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33"/>
          <p:cNvGrpSpPr/>
          <p:nvPr/>
        </p:nvGrpSpPr>
        <p:grpSpPr>
          <a:xfrm>
            <a:off x="1230700" y="2816075"/>
            <a:ext cx="1818618" cy="414385"/>
            <a:chOff x="1558148" y="2412158"/>
            <a:chExt cx="1400877" cy="319200"/>
          </a:xfrm>
        </p:grpSpPr>
        <p:sp>
          <p:nvSpPr>
            <p:cNvPr id="623" name="Google Shape;623;p33"/>
            <p:cNvSpPr/>
            <p:nvPr/>
          </p:nvSpPr>
          <p:spPr>
            <a:xfrm>
              <a:off x="1558148" y="2412158"/>
              <a:ext cx="12210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Identify traits of health-conscious customers</a:t>
              </a:r>
              <a:endParaRPr sz="1100">
                <a:solidFill>
                  <a:srgbClr val="3D3D3D"/>
                </a:solidFill>
                <a:latin typeface="Roboto"/>
                <a:ea typeface="Roboto"/>
                <a:cs typeface="Roboto"/>
                <a:sym typeface="Roboto"/>
              </a:endParaRPr>
            </a:p>
          </p:txBody>
        </p:sp>
        <p:sp>
          <p:nvSpPr>
            <p:cNvPr id="607" name="Google Shape;607;p33"/>
            <p:cNvSpPr/>
            <p:nvPr/>
          </p:nvSpPr>
          <p:spPr>
            <a:xfrm>
              <a:off x="2785025" y="2484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33"/>
          <p:cNvGrpSpPr/>
          <p:nvPr/>
        </p:nvGrpSpPr>
        <p:grpSpPr>
          <a:xfrm>
            <a:off x="3960946" y="3650175"/>
            <a:ext cx="1831232" cy="414385"/>
            <a:chOff x="3650050" y="3348146"/>
            <a:chExt cx="1410593" cy="319200"/>
          </a:xfrm>
        </p:grpSpPr>
        <p:sp>
          <p:nvSpPr>
            <p:cNvPr id="617" name="Google Shape;617;p33"/>
            <p:cNvSpPr/>
            <p:nvPr/>
          </p:nvSpPr>
          <p:spPr>
            <a:xfrm>
              <a:off x="3824043" y="3348146"/>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Not health-conscious</a:t>
              </a:r>
              <a:endParaRPr sz="1100">
                <a:solidFill>
                  <a:srgbClr val="3D3D3D"/>
                </a:solidFill>
                <a:latin typeface="Roboto"/>
                <a:ea typeface="Roboto"/>
                <a:cs typeface="Roboto"/>
                <a:sym typeface="Roboto"/>
              </a:endParaRPr>
            </a:p>
          </p:txBody>
        </p:sp>
        <p:sp>
          <p:nvSpPr>
            <p:cNvPr id="608" name="Google Shape;608;p33"/>
            <p:cNvSpPr/>
            <p:nvPr/>
          </p:nvSpPr>
          <p:spPr>
            <a:xfrm>
              <a:off x="3650050" y="3420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33"/>
          <p:cNvGrpSpPr/>
          <p:nvPr/>
        </p:nvGrpSpPr>
        <p:grpSpPr>
          <a:xfrm>
            <a:off x="6482700" y="2727887"/>
            <a:ext cx="1760749" cy="414385"/>
            <a:chOff x="5592550" y="1933350"/>
            <a:chExt cx="1356300" cy="319200"/>
          </a:xfrm>
        </p:grpSpPr>
        <p:sp>
          <p:nvSpPr>
            <p:cNvPr id="626" name="Google Shape;626;p33"/>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Healthy trade-up</a:t>
              </a:r>
              <a:endParaRPr sz="1100">
                <a:solidFill>
                  <a:srgbClr val="3D3D3D"/>
                </a:solidFill>
                <a:latin typeface="Roboto"/>
                <a:ea typeface="Roboto"/>
                <a:cs typeface="Roboto"/>
                <a:sym typeface="Roboto"/>
              </a:endParaRPr>
            </a:p>
          </p:txBody>
        </p:sp>
        <p:sp>
          <p:nvSpPr>
            <p:cNvPr id="615" name="Google Shape;615;p33"/>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33"/>
          <p:cNvGrpSpPr/>
          <p:nvPr/>
        </p:nvGrpSpPr>
        <p:grpSpPr>
          <a:xfrm>
            <a:off x="6482700" y="3650175"/>
            <a:ext cx="1986622" cy="414385"/>
            <a:chOff x="5592550" y="2890955"/>
            <a:chExt cx="1530290" cy="319200"/>
          </a:xfrm>
        </p:grpSpPr>
        <p:sp>
          <p:nvSpPr>
            <p:cNvPr id="628" name="Google Shape;628;p33"/>
            <p:cNvSpPr/>
            <p:nvPr/>
          </p:nvSpPr>
          <p:spPr>
            <a:xfrm>
              <a:off x="5766540" y="2890955"/>
              <a:ext cx="135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Profit maximizing MBA</a:t>
              </a:r>
              <a:endParaRPr sz="1100">
                <a:solidFill>
                  <a:srgbClr val="3D3D3D"/>
                </a:solidFill>
                <a:latin typeface="Roboto"/>
                <a:ea typeface="Roboto"/>
                <a:cs typeface="Roboto"/>
                <a:sym typeface="Roboto"/>
              </a:endParaRPr>
            </a:p>
          </p:txBody>
        </p:sp>
        <p:sp>
          <p:nvSpPr>
            <p:cNvPr id="618" name="Google Shape;618;p33"/>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33"/>
          <p:cNvSpPr/>
          <p:nvPr/>
        </p:nvSpPr>
        <p:spPr>
          <a:xfrm>
            <a:off x="115177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Engineering &amp; Analysis</a:t>
            </a:r>
            <a:endParaRPr sz="1200">
              <a:solidFill>
                <a:srgbClr val="999999"/>
              </a:solidFill>
            </a:endParaRPr>
          </a:p>
        </p:txBody>
      </p:sp>
      <p:sp>
        <p:nvSpPr>
          <p:cNvPr id="630" name="Google Shape;630;p33"/>
          <p:cNvSpPr/>
          <p:nvPr/>
        </p:nvSpPr>
        <p:spPr>
          <a:xfrm>
            <a:off x="3656738"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Customer Segmentation</a:t>
            </a:r>
            <a:endParaRPr sz="1200">
              <a:solidFill>
                <a:srgbClr val="999999"/>
              </a:solidFill>
            </a:endParaRPr>
          </a:p>
        </p:txBody>
      </p:sp>
      <p:sp>
        <p:nvSpPr>
          <p:cNvPr id="631" name="Google Shape;631;p33"/>
          <p:cNvSpPr/>
          <p:nvPr/>
        </p:nvSpPr>
        <p:spPr>
          <a:xfrm>
            <a:off x="6161725" y="806700"/>
            <a:ext cx="2307600" cy="484200"/>
          </a:xfrm>
          <a:prstGeom prst="chevron">
            <a:avLst>
              <a:gd fmla="val 50000" name="adj"/>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Recommendation</a:t>
            </a:r>
            <a:endParaRPr b="1" sz="1000">
              <a:solidFill>
                <a:srgbClr val="FFFFFF"/>
              </a:solidFill>
            </a:endParaRPr>
          </a:p>
        </p:txBody>
      </p:sp>
      <p:sp>
        <p:nvSpPr>
          <p:cNvPr id="632" name="Google Shape;632;p33"/>
          <p:cNvSpPr txBox="1"/>
          <p:nvPr/>
        </p:nvSpPr>
        <p:spPr>
          <a:xfrm>
            <a:off x="2282700" y="4074000"/>
            <a:ext cx="5828700" cy="8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Nunito"/>
                <a:ea typeface="Nunito"/>
                <a:cs typeface="Nunito"/>
                <a:sym typeface="Nunito"/>
              </a:rPr>
              <a:t>How can we up-sell to health-conscious customers?</a:t>
            </a:r>
            <a:endParaRPr sz="1800">
              <a:solidFill>
                <a:schemeClr val="dk1"/>
              </a:solidFill>
              <a:latin typeface="Nunito"/>
              <a:ea typeface="Nunito"/>
              <a:cs typeface="Nunito"/>
              <a:sym typeface="Nunito"/>
            </a:endParaRPr>
          </a:p>
          <a:p>
            <a:pPr indent="0" lvl="0" marL="0" rtl="0" algn="ctr">
              <a:spcBef>
                <a:spcPts val="0"/>
              </a:spcBef>
              <a:spcAft>
                <a:spcPts val="0"/>
              </a:spcAft>
              <a:buNone/>
            </a:pPr>
            <a:r>
              <a:rPr lang="en" sz="1800">
                <a:solidFill>
                  <a:schemeClr val="dk1"/>
                </a:solidFill>
                <a:latin typeface="Nunito"/>
                <a:ea typeface="Nunito"/>
                <a:cs typeface="Nunito"/>
                <a:sym typeface="Nunito"/>
              </a:rPr>
              <a:t>Part 1</a:t>
            </a:r>
            <a:endParaRPr sz="1800">
              <a:solidFill>
                <a:schemeClr val="dk1"/>
              </a:solidFill>
              <a:latin typeface="Nunito"/>
              <a:ea typeface="Nunito"/>
              <a:cs typeface="Nunito"/>
              <a:sym typeface="Nunito"/>
            </a:endParaRPr>
          </a:p>
        </p:txBody>
      </p:sp>
      <p:sp>
        <p:nvSpPr>
          <p:cNvPr id="633" name="Google Shape;633;p3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4"/>
          <p:cNvSpPr txBox="1"/>
          <p:nvPr>
            <p:ph type="title"/>
          </p:nvPr>
        </p:nvSpPr>
        <p:spPr>
          <a:xfrm>
            <a:off x="52127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Discounted health-basket</a:t>
            </a:r>
            <a:endParaRPr>
              <a:solidFill>
                <a:schemeClr val="accent1"/>
              </a:solidFill>
            </a:endParaRPr>
          </a:p>
        </p:txBody>
      </p:sp>
      <p:sp>
        <p:nvSpPr>
          <p:cNvPr id="639" name="Google Shape;639;p34"/>
          <p:cNvSpPr txBox="1"/>
          <p:nvPr/>
        </p:nvSpPr>
        <p:spPr>
          <a:xfrm>
            <a:off x="1150425" y="809325"/>
            <a:ext cx="7165800" cy="9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Customers who are both High spenders &amp; Health Conscious</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Optimal food basket: </a:t>
            </a:r>
            <a:r>
              <a:rPr i="1" lang="en">
                <a:latin typeface="Nunito"/>
                <a:ea typeface="Nunito"/>
                <a:cs typeface="Nunito"/>
                <a:sym typeface="Nunito"/>
              </a:rPr>
              <a:t>Rice, Flour, Honey, Eggs, Instant Soup</a:t>
            </a:r>
            <a:endParaRPr i="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Top purchases:</a:t>
            </a:r>
            <a:endParaRPr>
              <a:latin typeface="Nunito"/>
              <a:ea typeface="Nunito"/>
              <a:cs typeface="Nunito"/>
              <a:sym typeface="Nunito"/>
            </a:endParaRPr>
          </a:p>
        </p:txBody>
      </p:sp>
      <p:pic>
        <p:nvPicPr>
          <p:cNvPr id="640" name="Google Shape;640;p34"/>
          <p:cNvPicPr preferRelativeResize="0"/>
          <p:nvPr/>
        </p:nvPicPr>
        <p:blipFill>
          <a:blip r:embed="rId3">
            <a:alphaModFix/>
          </a:blip>
          <a:stretch>
            <a:fillRect/>
          </a:stretch>
        </p:blipFill>
        <p:spPr>
          <a:xfrm>
            <a:off x="2693213" y="2171825"/>
            <a:ext cx="1822875" cy="2084243"/>
          </a:xfrm>
          <a:prstGeom prst="rect">
            <a:avLst/>
          </a:prstGeom>
          <a:noFill/>
          <a:ln>
            <a:noFill/>
          </a:ln>
        </p:spPr>
      </p:pic>
      <p:grpSp>
        <p:nvGrpSpPr>
          <p:cNvPr id="641" name="Google Shape;641;p34"/>
          <p:cNvGrpSpPr/>
          <p:nvPr/>
        </p:nvGrpSpPr>
        <p:grpSpPr>
          <a:xfrm>
            <a:off x="4516100" y="3638750"/>
            <a:ext cx="2810975" cy="842700"/>
            <a:chOff x="4516100" y="3638750"/>
            <a:chExt cx="2810975" cy="842700"/>
          </a:xfrm>
        </p:grpSpPr>
        <p:sp>
          <p:nvSpPr>
            <p:cNvPr id="642" name="Google Shape;642;p34"/>
            <p:cNvSpPr/>
            <p:nvPr/>
          </p:nvSpPr>
          <p:spPr>
            <a:xfrm>
              <a:off x="4516100" y="3859425"/>
              <a:ext cx="876300" cy="13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txBox="1"/>
            <p:nvPr/>
          </p:nvSpPr>
          <p:spPr>
            <a:xfrm>
              <a:off x="5504275" y="3638750"/>
              <a:ext cx="1822800" cy="8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Replace with healthier and more expensive alternative: </a:t>
              </a:r>
              <a:r>
                <a:rPr i="1" lang="en" sz="1000">
                  <a:latin typeface="Nunito"/>
                  <a:ea typeface="Nunito"/>
                  <a:cs typeface="Nunito"/>
                  <a:sym typeface="Nunito"/>
                </a:rPr>
                <a:t>Honey</a:t>
              </a:r>
              <a:endParaRPr i="1" sz="1000">
                <a:latin typeface="Nunito"/>
                <a:ea typeface="Nunito"/>
                <a:cs typeface="Nunito"/>
                <a:sym typeface="Nunito"/>
              </a:endParaRPr>
            </a:p>
          </p:txBody>
        </p:sp>
      </p:grpSp>
      <p:grpSp>
        <p:nvGrpSpPr>
          <p:cNvPr id="644" name="Google Shape;644;p34"/>
          <p:cNvGrpSpPr/>
          <p:nvPr/>
        </p:nvGrpSpPr>
        <p:grpSpPr>
          <a:xfrm>
            <a:off x="1816925" y="2171825"/>
            <a:ext cx="876300" cy="2084250"/>
            <a:chOff x="1816925" y="2171825"/>
            <a:chExt cx="876300" cy="2084250"/>
          </a:xfrm>
        </p:grpSpPr>
        <p:sp>
          <p:nvSpPr>
            <p:cNvPr id="645" name="Google Shape;645;p34"/>
            <p:cNvSpPr/>
            <p:nvPr/>
          </p:nvSpPr>
          <p:spPr>
            <a:xfrm>
              <a:off x="1816925" y="2444850"/>
              <a:ext cx="876300" cy="13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1816925" y="4122275"/>
              <a:ext cx="876300" cy="13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1816925" y="3859425"/>
              <a:ext cx="876300" cy="133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1816925" y="2171825"/>
              <a:ext cx="876300" cy="13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1816925" y="2578650"/>
              <a:ext cx="876300" cy="133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34"/>
          <p:cNvGrpSpPr/>
          <p:nvPr/>
        </p:nvGrpSpPr>
        <p:grpSpPr>
          <a:xfrm>
            <a:off x="4516100" y="2305625"/>
            <a:ext cx="2810975" cy="842700"/>
            <a:chOff x="4516100" y="2305625"/>
            <a:chExt cx="2810975" cy="842700"/>
          </a:xfrm>
        </p:grpSpPr>
        <p:sp>
          <p:nvSpPr>
            <p:cNvPr id="651" name="Google Shape;651;p34"/>
            <p:cNvSpPr/>
            <p:nvPr/>
          </p:nvSpPr>
          <p:spPr>
            <a:xfrm>
              <a:off x="4516100" y="2578650"/>
              <a:ext cx="876300" cy="13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txBox="1"/>
            <p:nvPr/>
          </p:nvSpPr>
          <p:spPr>
            <a:xfrm>
              <a:off x="5504275" y="2305625"/>
              <a:ext cx="1822800" cy="8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Replace with healthier and more expensive alternative: </a:t>
              </a:r>
              <a:r>
                <a:rPr i="1" lang="en" sz="1000">
                  <a:latin typeface="Nunito"/>
                  <a:ea typeface="Nunito"/>
                  <a:cs typeface="Nunito"/>
                  <a:sym typeface="Nunito"/>
                </a:rPr>
                <a:t>Instant Soup</a:t>
              </a:r>
              <a:endParaRPr i="1" sz="1000">
                <a:latin typeface="Nunito"/>
                <a:ea typeface="Nunito"/>
                <a:cs typeface="Nunito"/>
                <a:sym typeface="Nunito"/>
              </a:endParaRPr>
            </a:p>
          </p:txBody>
        </p:sp>
      </p:grpSp>
      <p:sp>
        <p:nvSpPr>
          <p:cNvPr id="653" name="Google Shape;653;p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5"/>
          <p:cNvSpPr txBox="1"/>
          <p:nvPr>
            <p:ph type="title"/>
          </p:nvPr>
        </p:nvSpPr>
        <p:spPr>
          <a:xfrm>
            <a:off x="52127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Discounted health-basket</a:t>
            </a:r>
            <a:endParaRPr>
              <a:solidFill>
                <a:schemeClr val="accent1"/>
              </a:solidFill>
            </a:endParaRPr>
          </a:p>
        </p:txBody>
      </p:sp>
      <p:sp>
        <p:nvSpPr>
          <p:cNvPr id="659" name="Google Shape;659;p35"/>
          <p:cNvSpPr txBox="1"/>
          <p:nvPr/>
        </p:nvSpPr>
        <p:spPr>
          <a:xfrm>
            <a:off x="1114800" y="1109600"/>
            <a:ext cx="7726200" cy="3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High spenders</a:t>
            </a:r>
            <a:endParaRPr b="1"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Optimal food basket: </a:t>
            </a:r>
            <a:r>
              <a:rPr b="1" i="1" lang="en" sz="1800">
                <a:solidFill>
                  <a:schemeClr val="dk1"/>
                </a:solidFill>
                <a:latin typeface="Nunito"/>
                <a:ea typeface="Nunito"/>
                <a:cs typeface="Nunito"/>
                <a:sym typeface="Nunito"/>
              </a:rPr>
              <a:t>Rice, Flour, Honey, Eggs, Instant Soup</a:t>
            </a:r>
            <a:endParaRPr b="1" i="1"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Sell at a discount</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Package the items together so they are easier to carry</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Place these near the entrance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If a customer wanted to just buy 4 of the items, then given the discount, the convenience, and the health benefits, the customer might just buy the whole basket including the 5th items</a:t>
            </a:r>
            <a:endParaRPr sz="1800">
              <a:latin typeface="Nunito"/>
              <a:ea typeface="Nunito"/>
              <a:cs typeface="Nunito"/>
              <a:sym typeface="Nunito"/>
            </a:endParaRPr>
          </a:p>
        </p:txBody>
      </p:sp>
      <p:sp>
        <p:nvSpPr>
          <p:cNvPr id="660" name="Google Shape;660;p3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6"/>
          <p:cNvSpPr txBox="1"/>
          <p:nvPr>
            <p:ph type="title"/>
          </p:nvPr>
        </p:nvSpPr>
        <p:spPr>
          <a:xfrm>
            <a:off x="30052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Approach</a:t>
            </a:r>
            <a:endParaRPr>
              <a:solidFill>
                <a:schemeClr val="accent1"/>
              </a:solidFill>
            </a:endParaRPr>
          </a:p>
        </p:txBody>
      </p:sp>
      <p:pic>
        <p:nvPicPr>
          <p:cNvPr id="666" name="Google Shape;666;p36"/>
          <p:cNvPicPr preferRelativeResize="0"/>
          <p:nvPr/>
        </p:nvPicPr>
        <p:blipFill>
          <a:blip r:embed="rId3">
            <a:alphaModFix/>
          </a:blip>
          <a:stretch>
            <a:fillRect/>
          </a:stretch>
        </p:blipFill>
        <p:spPr>
          <a:xfrm>
            <a:off x="-322500" y="3343775"/>
            <a:ext cx="2900251" cy="1933500"/>
          </a:xfrm>
          <a:prstGeom prst="rect">
            <a:avLst/>
          </a:prstGeom>
          <a:noFill/>
          <a:ln>
            <a:noFill/>
          </a:ln>
        </p:spPr>
      </p:pic>
      <p:cxnSp>
        <p:nvCxnSpPr>
          <p:cNvPr id="667" name="Google Shape;667;p36"/>
          <p:cNvCxnSpPr>
            <a:stCxn id="668" idx="6"/>
            <a:endCxn id="669" idx="2"/>
          </p:cNvCxnSpPr>
          <p:nvPr/>
        </p:nvCxnSpPr>
        <p:spPr>
          <a:xfrm>
            <a:off x="3049318" y="3023258"/>
            <a:ext cx="911700" cy="834000"/>
          </a:xfrm>
          <a:prstGeom prst="bentConnector3">
            <a:avLst>
              <a:gd fmla="val 49996" name="adj1"/>
            </a:avLst>
          </a:prstGeom>
          <a:noFill/>
          <a:ln cap="flat" cmpd="sng" w="19050">
            <a:solidFill>
              <a:srgbClr val="6AA84F"/>
            </a:solidFill>
            <a:prstDash val="solid"/>
            <a:round/>
            <a:headEnd len="sm" w="sm" type="none"/>
            <a:tailEnd len="sm" w="sm" type="none"/>
          </a:ln>
        </p:spPr>
      </p:cxnSp>
      <p:cxnSp>
        <p:nvCxnSpPr>
          <p:cNvPr id="670" name="Google Shape;670;p36"/>
          <p:cNvCxnSpPr>
            <a:stCxn id="668" idx="6"/>
            <a:endCxn id="671" idx="2"/>
          </p:cNvCxnSpPr>
          <p:nvPr/>
        </p:nvCxnSpPr>
        <p:spPr>
          <a:xfrm flipH="1" rot="10800000">
            <a:off x="3049318" y="2341658"/>
            <a:ext cx="911700" cy="681600"/>
          </a:xfrm>
          <a:prstGeom prst="bentConnector3">
            <a:avLst>
              <a:gd fmla="val 49996" name="adj1"/>
            </a:avLst>
          </a:prstGeom>
          <a:noFill/>
          <a:ln cap="flat" cmpd="sng" w="19050">
            <a:solidFill>
              <a:srgbClr val="6AA84F"/>
            </a:solidFill>
            <a:prstDash val="solid"/>
            <a:round/>
            <a:headEnd len="sm" w="sm" type="none"/>
            <a:tailEnd len="sm" w="sm" type="none"/>
          </a:ln>
        </p:spPr>
      </p:cxnSp>
      <p:cxnSp>
        <p:nvCxnSpPr>
          <p:cNvPr id="672" name="Google Shape;672;p36"/>
          <p:cNvCxnSpPr>
            <a:stCxn id="673" idx="3"/>
            <a:endCxn id="674" idx="2"/>
          </p:cNvCxnSpPr>
          <p:nvPr/>
        </p:nvCxnSpPr>
        <p:spPr>
          <a:xfrm flipH="1" rot="10800000">
            <a:off x="5792179" y="1748143"/>
            <a:ext cx="690600" cy="593400"/>
          </a:xfrm>
          <a:prstGeom prst="bentConnector3">
            <a:avLst>
              <a:gd fmla="val 49994" name="adj1"/>
            </a:avLst>
          </a:prstGeom>
          <a:noFill/>
          <a:ln cap="flat" cmpd="sng" w="19050">
            <a:solidFill>
              <a:srgbClr val="6AA84F"/>
            </a:solidFill>
            <a:prstDash val="solid"/>
            <a:round/>
            <a:headEnd len="sm" w="sm" type="none"/>
            <a:tailEnd len="sm" w="sm" type="none"/>
          </a:ln>
        </p:spPr>
      </p:cxnSp>
      <p:cxnSp>
        <p:nvCxnSpPr>
          <p:cNvPr id="675" name="Google Shape;675;p36"/>
          <p:cNvCxnSpPr>
            <a:stCxn id="673" idx="3"/>
            <a:endCxn id="676" idx="2"/>
          </p:cNvCxnSpPr>
          <p:nvPr/>
        </p:nvCxnSpPr>
        <p:spPr>
          <a:xfrm>
            <a:off x="5792179" y="2341543"/>
            <a:ext cx="690600" cy="574500"/>
          </a:xfrm>
          <a:prstGeom prst="bentConnector3">
            <a:avLst>
              <a:gd fmla="val 49994" name="adj1"/>
            </a:avLst>
          </a:prstGeom>
          <a:noFill/>
          <a:ln cap="flat" cmpd="sng" w="19050">
            <a:solidFill>
              <a:srgbClr val="E69138"/>
            </a:solidFill>
            <a:prstDash val="solid"/>
            <a:round/>
            <a:headEnd len="sm" w="sm" type="none"/>
            <a:tailEnd len="sm" w="sm" type="none"/>
          </a:ln>
        </p:spPr>
      </p:cxnSp>
      <p:cxnSp>
        <p:nvCxnSpPr>
          <p:cNvPr id="677" name="Google Shape;677;p36"/>
          <p:cNvCxnSpPr>
            <a:stCxn id="678" idx="3"/>
            <a:endCxn id="679" idx="2"/>
          </p:cNvCxnSpPr>
          <p:nvPr/>
        </p:nvCxnSpPr>
        <p:spPr>
          <a:xfrm>
            <a:off x="5792179" y="3857368"/>
            <a:ext cx="690600" cy="600"/>
          </a:xfrm>
          <a:prstGeom prst="bentConnector3">
            <a:avLst>
              <a:gd fmla="val 49994" name="adj1"/>
            </a:avLst>
          </a:prstGeom>
          <a:noFill/>
          <a:ln cap="flat" cmpd="sng" w="9525">
            <a:solidFill>
              <a:srgbClr val="C2C2C2"/>
            </a:solidFill>
            <a:prstDash val="solid"/>
            <a:round/>
            <a:headEnd len="sm" w="sm" type="none"/>
            <a:tailEnd len="sm" w="sm" type="none"/>
          </a:ln>
        </p:spPr>
      </p:cxnSp>
      <p:grpSp>
        <p:nvGrpSpPr>
          <p:cNvPr id="680" name="Google Shape;680;p36"/>
          <p:cNvGrpSpPr/>
          <p:nvPr/>
        </p:nvGrpSpPr>
        <p:grpSpPr>
          <a:xfrm>
            <a:off x="6482700" y="1540825"/>
            <a:ext cx="2185638" cy="414385"/>
            <a:chOff x="5592550" y="1018959"/>
            <a:chExt cx="1683591" cy="319200"/>
          </a:xfrm>
        </p:grpSpPr>
        <p:sp>
          <p:nvSpPr>
            <p:cNvPr id="681" name="Google Shape;681;p36"/>
            <p:cNvSpPr/>
            <p:nvPr/>
          </p:nvSpPr>
          <p:spPr>
            <a:xfrm>
              <a:off x="5766541" y="1018959"/>
              <a:ext cx="1509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Discounted healthy basket</a:t>
              </a:r>
              <a:endParaRPr sz="1100">
                <a:solidFill>
                  <a:srgbClr val="3D3D3D"/>
                </a:solidFill>
                <a:latin typeface="Roboto"/>
                <a:ea typeface="Roboto"/>
                <a:cs typeface="Roboto"/>
                <a:sym typeface="Roboto"/>
              </a:endParaRPr>
            </a:p>
          </p:txBody>
        </p:sp>
        <p:sp>
          <p:nvSpPr>
            <p:cNvPr id="674" name="Google Shape;674;p36"/>
            <p:cNvSpPr/>
            <p:nvPr/>
          </p:nvSpPr>
          <p:spPr>
            <a:xfrm>
              <a:off x="5592550" y="10915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36"/>
          <p:cNvGrpSpPr/>
          <p:nvPr/>
        </p:nvGrpSpPr>
        <p:grpSpPr>
          <a:xfrm>
            <a:off x="3960946" y="2134350"/>
            <a:ext cx="1831233" cy="414385"/>
            <a:chOff x="3650050" y="1476150"/>
            <a:chExt cx="1410594" cy="319200"/>
          </a:xfrm>
        </p:grpSpPr>
        <p:sp>
          <p:nvSpPr>
            <p:cNvPr id="673" name="Google Shape;673;p36"/>
            <p:cNvSpPr/>
            <p:nvPr/>
          </p:nvSpPr>
          <p:spPr>
            <a:xfrm>
              <a:off x="3824044" y="1476150"/>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Health-conscious</a:t>
              </a:r>
              <a:endParaRPr sz="1100">
                <a:solidFill>
                  <a:srgbClr val="3D3D3D"/>
                </a:solidFill>
                <a:latin typeface="Roboto"/>
                <a:ea typeface="Roboto"/>
                <a:cs typeface="Roboto"/>
                <a:sym typeface="Roboto"/>
              </a:endParaRPr>
            </a:p>
          </p:txBody>
        </p:sp>
        <p:sp>
          <p:nvSpPr>
            <p:cNvPr id="671" name="Google Shape;671;p36"/>
            <p:cNvSpPr/>
            <p:nvPr/>
          </p:nvSpPr>
          <p:spPr>
            <a:xfrm>
              <a:off x="3650050" y="1548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36"/>
          <p:cNvGrpSpPr/>
          <p:nvPr/>
        </p:nvGrpSpPr>
        <p:grpSpPr>
          <a:xfrm>
            <a:off x="1230700" y="2816075"/>
            <a:ext cx="1818618" cy="414385"/>
            <a:chOff x="1558148" y="2412158"/>
            <a:chExt cx="1400877" cy="319200"/>
          </a:xfrm>
        </p:grpSpPr>
        <p:sp>
          <p:nvSpPr>
            <p:cNvPr id="684" name="Google Shape;684;p36"/>
            <p:cNvSpPr/>
            <p:nvPr/>
          </p:nvSpPr>
          <p:spPr>
            <a:xfrm>
              <a:off x="1558148" y="2412158"/>
              <a:ext cx="12210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Identify traits of health-conscious customers</a:t>
              </a:r>
              <a:endParaRPr sz="1100">
                <a:solidFill>
                  <a:srgbClr val="3D3D3D"/>
                </a:solidFill>
                <a:latin typeface="Roboto"/>
                <a:ea typeface="Roboto"/>
                <a:cs typeface="Roboto"/>
                <a:sym typeface="Roboto"/>
              </a:endParaRPr>
            </a:p>
          </p:txBody>
        </p:sp>
        <p:sp>
          <p:nvSpPr>
            <p:cNvPr id="668" name="Google Shape;668;p36"/>
            <p:cNvSpPr/>
            <p:nvPr/>
          </p:nvSpPr>
          <p:spPr>
            <a:xfrm>
              <a:off x="2785025" y="2484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36"/>
          <p:cNvGrpSpPr/>
          <p:nvPr/>
        </p:nvGrpSpPr>
        <p:grpSpPr>
          <a:xfrm>
            <a:off x="3960946" y="3650175"/>
            <a:ext cx="1831232" cy="414385"/>
            <a:chOff x="3650050" y="3348146"/>
            <a:chExt cx="1410593" cy="319200"/>
          </a:xfrm>
        </p:grpSpPr>
        <p:sp>
          <p:nvSpPr>
            <p:cNvPr id="678" name="Google Shape;678;p36"/>
            <p:cNvSpPr/>
            <p:nvPr/>
          </p:nvSpPr>
          <p:spPr>
            <a:xfrm>
              <a:off x="3824043" y="3348146"/>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Not health-conscious</a:t>
              </a:r>
              <a:endParaRPr sz="1100">
                <a:solidFill>
                  <a:srgbClr val="3D3D3D"/>
                </a:solidFill>
                <a:latin typeface="Roboto"/>
                <a:ea typeface="Roboto"/>
                <a:cs typeface="Roboto"/>
                <a:sym typeface="Roboto"/>
              </a:endParaRPr>
            </a:p>
          </p:txBody>
        </p:sp>
        <p:sp>
          <p:nvSpPr>
            <p:cNvPr id="669" name="Google Shape;669;p36"/>
            <p:cNvSpPr/>
            <p:nvPr/>
          </p:nvSpPr>
          <p:spPr>
            <a:xfrm>
              <a:off x="3650050" y="3420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36"/>
          <p:cNvGrpSpPr/>
          <p:nvPr/>
        </p:nvGrpSpPr>
        <p:grpSpPr>
          <a:xfrm>
            <a:off x="6482700" y="2727887"/>
            <a:ext cx="1760749" cy="414385"/>
            <a:chOff x="5592550" y="1933350"/>
            <a:chExt cx="1356300" cy="319200"/>
          </a:xfrm>
        </p:grpSpPr>
        <p:sp>
          <p:nvSpPr>
            <p:cNvPr id="687" name="Google Shape;687;p36"/>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Healthy trade-up</a:t>
              </a:r>
              <a:endParaRPr sz="1100">
                <a:solidFill>
                  <a:srgbClr val="3D3D3D"/>
                </a:solidFill>
                <a:latin typeface="Roboto"/>
                <a:ea typeface="Roboto"/>
                <a:cs typeface="Roboto"/>
                <a:sym typeface="Roboto"/>
              </a:endParaRPr>
            </a:p>
          </p:txBody>
        </p:sp>
        <p:sp>
          <p:nvSpPr>
            <p:cNvPr id="676" name="Google Shape;676;p36"/>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36"/>
          <p:cNvGrpSpPr/>
          <p:nvPr/>
        </p:nvGrpSpPr>
        <p:grpSpPr>
          <a:xfrm>
            <a:off x="6482700" y="3650175"/>
            <a:ext cx="1986622" cy="414385"/>
            <a:chOff x="5592550" y="2890955"/>
            <a:chExt cx="1530290" cy="319200"/>
          </a:xfrm>
        </p:grpSpPr>
        <p:sp>
          <p:nvSpPr>
            <p:cNvPr id="689" name="Google Shape;689;p36"/>
            <p:cNvSpPr/>
            <p:nvPr/>
          </p:nvSpPr>
          <p:spPr>
            <a:xfrm>
              <a:off x="5766540" y="2890955"/>
              <a:ext cx="135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Profit maximizing MBA</a:t>
              </a:r>
              <a:endParaRPr sz="1100">
                <a:solidFill>
                  <a:srgbClr val="3D3D3D"/>
                </a:solidFill>
                <a:latin typeface="Roboto"/>
                <a:ea typeface="Roboto"/>
                <a:cs typeface="Roboto"/>
                <a:sym typeface="Roboto"/>
              </a:endParaRPr>
            </a:p>
          </p:txBody>
        </p:sp>
        <p:sp>
          <p:nvSpPr>
            <p:cNvPr id="679" name="Google Shape;679;p36"/>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36"/>
          <p:cNvSpPr/>
          <p:nvPr/>
        </p:nvSpPr>
        <p:spPr>
          <a:xfrm>
            <a:off x="115177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Engineering &amp; Analysis</a:t>
            </a:r>
            <a:endParaRPr sz="1200">
              <a:solidFill>
                <a:srgbClr val="999999"/>
              </a:solidFill>
            </a:endParaRPr>
          </a:p>
        </p:txBody>
      </p:sp>
      <p:sp>
        <p:nvSpPr>
          <p:cNvPr id="691" name="Google Shape;691;p36"/>
          <p:cNvSpPr/>
          <p:nvPr/>
        </p:nvSpPr>
        <p:spPr>
          <a:xfrm>
            <a:off x="3656738"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Customer Segmentation</a:t>
            </a:r>
            <a:endParaRPr sz="1200">
              <a:solidFill>
                <a:srgbClr val="999999"/>
              </a:solidFill>
            </a:endParaRPr>
          </a:p>
        </p:txBody>
      </p:sp>
      <p:sp>
        <p:nvSpPr>
          <p:cNvPr id="692" name="Google Shape;692;p36"/>
          <p:cNvSpPr/>
          <p:nvPr/>
        </p:nvSpPr>
        <p:spPr>
          <a:xfrm>
            <a:off x="6161725" y="806700"/>
            <a:ext cx="2307600" cy="484200"/>
          </a:xfrm>
          <a:prstGeom prst="chevron">
            <a:avLst>
              <a:gd fmla="val 50000" name="adj"/>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Recommendation</a:t>
            </a:r>
            <a:endParaRPr b="1" sz="1000">
              <a:solidFill>
                <a:srgbClr val="FFFFFF"/>
              </a:solidFill>
            </a:endParaRPr>
          </a:p>
        </p:txBody>
      </p:sp>
      <p:sp>
        <p:nvSpPr>
          <p:cNvPr id="693" name="Google Shape;693;p36"/>
          <p:cNvSpPr txBox="1"/>
          <p:nvPr/>
        </p:nvSpPr>
        <p:spPr>
          <a:xfrm>
            <a:off x="2108450" y="4074000"/>
            <a:ext cx="6135000" cy="8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Nunito"/>
                <a:ea typeface="Nunito"/>
                <a:cs typeface="Nunito"/>
                <a:sym typeface="Nunito"/>
              </a:rPr>
              <a:t>How can we up-sell to health-conscious customers?</a:t>
            </a:r>
            <a:endParaRPr sz="1800">
              <a:solidFill>
                <a:schemeClr val="dk1"/>
              </a:solidFill>
              <a:latin typeface="Nunito"/>
              <a:ea typeface="Nunito"/>
              <a:cs typeface="Nunito"/>
              <a:sym typeface="Nunito"/>
            </a:endParaRPr>
          </a:p>
          <a:p>
            <a:pPr indent="0" lvl="0" marL="0" rtl="0" algn="ctr">
              <a:spcBef>
                <a:spcPts val="0"/>
              </a:spcBef>
              <a:spcAft>
                <a:spcPts val="0"/>
              </a:spcAft>
              <a:buNone/>
            </a:pPr>
            <a:r>
              <a:rPr lang="en" sz="1800">
                <a:solidFill>
                  <a:schemeClr val="dk1"/>
                </a:solidFill>
                <a:latin typeface="Nunito"/>
                <a:ea typeface="Nunito"/>
                <a:cs typeface="Nunito"/>
                <a:sym typeface="Nunito"/>
              </a:rPr>
              <a:t>Part 2</a:t>
            </a:r>
            <a:endParaRPr sz="1800">
              <a:solidFill>
                <a:schemeClr val="dk1"/>
              </a:solidFill>
              <a:latin typeface="Nunito"/>
              <a:ea typeface="Nunito"/>
              <a:cs typeface="Nunito"/>
              <a:sym typeface="Nunito"/>
            </a:endParaRPr>
          </a:p>
        </p:txBody>
      </p:sp>
      <p:sp>
        <p:nvSpPr>
          <p:cNvPr id="694" name="Google Shape;694;p3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7"/>
          <p:cNvSpPr txBox="1"/>
          <p:nvPr>
            <p:ph type="title"/>
          </p:nvPr>
        </p:nvSpPr>
        <p:spPr>
          <a:xfrm>
            <a:off x="52127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Healthy Trade-up Recommendation</a:t>
            </a:r>
            <a:endParaRPr>
              <a:solidFill>
                <a:schemeClr val="accent1"/>
              </a:solidFill>
            </a:endParaRPr>
          </a:p>
        </p:txBody>
      </p:sp>
      <p:sp>
        <p:nvSpPr>
          <p:cNvPr id="700" name="Google Shape;700;p37"/>
          <p:cNvSpPr txBox="1"/>
          <p:nvPr/>
        </p:nvSpPr>
        <p:spPr>
          <a:xfrm>
            <a:off x="1137050" y="816000"/>
            <a:ext cx="7063500" cy="31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High spenders &amp; Health Conscious</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Market Basket Analysis</a:t>
            </a:r>
            <a:endParaRPr i="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sz="1200"/>
          </a:p>
        </p:txBody>
      </p:sp>
      <p:pic>
        <p:nvPicPr>
          <p:cNvPr id="701" name="Google Shape;701;p37"/>
          <p:cNvPicPr preferRelativeResize="0"/>
          <p:nvPr/>
        </p:nvPicPr>
        <p:blipFill>
          <a:blip r:embed="rId3">
            <a:alphaModFix/>
          </a:blip>
          <a:stretch>
            <a:fillRect/>
          </a:stretch>
        </p:blipFill>
        <p:spPr>
          <a:xfrm>
            <a:off x="1035688" y="1979542"/>
            <a:ext cx="7266226" cy="1476208"/>
          </a:xfrm>
          <a:prstGeom prst="rect">
            <a:avLst/>
          </a:prstGeom>
          <a:noFill/>
          <a:ln>
            <a:noFill/>
          </a:ln>
        </p:spPr>
      </p:pic>
      <p:sp>
        <p:nvSpPr>
          <p:cNvPr id="702" name="Google Shape;702;p37"/>
          <p:cNvSpPr txBox="1"/>
          <p:nvPr/>
        </p:nvSpPr>
        <p:spPr>
          <a:xfrm>
            <a:off x="2133725" y="3870450"/>
            <a:ext cx="5251500" cy="89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Nunito"/>
                <a:ea typeface="Nunito"/>
                <a:cs typeface="Nunito"/>
                <a:sym typeface="Nunito"/>
              </a:rPr>
              <a:t>What can we do with these purchasing patterns?</a:t>
            </a:r>
            <a:endParaRPr sz="1800">
              <a:latin typeface="Nunito"/>
              <a:ea typeface="Nunito"/>
              <a:cs typeface="Nunito"/>
              <a:sym typeface="Nunito"/>
            </a:endParaRPr>
          </a:p>
        </p:txBody>
      </p:sp>
      <p:sp>
        <p:nvSpPr>
          <p:cNvPr id="703" name="Google Shape;703;p3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8"/>
          <p:cNvSpPr txBox="1"/>
          <p:nvPr>
            <p:ph type="title"/>
          </p:nvPr>
        </p:nvSpPr>
        <p:spPr>
          <a:xfrm>
            <a:off x="577850" y="183675"/>
            <a:ext cx="35667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Healthy Trade-Up</a:t>
            </a:r>
            <a:endParaRPr>
              <a:solidFill>
                <a:schemeClr val="accent1"/>
              </a:solidFill>
            </a:endParaRPr>
          </a:p>
        </p:txBody>
      </p:sp>
      <p:sp>
        <p:nvSpPr>
          <p:cNvPr id="709" name="Google Shape;709;p38"/>
          <p:cNvSpPr txBox="1"/>
          <p:nvPr>
            <p:ph idx="1" type="subTitle"/>
          </p:nvPr>
        </p:nvSpPr>
        <p:spPr>
          <a:xfrm>
            <a:off x="1303800" y="911925"/>
            <a:ext cx="3566700" cy="360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To aid in making sensible recommendations for healthier alternatives to our customers we manually grouped the </a:t>
            </a:r>
            <a:r>
              <a:rPr b="1" lang="en" sz="1900"/>
              <a:t>products into 6 product categories</a:t>
            </a:r>
            <a:r>
              <a:rPr lang="en" sz="1900"/>
              <a:t>. </a:t>
            </a:r>
            <a:endParaRPr sz="1900"/>
          </a:p>
          <a:p>
            <a:pPr indent="0" lvl="0" marL="0" rtl="0" algn="l">
              <a:spcBef>
                <a:spcPts val="0"/>
              </a:spcBef>
              <a:spcAft>
                <a:spcPts val="0"/>
              </a:spcAft>
              <a:buNone/>
            </a:pPr>
            <a:r>
              <a:t/>
            </a:r>
            <a:endParaRPr sz="1900"/>
          </a:p>
          <a:p>
            <a:pPr indent="0" lvl="0" marL="0" rtl="0" algn="just">
              <a:spcBef>
                <a:spcPts val="0"/>
              </a:spcBef>
              <a:spcAft>
                <a:spcPts val="0"/>
              </a:spcAft>
              <a:buNone/>
            </a:pPr>
            <a:r>
              <a:rPr lang="en" sz="1900"/>
              <a:t>We </a:t>
            </a:r>
            <a:r>
              <a:rPr b="1" lang="en" sz="1900">
                <a:solidFill>
                  <a:schemeClr val="dk1"/>
                </a:solidFill>
              </a:rPr>
              <a:t>excluded items such as eggs and flour from the grouping</a:t>
            </a:r>
            <a:r>
              <a:rPr lang="en" sz="1900"/>
              <a:t> because they are “non-replaceable” in the given product list.</a:t>
            </a:r>
            <a:endParaRPr sz="1900"/>
          </a:p>
        </p:txBody>
      </p:sp>
      <p:graphicFrame>
        <p:nvGraphicFramePr>
          <p:cNvPr id="710" name="Google Shape;710;p38"/>
          <p:cNvGraphicFramePr/>
          <p:nvPr/>
        </p:nvGraphicFramePr>
        <p:xfrm>
          <a:off x="5583275" y="653025"/>
          <a:ext cx="3000000" cy="3000000"/>
        </p:xfrm>
        <a:graphic>
          <a:graphicData uri="http://schemas.openxmlformats.org/drawingml/2006/table">
            <a:tbl>
              <a:tblPr>
                <a:noFill/>
                <a:tableStyleId>{6D33D7BC-E777-4B86-B9FE-0B3C09A43A96}</a:tableStyleId>
              </a:tblPr>
              <a:tblGrid>
                <a:gridCol w="2591325"/>
              </a:tblGrid>
              <a:tr h="494700">
                <a:tc>
                  <a:txBody>
                    <a:bodyPr/>
                    <a:lstStyle/>
                    <a:p>
                      <a:pPr indent="0" lvl="0" marL="0" rtl="0" algn="l">
                        <a:spcBef>
                          <a:spcPts val="0"/>
                        </a:spcBef>
                        <a:spcAft>
                          <a:spcPts val="0"/>
                        </a:spcAft>
                        <a:buNone/>
                      </a:pPr>
                      <a:r>
                        <a:rPr b="1" lang="en" sz="1900">
                          <a:solidFill>
                            <a:schemeClr val="lt1"/>
                          </a:solidFill>
                          <a:latin typeface="Nunito"/>
                          <a:ea typeface="Nunito"/>
                          <a:cs typeface="Nunito"/>
                          <a:sym typeface="Nunito"/>
                        </a:rPr>
                        <a:t>Categories</a:t>
                      </a:r>
                      <a:endParaRPr b="1" sz="1900">
                        <a:solidFill>
                          <a:schemeClr val="lt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r>
              <a:tr h="494700">
                <a:tc>
                  <a:txBody>
                    <a:bodyPr/>
                    <a:lstStyle/>
                    <a:p>
                      <a:pPr indent="0" lvl="0" marL="0" rtl="0" algn="l">
                        <a:spcBef>
                          <a:spcPts val="0"/>
                        </a:spcBef>
                        <a:spcAft>
                          <a:spcPts val="0"/>
                        </a:spcAft>
                        <a:buNone/>
                      </a:pPr>
                      <a:r>
                        <a:rPr lang="en" sz="1900">
                          <a:solidFill>
                            <a:schemeClr val="dk2"/>
                          </a:solidFill>
                          <a:latin typeface="Nunito"/>
                          <a:ea typeface="Nunito"/>
                          <a:cs typeface="Nunito"/>
                          <a:sym typeface="Nunito"/>
                        </a:rPr>
                        <a:t>Drinks</a:t>
                      </a:r>
                      <a:endParaRPr sz="19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4700">
                <a:tc>
                  <a:txBody>
                    <a:bodyPr/>
                    <a:lstStyle/>
                    <a:p>
                      <a:pPr indent="0" lvl="0" marL="0" rtl="0" algn="l">
                        <a:spcBef>
                          <a:spcPts val="0"/>
                        </a:spcBef>
                        <a:spcAft>
                          <a:spcPts val="0"/>
                        </a:spcAft>
                        <a:buNone/>
                      </a:pPr>
                      <a:r>
                        <a:rPr lang="en" sz="1900">
                          <a:solidFill>
                            <a:schemeClr val="dk2"/>
                          </a:solidFill>
                          <a:latin typeface="Nunito"/>
                          <a:ea typeface="Nunito"/>
                          <a:cs typeface="Nunito"/>
                          <a:sym typeface="Nunito"/>
                        </a:rPr>
                        <a:t>Milk</a:t>
                      </a:r>
                      <a:endParaRPr sz="19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4700">
                <a:tc>
                  <a:txBody>
                    <a:bodyPr/>
                    <a:lstStyle/>
                    <a:p>
                      <a:pPr indent="0" lvl="0" marL="0" rtl="0" algn="l">
                        <a:spcBef>
                          <a:spcPts val="0"/>
                        </a:spcBef>
                        <a:spcAft>
                          <a:spcPts val="0"/>
                        </a:spcAft>
                        <a:buNone/>
                      </a:pPr>
                      <a:r>
                        <a:rPr lang="en" sz="1900">
                          <a:solidFill>
                            <a:schemeClr val="dk2"/>
                          </a:solidFill>
                          <a:latin typeface="Nunito"/>
                          <a:ea typeface="Nunito"/>
                          <a:cs typeface="Nunito"/>
                          <a:sym typeface="Nunito"/>
                        </a:rPr>
                        <a:t>Spreads</a:t>
                      </a:r>
                      <a:endParaRPr sz="19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4700">
                <a:tc>
                  <a:txBody>
                    <a:bodyPr/>
                    <a:lstStyle/>
                    <a:p>
                      <a:pPr indent="0" lvl="0" marL="0" rtl="0" algn="l">
                        <a:spcBef>
                          <a:spcPts val="0"/>
                        </a:spcBef>
                        <a:spcAft>
                          <a:spcPts val="0"/>
                        </a:spcAft>
                        <a:buNone/>
                      </a:pPr>
                      <a:r>
                        <a:rPr lang="en" sz="1900">
                          <a:solidFill>
                            <a:schemeClr val="dk2"/>
                          </a:solidFill>
                          <a:latin typeface="Nunito"/>
                          <a:ea typeface="Nunito"/>
                          <a:cs typeface="Nunito"/>
                          <a:sym typeface="Nunito"/>
                        </a:rPr>
                        <a:t>Snacks</a:t>
                      </a:r>
                      <a:endParaRPr sz="19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4700">
                <a:tc>
                  <a:txBody>
                    <a:bodyPr/>
                    <a:lstStyle/>
                    <a:p>
                      <a:pPr indent="0" lvl="0" marL="0" rtl="0" algn="l">
                        <a:spcBef>
                          <a:spcPts val="0"/>
                        </a:spcBef>
                        <a:spcAft>
                          <a:spcPts val="0"/>
                        </a:spcAft>
                        <a:buNone/>
                      </a:pPr>
                      <a:r>
                        <a:rPr lang="en" sz="1900">
                          <a:solidFill>
                            <a:schemeClr val="dk2"/>
                          </a:solidFill>
                          <a:latin typeface="Nunito"/>
                          <a:ea typeface="Nunito"/>
                          <a:cs typeface="Nunito"/>
                          <a:sym typeface="Nunito"/>
                        </a:rPr>
                        <a:t>Food</a:t>
                      </a:r>
                      <a:endParaRPr sz="19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4700">
                <a:tc>
                  <a:txBody>
                    <a:bodyPr/>
                    <a:lstStyle/>
                    <a:p>
                      <a:pPr indent="0" lvl="0" marL="0" rtl="0" algn="l">
                        <a:spcBef>
                          <a:spcPts val="0"/>
                        </a:spcBef>
                        <a:spcAft>
                          <a:spcPts val="0"/>
                        </a:spcAft>
                        <a:buNone/>
                      </a:pPr>
                      <a:r>
                        <a:rPr lang="en" sz="1900">
                          <a:solidFill>
                            <a:schemeClr val="dk2"/>
                          </a:solidFill>
                          <a:latin typeface="Nunito"/>
                          <a:ea typeface="Nunito"/>
                          <a:cs typeface="Nunito"/>
                          <a:sym typeface="Nunito"/>
                        </a:rPr>
                        <a:t>Cooking Items</a:t>
                      </a:r>
                      <a:endParaRPr sz="19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4700">
                <a:tc>
                  <a:txBody>
                    <a:bodyPr/>
                    <a:lstStyle/>
                    <a:p>
                      <a:pPr indent="0" lvl="0" marL="0" rtl="0" algn="l">
                        <a:spcBef>
                          <a:spcPts val="0"/>
                        </a:spcBef>
                        <a:spcAft>
                          <a:spcPts val="0"/>
                        </a:spcAft>
                        <a:buNone/>
                      </a:pPr>
                      <a:r>
                        <a:rPr b="1" lang="en" sz="1900">
                          <a:solidFill>
                            <a:schemeClr val="dk2"/>
                          </a:solidFill>
                          <a:latin typeface="Nunito"/>
                          <a:ea typeface="Nunito"/>
                          <a:cs typeface="Nunito"/>
                          <a:sym typeface="Nunito"/>
                        </a:rPr>
                        <a:t>Non-replaceable</a:t>
                      </a:r>
                      <a:endParaRPr b="1" sz="19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11" name="Google Shape;711;p3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9"/>
          <p:cNvSpPr txBox="1"/>
          <p:nvPr>
            <p:ph idx="1" type="body"/>
          </p:nvPr>
        </p:nvSpPr>
        <p:spPr>
          <a:xfrm>
            <a:off x="1650450" y="4305650"/>
            <a:ext cx="5843100" cy="3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Example of 3 manually grouped categories </a:t>
            </a:r>
            <a:endParaRPr b="1"/>
          </a:p>
        </p:txBody>
      </p:sp>
      <p:pic>
        <p:nvPicPr>
          <p:cNvPr id="717" name="Google Shape;717;p39"/>
          <p:cNvPicPr preferRelativeResize="0"/>
          <p:nvPr/>
        </p:nvPicPr>
        <p:blipFill>
          <a:blip r:embed="rId3">
            <a:alphaModFix/>
          </a:blip>
          <a:stretch>
            <a:fillRect/>
          </a:stretch>
        </p:blipFill>
        <p:spPr>
          <a:xfrm>
            <a:off x="1847850" y="493050"/>
            <a:ext cx="5127300" cy="3812600"/>
          </a:xfrm>
          <a:prstGeom prst="rect">
            <a:avLst/>
          </a:prstGeom>
          <a:noFill/>
          <a:ln>
            <a:noFill/>
          </a:ln>
        </p:spPr>
      </p:pic>
      <p:cxnSp>
        <p:nvCxnSpPr>
          <p:cNvPr id="718" name="Google Shape;718;p39"/>
          <p:cNvCxnSpPr/>
          <p:nvPr/>
        </p:nvCxnSpPr>
        <p:spPr>
          <a:xfrm rot="10800000">
            <a:off x="7131200" y="735025"/>
            <a:ext cx="0" cy="1911900"/>
          </a:xfrm>
          <a:prstGeom prst="straightConnector1">
            <a:avLst/>
          </a:prstGeom>
          <a:noFill/>
          <a:ln cap="flat" cmpd="sng" w="28575">
            <a:solidFill>
              <a:srgbClr val="274E13"/>
            </a:solidFill>
            <a:prstDash val="solid"/>
            <a:round/>
            <a:headEnd len="med" w="med" type="none"/>
            <a:tailEnd len="med" w="med" type="triangle"/>
          </a:ln>
        </p:spPr>
      </p:cxnSp>
      <p:sp>
        <p:nvSpPr>
          <p:cNvPr id="719" name="Google Shape;719;p39"/>
          <p:cNvSpPr txBox="1"/>
          <p:nvPr/>
        </p:nvSpPr>
        <p:spPr>
          <a:xfrm>
            <a:off x="7180575" y="1265450"/>
            <a:ext cx="10731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Nunito"/>
                <a:ea typeface="Nunito"/>
                <a:cs typeface="Nunito"/>
                <a:sym typeface="Nunito"/>
              </a:rPr>
              <a:t>Healthier alternative</a:t>
            </a:r>
            <a:endParaRPr>
              <a:solidFill>
                <a:schemeClr val="dk2"/>
              </a:solidFill>
              <a:latin typeface="Nunito"/>
              <a:ea typeface="Nunito"/>
              <a:cs typeface="Nunito"/>
              <a:sym typeface="Nunito"/>
            </a:endParaRPr>
          </a:p>
        </p:txBody>
      </p:sp>
      <p:sp>
        <p:nvSpPr>
          <p:cNvPr id="720" name="Google Shape;720;p39"/>
          <p:cNvSpPr txBox="1"/>
          <p:nvPr>
            <p:ph idx="4294967295" type="title"/>
          </p:nvPr>
        </p:nvSpPr>
        <p:spPr>
          <a:xfrm>
            <a:off x="57125" y="49550"/>
            <a:ext cx="35667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Healthy Trade-Up</a:t>
            </a:r>
            <a:endParaRPr>
              <a:solidFill>
                <a:schemeClr val="accent1"/>
              </a:solidFill>
            </a:endParaRPr>
          </a:p>
        </p:txBody>
      </p:sp>
      <p:sp>
        <p:nvSpPr>
          <p:cNvPr id="721" name="Google Shape;721;p3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0"/>
          <p:cNvSpPr txBox="1"/>
          <p:nvPr>
            <p:ph type="title"/>
          </p:nvPr>
        </p:nvSpPr>
        <p:spPr>
          <a:xfrm>
            <a:off x="52127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Healthy trade-up</a:t>
            </a:r>
            <a:endParaRPr>
              <a:solidFill>
                <a:schemeClr val="accent1"/>
              </a:solidFill>
            </a:endParaRPr>
          </a:p>
        </p:txBody>
      </p:sp>
      <p:sp>
        <p:nvSpPr>
          <p:cNvPr id="727" name="Google Shape;727;p40"/>
          <p:cNvSpPr txBox="1"/>
          <p:nvPr/>
        </p:nvSpPr>
        <p:spPr>
          <a:xfrm>
            <a:off x="1170000" y="696900"/>
            <a:ext cx="7176000" cy="4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High spenders</a:t>
            </a:r>
            <a:endParaRPr b="1"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Market Basket Analysis</a:t>
            </a:r>
            <a:endParaRPr b="1" i="1"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Original item to be substituted has </a:t>
            </a:r>
            <a:r>
              <a:rPr lang="en" sz="1800">
                <a:solidFill>
                  <a:schemeClr val="dk1"/>
                </a:solidFill>
                <a:latin typeface="Nunito"/>
                <a:ea typeface="Nunito"/>
                <a:cs typeface="Nunito"/>
                <a:sym typeface="Nunito"/>
              </a:rPr>
              <a:t>lift greater than 1</a:t>
            </a:r>
            <a:endParaRPr sz="1800">
              <a:solidFill>
                <a:schemeClr val="dk1"/>
              </a:solidFill>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Recommended substitutes are from the </a:t>
            </a:r>
            <a:r>
              <a:rPr lang="en" sz="1800">
                <a:solidFill>
                  <a:schemeClr val="dk1"/>
                </a:solidFill>
                <a:latin typeface="Nunito"/>
                <a:ea typeface="Nunito"/>
                <a:cs typeface="Nunito"/>
                <a:sym typeface="Nunito"/>
              </a:rPr>
              <a:t>same category</a:t>
            </a:r>
            <a:endParaRPr sz="1800">
              <a:solidFill>
                <a:schemeClr val="dk1"/>
              </a:solidFill>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solidFill>
                  <a:schemeClr val="dk1"/>
                </a:solidFill>
                <a:latin typeface="Nunito"/>
                <a:ea typeface="Nunito"/>
                <a:cs typeface="Nunito"/>
                <a:sym typeface="Nunito"/>
              </a:rPr>
              <a:t>Substitute is healthier</a:t>
            </a:r>
            <a:r>
              <a:rPr lang="en" sz="1800">
                <a:latin typeface="Nunito"/>
                <a:ea typeface="Nunito"/>
                <a:cs typeface="Nunito"/>
                <a:sym typeface="Nunito"/>
              </a:rPr>
              <a:t> &amp; appeals to health-conscious customers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Item </a:t>
            </a:r>
            <a:r>
              <a:rPr lang="en" sz="1800">
                <a:solidFill>
                  <a:schemeClr val="dk1"/>
                </a:solidFill>
                <a:latin typeface="Nunito"/>
                <a:ea typeface="Nunito"/>
                <a:cs typeface="Nunito"/>
                <a:sym typeface="Nunito"/>
              </a:rPr>
              <a:t>generates more revenue</a:t>
            </a:r>
            <a:r>
              <a:rPr lang="en" sz="1800">
                <a:latin typeface="Nunito"/>
                <a:ea typeface="Nunito"/>
                <a:cs typeface="Nunito"/>
                <a:sym typeface="Nunito"/>
              </a:rPr>
              <a:t> for our client</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This 1-1 recommendation could be performed by placing the substitute items beside the original items in the store, and clearly identifying them as healthier options</a:t>
            </a:r>
            <a:endParaRPr sz="1800">
              <a:latin typeface="Nunito"/>
              <a:ea typeface="Nunito"/>
              <a:cs typeface="Nunito"/>
              <a:sym typeface="Nunito"/>
            </a:endParaRPr>
          </a:p>
        </p:txBody>
      </p:sp>
      <p:sp>
        <p:nvSpPr>
          <p:cNvPr id="728" name="Google Shape;728;p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2" name="Shape 732"/>
        <p:cNvGrpSpPr/>
        <p:nvPr/>
      </p:nvGrpSpPr>
      <p:grpSpPr>
        <a:xfrm>
          <a:off x="0" y="0"/>
          <a:ext cx="0" cy="0"/>
          <a:chOff x="0" y="0"/>
          <a:chExt cx="0" cy="0"/>
        </a:xfrm>
      </p:grpSpPr>
      <p:sp>
        <p:nvSpPr>
          <p:cNvPr id="733" name="Google Shape;733;p41"/>
          <p:cNvSpPr txBox="1"/>
          <p:nvPr>
            <p:ph type="title"/>
          </p:nvPr>
        </p:nvSpPr>
        <p:spPr>
          <a:xfrm>
            <a:off x="52127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Healthy trade-up</a:t>
            </a:r>
            <a:endParaRPr>
              <a:solidFill>
                <a:schemeClr val="accent1"/>
              </a:solidFill>
            </a:endParaRPr>
          </a:p>
        </p:txBody>
      </p:sp>
      <p:sp>
        <p:nvSpPr>
          <p:cNvPr id="734" name="Google Shape;734;p41"/>
          <p:cNvSpPr txBox="1"/>
          <p:nvPr/>
        </p:nvSpPr>
        <p:spPr>
          <a:xfrm>
            <a:off x="1170000" y="696900"/>
            <a:ext cx="7176000" cy="3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High spenders</a:t>
            </a:r>
            <a:endParaRPr b="1"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Market Basket Analysis</a:t>
            </a:r>
            <a:endParaRPr b="1" i="1"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Original item to be substituted has </a:t>
            </a:r>
            <a:r>
              <a:rPr lang="en" sz="1800">
                <a:solidFill>
                  <a:schemeClr val="dk1"/>
                </a:solidFill>
                <a:latin typeface="Nunito"/>
                <a:ea typeface="Nunito"/>
                <a:cs typeface="Nunito"/>
                <a:sym typeface="Nunito"/>
              </a:rPr>
              <a:t>lift greater than 1</a:t>
            </a:r>
            <a:endParaRPr sz="1800">
              <a:solidFill>
                <a:schemeClr val="dk1"/>
              </a:solidFill>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Recommended substitutes are from the </a:t>
            </a:r>
            <a:r>
              <a:rPr lang="en" sz="1800">
                <a:solidFill>
                  <a:schemeClr val="dk1"/>
                </a:solidFill>
                <a:latin typeface="Nunito"/>
                <a:ea typeface="Nunito"/>
                <a:cs typeface="Nunito"/>
                <a:sym typeface="Nunito"/>
              </a:rPr>
              <a:t>same category</a:t>
            </a:r>
            <a:endParaRPr sz="1800">
              <a:solidFill>
                <a:schemeClr val="dk1"/>
              </a:solidFill>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solidFill>
                  <a:schemeClr val="dk1"/>
                </a:solidFill>
                <a:latin typeface="Nunito"/>
                <a:ea typeface="Nunito"/>
                <a:cs typeface="Nunito"/>
                <a:sym typeface="Nunito"/>
              </a:rPr>
              <a:t>Substitute is healthier</a:t>
            </a:r>
            <a:r>
              <a:rPr lang="en" sz="1800">
                <a:latin typeface="Nunito"/>
                <a:ea typeface="Nunito"/>
                <a:cs typeface="Nunito"/>
                <a:sym typeface="Nunito"/>
              </a:rPr>
              <a:t> &amp; appeals to health-conscious customers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Item </a:t>
            </a:r>
            <a:r>
              <a:rPr lang="en" sz="1800">
                <a:solidFill>
                  <a:schemeClr val="dk1"/>
                </a:solidFill>
                <a:latin typeface="Nunito"/>
                <a:ea typeface="Nunito"/>
                <a:cs typeface="Nunito"/>
                <a:sym typeface="Nunito"/>
              </a:rPr>
              <a:t>generates more revenue</a:t>
            </a:r>
            <a:r>
              <a:rPr lang="en" sz="1800">
                <a:latin typeface="Nunito"/>
                <a:ea typeface="Nunito"/>
                <a:cs typeface="Nunito"/>
                <a:sym typeface="Nunito"/>
              </a:rPr>
              <a:t> for our client (approx $2 increase in price)</a:t>
            </a:r>
            <a:endParaRPr sz="1200"/>
          </a:p>
        </p:txBody>
      </p:sp>
      <p:sp>
        <p:nvSpPr>
          <p:cNvPr id="735" name="Google Shape;735;p41"/>
          <p:cNvSpPr txBox="1"/>
          <p:nvPr/>
        </p:nvSpPr>
        <p:spPr>
          <a:xfrm>
            <a:off x="1475100" y="4023550"/>
            <a:ext cx="6565800" cy="501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Nunito"/>
                <a:ea typeface="Nunito"/>
                <a:cs typeface="Nunito"/>
                <a:sym typeface="Nunito"/>
              </a:rPr>
              <a:t>$2 x 10% success rate x 319 customers x 52 weeks = $3,300 annually</a:t>
            </a:r>
            <a:endParaRPr sz="1500">
              <a:solidFill>
                <a:srgbClr val="FFFFFF"/>
              </a:solidFill>
              <a:latin typeface="Nunito"/>
              <a:ea typeface="Nunito"/>
              <a:cs typeface="Nunito"/>
              <a:sym typeface="Nunito"/>
            </a:endParaRPr>
          </a:p>
        </p:txBody>
      </p:sp>
      <p:sp>
        <p:nvSpPr>
          <p:cNvPr id="736" name="Google Shape;736;p4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313575" y="132650"/>
            <a:ext cx="7030500" cy="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Approach</a:t>
            </a:r>
            <a:endParaRPr>
              <a:solidFill>
                <a:schemeClr val="accent1"/>
              </a:solidFill>
            </a:endParaRPr>
          </a:p>
        </p:txBody>
      </p:sp>
      <p:pic>
        <p:nvPicPr>
          <p:cNvPr id="294" name="Google Shape;294;p15"/>
          <p:cNvPicPr preferRelativeResize="0"/>
          <p:nvPr/>
        </p:nvPicPr>
        <p:blipFill>
          <a:blip r:embed="rId3">
            <a:alphaModFix/>
          </a:blip>
          <a:stretch>
            <a:fillRect/>
          </a:stretch>
        </p:blipFill>
        <p:spPr>
          <a:xfrm>
            <a:off x="-322500" y="3343775"/>
            <a:ext cx="2900251" cy="1933500"/>
          </a:xfrm>
          <a:prstGeom prst="rect">
            <a:avLst/>
          </a:prstGeom>
          <a:noFill/>
          <a:ln>
            <a:noFill/>
          </a:ln>
        </p:spPr>
      </p:pic>
      <p:cxnSp>
        <p:nvCxnSpPr>
          <p:cNvPr id="295" name="Google Shape;295;p15"/>
          <p:cNvCxnSpPr>
            <a:stCxn id="296" idx="6"/>
            <a:endCxn id="297" idx="2"/>
          </p:cNvCxnSpPr>
          <p:nvPr/>
        </p:nvCxnSpPr>
        <p:spPr>
          <a:xfrm>
            <a:off x="3049318" y="3023258"/>
            <a:ext cx="911700" cy="8340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298" name="Google Shape;298;p15"/>
          <p:cNvCxnSpPr>
            <a:stCxn id="296" idx="6"/>
            <a:endCxn id="299" idx="2"/>
          </p:cNvCxnSpPr>
          <p:nvPr/>
        </p:nvCxnSpPr>
        <p:spPr>
          <a:xfrm flipH="1" rot="10800000">
            <a:off x="3049318" y="2341658"/>
            <a:ext cx="911700" cy="6816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300" name="Google Shape;300;p15"/>
          <p:cNvCxnSpPr>
            <a:stCxn id="301" idx="3"/>
            <a:endCxn id="302" idx="2"/>
          </p:cNvCxnSpPr>
          <p:nvPr/>
        </p:nvCxnSpPr>
        <p:spPr>
          <a:xfrm flipH="1" rot="10800000">
            <a:off x="5792179" y="1748143"/>
            <a:ext cx="690600" cy="5934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303" name="Google Shape;303;p15"/>
          <p:cNvCxnSpPr>
            <a:stCxn id="301" idx="3"/>
            <a:endCxn id="304" idx="2"/>
          </p:cNvCxnSpPr>
          <p:nvPr/>
        </p:nvCxnSpPr>
        <p:spPr>
          <a:xfrm>
            <a:off x="5792179" y="2341543"/>
            <a:ext cx="690600" cy="5745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305" name="Google Shape;305;p15"/>
          <p:cNvCxnSpPr>
            <a:stCxn id="306" idx="3"/>
            <a:endCxn id="307" idx="2"/>
          </p:cNvCxnSpPr>
          <p:nvPr/>
        </p:nvCxnSpPr>
        <p:spPr>
          <a:xfrm>
            <a:off x="5792179" y="3857368"/>
            <a:ext cx="690600" cy="600"/>
          </a:xfrm>
          <a:prstGeom prst="bentConnector3">
            <a:avLst>
              <a:gd fmla="val 49994" name="adj1"/>
            </a:avLst>
          </a:prstGeom>
          <a:noFill/>
          <a:ln cap="flat" cmpd="sng" w="9525">
            <a:solidFill>
              <a:srgbClr val="C2C2C2"/>
            </a:solidFill>
            <a:prstDash val="solid"/>
            <a:round/>
            <a:headEnd len="sm" w="sm" type="none"/>
            <a:tailEnd len="sm" w="sm" type="none"/>
          </a:ln>
        </p:spPr>
      </p:cxnSp>
      <p:grpSp>
        <p:nvGrpSpPr>
          <p:cNvPr id="308" name="Google Shape;308;p15"/>
          <p:cNvGrpSpPr/>
          <p:nvPr/>
        </p:nvGrpSpPr>
        <p:grpSpPr>
          <a:xfrm>
            <a:off x="6482700" y="1540825"/>
            <a:ext cx="2185638" cy="414385"/>
            <a:chOff x="5592550" y="1018959"/>
            <a:chExt cx="1683591" cy="319200"/>
          </a:xfrm>
        </p:grpSpPr>
        <p:sp>
          <p:nvSpPr>
            <p:cNvPr id="309" name="Google Shape;309;p15"/>
            <p:cNvSpPr/>
            <p:nvPr/>
          </p:nvSpPr>
          <p:spPr>
            <a:xfrm>
              <a:off x="5766541" y="1018959"/>
              <a:ext cx="1509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Discounted healthy basket</a:t>
              </a:r>
              <a:endParaRPr sz="1100">
                <a:solidFill>
                  <a:srgbClr val="3D3D3D"/>
                </a:solidFill>
                <a:latin typeface="Roboto"/>
                <a:ea typeface="Roboto"/>
                <a:cs typeface="Roboto"/>
                <a:sym typeface="Roboto"/>
              </a:endParaRPr>
            </a:p>
          </p:txBody>
        </p:sp>
        <p:sp>
          <p:nvSpPr>
            <p:cNvPr id="302" name="Google Shape;302;p15"/>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5"/>
          <p:cNvGrpSpPr/>
          <p:nvPr/>
        </p:nvGrpSpPr>
        <p:grpSpPr>
          <a:xfrm>
            <a:off x="3960946" y="2134350"/>
            <a:ext cx="1831233" cy="414385"/>
            <a:chOff x="3650050" y="1476150"/>
            <a:chExt cx="1410594" cy="319200"/>
          </a:xfrm>
        </p:grpSpPr>
        <p:sp>
          <p:nvSpPr>
            <p:cNvPr id="301" name="Google Shape;301;p15"/>
            <p:cNvSpPr/>
            <p:nvPr/>
          </p:nvSpPr>
          <p:spPr>
            <a:xfrm>
              <a:off x="3824044" y="1476150"/>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Health-conscious</a:t>
              </a:r>
              <a:endParaRPr sz="1100">
                <a:solidFill>
                  <a:srgbClr val="3D3D3D"/>
                </a:solidFill>
                <a:latin typeface="Roboto"/>
                <a:ea typeface="Roboto"/>
                <a:cs typeface="Roboto"/>
                <a:sym typeface="Roboto"/>
              </a:endParaRPr>
            </a:p>
          </p:txBody>
        </p:sp>
        <p:sp>
          <p:nvSpPr>
            <p:cNvPr id="299" name="Google Shape;299;p15"/>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5"/>
          <p:cNvGrpSpPr/>
          <p:nvPr/>
        </p:nvGrpSpPr>
        <p:grpSpPr>
          <a:xfrm>
            <a:off x="1230700" y="2816075"/>
            <a:ext cx="1818618" cy="414385"/>
            <a:chOff x="1558148" y="2412158"/>
            <a:chExt cx="1400877" cy="319200"/>
          </a:xfrm>
        </p:grpSpPr>
        <p:sp>
          <p:nvSpPr>
            <p:cNvPr id="312" name="Google Shape;312;p15"/>
            <p:cNvSpPr/>
            <p:nvPr/>
          </p:nvSpPr>
          <p:spPr>
            <a:xfrm>
              <a:off x="1558148" y="2412158"/>
              <a:ext cx="12210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Identify traits of health-conscious customers</a:t>
              </a:r>
              <a:endParaRPr sz="1100">
                <a:solidFill>
                  <a:srgbClr val="3D3D3D"/>
                </a:solidFill>
                <a:latin typeface="Roboto"/>
                <a:ea typeface="Roboto"/>
                <a:cs typeface="Roboto"/>
                <a:sym typeface="Roboto"/>
              </a:endParaRPr>
            </a:p>
          </p:txBody>
        </p:sp>
        <p:sp>
          <p:nvSpPr>
            <p:cNvPr id="296" name="Google Shape;296;p15"/>
            <p:cNvSpPr/>
            <p:nvPr/>
          </p:nvSpPr>
          <p:spPr>
            <a:xfrm>
              <a:off x="2785025" y="2484750"/>
              <a:ext cx="174000" cy="17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15"/>
          <p:cNvGrpSpPr/>
          <p:nvPr/>
        </p:nvGrpSpPr>
        <p:grpSpPr>
          <a:xfrm>
            <a:off x="3960946" y="3650175"/>
            <a:ext cx="1831232" cy="414385"/>
            <a:chOff x="3650050" y="3348146"/>
            <a:chExt cx="1410593" cy="319200"/>
          </a:xfrm>
        </p:grpSpPr>
        <p:sp>
          <p:nvSpPr>
            <p:cNvPr id="306" name="Google Shape;306;p15"/>
            <p:cNvSpPr/>
            <p:nvPr/>
          </p:nvSpPr>
          <p:spPr>
            <a:xfrm>
              <a:off x="3824043" y="3348146"/>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Not health-conscious</a:t>
              </a:r>
              <a:endParaRPr sz="1100">
                <a:solidFill>
                  <a:srgbClr val="3D3D3D"/>
                </a:solidFill>
                <a:latin typeface="Roboto"/>
                <a:ea typeface="Roboto"/>
                <a:cs typeface="Roboto"/>
                <a:sym typeface="Roboto"/>
              </a:endParaRPr>
            </a:p>
          </p:txBody>
        </p:sp>
        <p:sp>
          <p:nvSpPr>
            <p:cNvPr id="297" name="Google Shape;297;p15"/>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15"/>
          <p:cNvGrpSpPr/>
          <p:nvPr/>
        </p:nvGrpSpPr>
        <p:grpSpPr>
          <a:xfrm>
            <a:off x="6482700" y="2727887"/>
            <a:ext cx="1760749" cy="414385"/>
            <a:chOff x="5592550" y="1933350"/>
            <a:chExt cx="1356300" cy="319200"/>
          </a:xfrm>
        </p:grpSpPr>
        <p:sp>
          <p:nvSpPr>
            <p:cNvPr id="315" name="Google Shape;315;p15"/>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Healthy trade-up</a:t>
              </a:r>
              <a:endParaRPr sz="1100">
                <a:solidFill>
                  <a:srgbClr val="3D3D3D"/>
                </a:solidFill>
                <a:latin typeface="Roboto"/>
                <a:ea typeface="Roboto"/>
                <a:cs typeface="Roboto"/>
                <a:sym typeface="Roboto"/>
              </a:endParaRPr>
            </a:p>
          </p:txBody>
        </p:sp>
        <p:sp>
          <p:nvSpPr>
            <p:cNvPr id="304" name="Google Shape;304;p15"/>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5"/>
          <p:cNvGrpSpPr/>
          <p:nvPr/>
        </p:nvGrpSpPr>
        <p:grpSpPr>
          <a:xfrm>
            <a:off x="6482700" y="3650175"/>
            <a:ext cx="1986622" cy="414385"/>
            <a:chOff x="5592550" y="2890955"/>
            <a:chExt cx="1530290" cy="319200"/>
          </a:xfrm>
        </p:grpSpPr>
        <p:sp>
          <p:nvSpPr>
            <p:cNvPr id="317" name="Google Shape;317;p15"/>
            <p:cNvSpPr/>
            <p:nvPr/>
          </p:nvSpPr>
          <p:spPr>
            <a:xfrm>
              <a:off x="5766540" y="2890955"/>
              <a:ext cx="135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Profit maximizing MBA</a:t>
              </a:r>
              <a:endParaRPr sz="1100">
                <a:solidFill>
                  <a:srgbClr val="3D3D3D"/>
                </a:solidFill>
                <a:latin typeface="Roboto"/>
                <a:ea typeface="Roboto"/>
                <a:cs typeface="Roboto"/>
                <a:sym typeface="Roboto"/>
              </a:endParaRPr>
            </a:p>
          </p:txBody>
        </p:sp>
        <p:sp>
          <p:nvSpPr>
            <p:cNvPr id="307" name="Google Shape;307;p15"/>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5"/>
          <p:cNvSpPr/>
          <p:nvPr/>
        </p:nvSpPr>
        <p:spPr>
          <a:xfrm>
            <a:off x="1151775" y="806700"/>
            <a:ext cx="2395800" cy="484200"/>
          </a:xfrm>
          <a:prstGeom prst="chevron">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Engineering &amp; Analysis</a:t>
            </a:r>
            <a:endParaRPr b="1" sz="1200">
              <a:solidFill>
                <a:schemeClr val="lt1"/>
              </a:solidFill>
            </a:endParaRPr>
          </a:p>
        </p:txBody>
      </p:sp>
      <p:sp>
        <p:nvSpPr>
          <p:cNvPr id="319" name="Google Shape;319;p15"/>
          <p:cNvSpPr/>
          <p:nvPr/>
        </p:nvSpPr>
        <p:spPr>
          <a:xfrm>
            <a:off x="3700838"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Customer Segmentation</a:t>
            </a:r>
            <a:endParaRPr sz="1200">
              <a:solidFill>
                <a:srgbClr val="999999"/>
              </a:solidFill>
            </a:endParaRPr>
          </a:p>
        </p:txBody>
      </p:sp>
      <p:sp>
        <p:nvSpPr>
          <p:cNvPr id="320" name="Google Shape;320;p15"/>
          <p:cNvSpPr/>
          <p:nvPr/>
        </p:nvSpPr>
        <p:spPr>
          <a:xfrm>
            <a:off x="616172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Recommendations</a:t>
            </a:r>
            <a:endParaRPr sz="1200">
              <a:solidFill>
                <a:srgbClr val="999999"/>
              </a:solidFill>
            </a:endParaRPr>
          </a:p>
        </p:txBody>
      </p:sp>
      <p:sp>
        <p:nvSpPr>
          <p:cNvPr id="321" name="Google Shape;321;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2"/>
          <p:cNvSpPr txBox="1"/>
          <p:nvPr>
            <p:ph type="title"/>
          </p:nvPr>
        </p:nvSpPr>
        <p:spPr>
          <a:xfrm>
            <a:off x="30052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Approach</a:t>
            </a:r>
            <a:endParaRPr>
              <a:solidFill>
                <a:schemeClr val="accent1"/>
              </a:solidFill>
            </a:endParaRPr>
          </a:p>
        </p:txBody>
      </p:sp>
      <p:pic>
        <p:nvPicPr>
          <p:cNvPr id="742" name="Google Shape;742;p42"/>
          <p:cNvPicPr preferRelativeResize="0"/>
          <p:nvPr/>
        </p:nvPicPr>
        <p:blipFill>
          <a:blip r:embed="rId3">
            <a:alphaModFix/>
          </a:blip>
          <a:stretch>
            <a:fillRect/>
          </a:stretch>
        </p:blipFill>
        <p:spPr>
          <a:xfrm>
            <a:off x="-322500" y="3343775"/>
            <a:ext cx="2900251" cy="1933500"/>
          </a:xfrm>
          <a:prstGeom prst="rect">
            <a:avLst/>
          </a:prstGeom>
          <a:noFill/>
          <a:ln>
            <a:noFill/>
          </a:ln>
        </p:spPr>
      </p:pic>
      <p:cxnSp>
        <p:nvCxnSpPr>
          <p:cNvPr id="743" name="Google Shape;743;p42"/>
          <p:cNvCxnSpPr>
            <a:stCxn id="744" idx="6"/>
            <a:endCxn id="745" idx="2"/>
          </p:cNvCxnSpPr>
          <p:nvPr/>
        </p:nvCxnSpPr>
        <p:spPr>
          <a:xfrm>
            <a:off x="3049318" y="3023258"/>
            <a:ext cx="911700" cy="8340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746" name="Google Shape;746;p42"/>
          <p:cNvCxnSpPr>
            <a:stCxn id="744" idx="6"/>
            <a:endCxn id="747" idx="2"/>
          </p:cNvCxnSpPr>
          <p:nvPr/>
        </p:nvCxnSpPr>
        <p:spPr>
          <a:xfrm flipH="1" rot="10800000">
            <a:off x="3049318" y="2341658"/>
            <a:ext cx="911700" cy="6816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748" name="Google Shape;748;p42"/>
          <p:cNvCxnSpPr>
            <a:stCxn id="749" idx="3"/>
            <a:endCxn id="750" idx="2"/>
          </p:cNvCxnSpPr>
          <p:nvPr/>
        </p:nvCxnSpPr>
        <p:spPr>
          <a:xfrm flipH="1" rot="10800000">
            <a:off x="5792179" y="1748143"/>
            <a:ext cx="690600" cy="5934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751" name="Google Shape;751;p42"/>
          <p:cNvCxnSpPr>
            <a:stCxn id="749" idx="3"/>
            <a:endCxn id="752" idx="2"/>
          </p:cNvCxnSpPr>
          <p:nvPr/>
        </p:nvCxnSpPr>
        <p:spPr>
          <a:xfrm>
            <a:off x="5792179" y="2341543"/>
            <a:ext cx="690600" cy="5745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753" name="Google Shape;753;p42"/>
          <p:cNvCxnSpPr>
            <a:stCxn id="754" idx="3"/>
            <a:endCxn id="755" idx="2"/>
          </p:cNvCxnSpPr>
          <p:nvPr/>
        </p:nvCxnSpPr>
        <p:spPr>
          <a:xfrm>
            <a:off x="5792179" y="3857368"/>
            <a:ext cx="690600" cy="600"/>
          </a:xfrm>
          <a:prstGeom prst="bentConnector3">
            <a:avLst>
              <a:gd fmla="val 49994" name="adj1"/>
            </a:avLst>
          </a:prstGeom>
          <a:noFill/>
          <a:ln cap="flat" cmpd="sng" w="9525">
            <a:solidFill>
              <a:srgbClr val="C2C2C2"/>
            </a:solidFill>
            <a:prstDash val="solid"/>
            <a:round/>
            <a:headEnd len="sm" w="sm" type="none"/>
            <a:tailEnd len="sm" w="sm" type="none"/>
          </a:ln>
        </p:spPr>
      </p:cxnSp>
      <p:grpSp>
        <p:nvGrpSpPr>
          <p:cNvPr id="756" name="Google Shape;756;p42"/>
          <p:cNvGrpSpPr/>
          <p:nvPr/>
        </p:nvGrpSpPr>
        <p:grpSpPr>
          <a:xfrm>
            <a:off x="6482700" y="1540825"/>
            <a:ext cx="2185638" cy="414385"/>
            <a:chOff x="5592550" y="1018959"/>
            <a:chExt cx="1683591" cy="319200"/>
          </a:xfrm>
        </p:grpSpPr>
        <p:sp>
          <p:nvSpPr>
            <p:cNvPr id="757" name="Google Shape;757;p42"/>
            <p:cNvSpPr/>
            <p:nvPr/>
          </p:nvSpPr>
          <p:spPr>
            <a:xfrm>
              <a:off x="5766541" y="1018959"/>
              <a:ext cx="1509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Discounted healthy basket</a:t>
              </a:r>
              <a:endParaRPr sz="1100">
                <a:solidFill>
                  <a:srgbClr val="3D3D3D"/>
                </a:solidFill>
                <a:latin typeface="Roboto"/>
                <a:ea typeface="Roboto"/>
                <a:cs typeface="Roboto"/>
                <a:sym typeface="Roboto"/>
              </a:endParaRPr>
            </a:p>
          </p:txBody>
        </p:sp>
        <p:sp>
          <p:nvSpPr>
            <p:cNvPr id="750" name="Google Shape;750;p42"/>
            <p:cNvSpPr/>
            <p:nvPr/>
          </p:nvSpPr>
          <p:spPr>
            <a:xfrm>
              <a:off x="5592550" y="10915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42"/>
          <p:cNvGrpSpPr/>
          <p:nvPr/>
        </p:nvGrpSpPr>
        <p:grpSpPr>
          <a:xfrm>
            <a:off x="3960946" y="2134350"/>
            <a:ext cx="1831233" cy="414385"/>
            <a:chOff x="3650050" y="1476150"/>
            <a:chExt cx="1410594" cy="319200"/>
          </a:xfrm>
        </p:grpSpPr>
        <p:sp>
          <p:nvSpPr>
            <p:cNvPr id="749" name="Google Shape;749;p42"/>
            <p:cNvSpPr/>
            <p:nvPr/>
          </p:nvSpPr>
          <p:spPr>
            <a:xfrm>
              <a:off x="3824044" y="1476150"/>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Health-conscious</a:t>
              </a:r>
              <a:endParaRPr sz="1100">
                <a:solidFill>
                  <a:srgbClr val="3D3D3D"/>
                </a:solidFill>
                <a:latin typeface="Roboto"/>
                <a:ea typeface="Roboto"/>
                <a:cs typeface="Roboto"/>
                <a:sym typeface="Roboto"/>
              </a:endParaRPr>
            </a:p>
          </p:txBody>
        </p:sp>
        <p:sp>
          <p:nvSpPr>
            <p:cNvPr id="747" name="Google Shape;747;p42"/>
            <p:cNvSpPr/>
            <p:nvPr/>
          </p:nvSpPr>
          <p:spPr>
            <a:xfrm>
              <a:off x="3650050" y="1548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42"/>
          <p:cNvGrpSpPr/>
          <p:nvPr/>
        </p:nvGrpSpPr>
        <p:grpSpPr>
          <a:xfrm>
            <a:off x="1230700" y="2816075"/>
            <a:ext cx="1818618" cy="414385"/>
            <a:chOff x="1558148" y="2412158"/>
            <a:chExt cx="1400877" cy="319200"/>
          </a:xfrm>
        </p:grpSpPr>
        <p:sp>
          <p:nvSpPr>
            <p:cNvPr id="760" name="Google Shape;760;p42"/>
            <p:cNvSpPr/>
            <p:nvPr/>
          </p:nvSpPr>
          <p:spPr>
            <a:xfrm>
              <a:off x="1558148" y="2412158"/>
              <a:ext cx="12210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Identify traits of health-conscious customers</a:t>
              </a:r>
              <a:endParaRPr sz="1100">
                <a:solidFill>
                  <a:srgbClr val="3D3D3D"/>
                </a:solidFill>
                <a:latin typeface="Roboto"/>
                <a:ea typeface="Roboto"/>
                <a:cs typeface="Roboto"/>
                <a:sym typeface="Roboto"/>
              </a:endParaRPr>
            </a:p>
          </p:txBody>
        </p:sp>
        <p:sp>
          <p:nvSpPr>
            <p:cNvPr id="744" name="Google Shape;744;p42"/>
            <p:cNvSpPr/>
            <p:nvPr/>
          </p:nvSpPr>
          <p:spPr>
            <a:xfrm>
              <a:off x="2785025" y="2484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42"/>
          <p:cNvGrpSpPr/>
          <p:nvPr/>
        </p:nvGrpSpPr>
        <p:grpSpPr>
          <a:xfrm>
            <a:off x="3960946" y="3650175"/>
            <a:ext cx="1831232" cy="414385"/>
            <a:chOff x="3650050" y="3348146"/>
            <a:chExt cx="1410593" cy="319200"/>
          </a:xfrm>
        </p:grpSpPr>
        <p:sp>
          <p:nvSpPr>
            <p:cNvPr id="754" name="Google Shape;754;p42"/>
            <p:cNvSpPr/>
            <p:nvPr/>
          </p:nvSpPr>
          <p:spPr>
            <a:xfrm>
              <a:off x="3824043" y="3348146"/>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Not health-conscious</a:t>
              </a:r>
              <a:endParaRPr sz="1100">
                <a:solidFill>
                  <a:srgbClr val="3D3D3D"/>
                </a:solidFill>
                <a:latin typeface="Roboto"/>
                <a:ea typeface="Roboto"/>
                <a:cs typeface="Roboto"/>
                <a:sym typeface="Roboto"/>
              </a:endParaRPr>
            </a:p>
          </p:txBody>
        </p:sp>
        <p:sp>
          <p:nvSpPr>
            <p:cNvPr id="745" name="Google Shape;745;p42"/>
            <p:cNvSpPr/>
            <p:nvPr/>
          </p:nvSpPr>
          <p:spPr>
            <a:xfrm>
              <a:off x="3650050" y="3420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42"/>
          <p:cNvGrpSpPr/>
          <p:nvPr/>
        </p:nvGrpSpPr>
        <p:grpSpPr>
          <a:xfrm>
            <a:off x="6482700" y="2727887"/>
            <a:ext cx="1760749" cy="414385"/>
            <a:chOff x="5592550" y="1933350"/>
            <a:chExt cx="1356300" cy="319200"/>
          </a:xfrm>
        </p:grpSpPr>
        <p:sp>
          <p:nvSpPr>
            <p:cNvPr id="763" name="Google Shape;763;p42"/>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Healthy trade-up</a:t>
              </a:r>
              <a:endParaRPr sz="1100">
                <a:solidFill>
                  <a:srgbClr val="3D3D3D"/>
                </a:solidFill>
                <a:latin typeface="Roboto"/>
                <a:ea typeface="Roboto"/>
                <a:cs typeface="Roboto"/>
                <a:sym typeface="Roboto"/>
              </a:endParaRPr>
            </a:p>
          </p:txBody>
        </p:sp>
        <p:sp>
          <p:nvSpPr>
            <p:cNvPr id="752" name="Google Shape;752;p42"/>
            <p:cNvSpPr/>
            <p:nvPr/>
          </p:nvSpPr>
          <p:spPr>
            <a:xfrm>
              <a:off x="5592550" y="19912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42"/>
          <p:cNvGrpSpPr/>
          <p:nvPr/>
        </p:nvGrpSpPr>
        <p:grpSpPr>
          <a:xfrm>
            <a:off x="6482700" y="3650175"/>
            <a:ext cx="1986622" cy="414385"/>
            <a:chOff x="5592550" y="2890955"/>
            <a:chExt cx="1530290" cy="319200"/>
          </a:xfrm>
        </p:grpSpPr>
        <p:sp>
          <p:nvSpPr>
            <p:cNvPr id="765" name="Google Shape;765;p42"/>
            <p:cNvSpPr/>
            <p:nvPr/>
          </p:nvSpPr>
          <p:spPr>
            <a:xfrm>
              <a:off x="5766540" y="2890955"/>
              <a:ext cx="135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Profit maximizing MBA</a:t>
              </a:r>
              <a:endParaRPr sz="1100">
                <a:solidFill>
                  <a:srgbClr val="3D3D3D"/>
                </a:solidFill>
                <a:latin typeface="Roboto"/>
                <a:ea typeface="Roboto"/>
                <a:cs typeface="Roboto"/>
                <a:sym typeface="Roboto"/>
              </a:endParaRPr>
            </a:p>
          </p:txBody>
        </p:sp>
        <p:sp>
          <p:nvSpPr>
            <p:cNvPr id="755" name="Google Shape;755;p42"/>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42"/>
          <p:cNvSpPr/>
          <p:nvPr/>
        </p:nvSpPr>
        <p:spPr>
          <a:xfrm>
            <a:off x="115177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Engineering &amp; Analysis</a:t>
            </a:r>
            <a:endParaRPr sz="1200">
              <a:solidFill>
                <a:srgbClr val="999999"/>
              </a:solidFill>
            </a:endParaRPr>
          </a:p>
        </p:txBody>
      </p:sp>
      <p:sp>
        <p:nvSpPr>
          <p:cNvPr id="767" name="Google Shape;767;p42"/>
          <p:cNvSpPr/>
          <p:nvPr/>
        </p:nvSpPr>
        <p:spPr>
          <a:xfrm>
            <a:off x="3656738"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Customer Segmentation</a:t>
            </a:r>
            <a:endParaRPr sz="1200">
              <a:solidFill>
                <a:srgbClr val="999999"/>
              </a:solidFill>
            </a:endParaRPr>
          </a:p>
        </p:txBody>
      </p:sp>
      <p:sp>
        <p:nvSpPr>
          <p:cNvPr id="768" name="Google Shape;768;p42"/>
          <p:cNvSpPr/>
          <p:nvPr/>
        </p:nvSpPr>
        <p:spPr>
          <a:xfrm>
            <a:off x="6161725" y="806700"/>
            <a:ext cx="2307600" cy="484200"/>
          </a:xfrm>
          <a:prstGeom prst="chevron">
            <a:avLst>
              <a:gd fmla="val 50000" name="adj"/>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Recommendation</a:t>
            </a:r>
            <a:endParaRPr b="1" sz="1000">
              <a:solidFill>
                <a:srgbClr val="FFFFFF"/>
              </a:solidFill>
            </a:endParaRPr>
          </a:p>
        </p:txBody>
      </p:sp>
      <p:sp>
        <p:nvSpPr>
          <p:cNvPr id="769" name="Google Shape;769;p4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3"/>
          <p:cNvSpPr txBox="1"/>
          <p:nvPr>
            <p:ph type="title"/>
          </p:nvPr>
        </p:nvSpPr>
        <p:spPr>
          <a:xfrm>
            <a:off x="300525" y="110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Approach</a:t>
            </a:r>
            <a:endParaRPr>
              <a:solidFill>
                <a:schemeClr val="accent1"/>
              </a:solidFill>
            </a:endParaRPr>
          </a:p>
        </p:txBody>
      </p:sp>
      <p:pic>
        <p:nvPicPr>
          <p:cNvPr id="775" name="Google Shape;775;p43"/>
          <p:cNvPicPr preferRelativeResize="0"/>
          <p:nvPr/>
        </p:nvPicPr>
        <p:blipFill>
          <a:blip r:embed="rId3">
            <a:alphaModFix/>
          </a:blip>
          <a:stretch>
            <a:fillRect/>
          </a:stretch>
        </p:blipFill>
        <p:spPr>
          <a:xfrm>
            <a:off x="-322500" y="3343775"/>
            <a:ext cx="2900251" cy="1933500"/>
          </a:xfrm>
          <a:prstGeom prst="rect">
            <a:avLst/>
          </a:prstGeom>
          <a:noFill/>
          <a:ln>
            <a:noFill/>
          </a:ln>
        </p:spPr>
      </p:pic>
      <p:cxnSp>
        <p:nvCxnSpPr>
          <p:cNvPr id="776" name="Google Shape;776;p43"/>
          <p:cNvCxnSpPr>
            <a:stCxn id="777" idx="6"/>
            <a:endCxn id="778" idx="2"/>
          </p:cNvCxnSpPr>
          <p:nvPr/>
        </p:nvCxnSpPr>
        <p:spPr>
          <a:xfrm>
            <a:off x="3049318" y="3023258"/>
            <a:ext cx="911700" cy="8340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779" name="Google Shape;779;p43"/>
          <p:cNvCxnSpPr>
            <a:stCxn id="777" idx="6"/>
            <a:endCxn id="780" idx="2"/>
          </p:cNvCxnSpPr>
          <p:nvPr/>
        </p:nvCxnSpPr>
        <p:spPr>
          <a:xfrm flipH="1" rot="10800000">
            <a:off x="3049318" y="2341658"/>
            <a:ext cx="911700" cy="6816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781" name="Google Shape;781;p43"/>
          <p:cNvCxnSpPr>
            <a:stCxn id="782" idx="3"/>
            <a:endCxn id="783" idx="2"/>
          </p:cNvCxnSpPr>
          <p:nvPr/>
        </p:nvCxnSpPr>
        <p:spPr>
          <a:xfrm flipH="1" rot="10800000">
            <a:off x="5792179" y="1748143"/>
            <a:ext cx="690600" cy="5934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784" name="Google Shape;784;p43"/>
          <p:cNvCxnSpPr>
            <a:stCxn id="782" idx="3"/>
            <a:endCxn id="785" idx="2"/>
          </p:cNvCxnSpPr>
          <p:nvPr/>
        </p:nvCxnSpPr>
        <p:spPr>
          <a:xfrm>
            <a:off x="5792179" y="2341543"/>
            <a:ext cx="690600" cy="5745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786" name="Google Shape;786;p43"/>
          <p:cNvCxnSpPr>
            <a:stCxn id="787" idx="3"/>
            <a:endCxn id="788" idx="2"/>
          </p:cNvCxnSpPr>
          <p:nvPr/>
        </p:nvCxnSpPr>
        <p:spPr>
          <a:xfrm>
            <a:off x="5792179" y="3857368"/>
            <a:ext cx="690600" cy="600"/>
          </a:xfrm>
          <a:prstGeom prst="bentConnector3">
            <a:avLst>
              <a:gd fmla="val 49994" name="adj1"/>
            </a:avLst>
          </a:prstGeom>
          <a:noFill/>
          <a:ln cap="flat" cmpd="sng" w="9525">
            <a:solidFill>
              <a:srgbClr val="C2C2C2"/>
            </a:solidFill>
            <a:prstDash val="solid"/>
            <a:round/>
            <a:headEnd len="sm" w="sm" type="none"/>
            <a:tailEnd len="sm" w="sm" type="none"/>
          </a:ln>
        </p:spPr>
      </p:cxnSp>
      <p:grpSp>
        <p:nvGrpSpPr>
          <p:cNvPr id="789" name="Google Shape;789;p43"/>
          <p:cNvGrpSpPr/>
          <p:nvPr/>
        </p:nvGrpSpPr>
        <p:grpSpPr>
          <a:xfrm>
            <a:off x="6482700" y="1540825"/>
            <a:ext cx="2185638" cy="414385"/>
            <a:chOff x="5592550" y="1018959"/>
            <a:chExt cx="1683591" cy="319200"/>
          </a:xfrm>
        </p:grpSpPr>
        <p:sp>
          <p:nvSpPr>
            <p:cNvPr id="790" name="Google Shape;790;p43"/>
            <p:cNvSpPr/>
            <p:nvPr/>
          </p:nvSpPr>
          <p:spPr>
            <a:xfrm>
              <a:off x="5766541" y="1018959"/>
              <a:ext cx="1509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Discounted healthy basket</a:t>
              </a:r>
              <a:endParaRPr sz="1100">
                <a:solidFill>
                  <a:srgbClr val="3D3D3D"/>
                </a:solidFill>
                <a:latin typeface="Roboto"/>
                <a:ea typeface="Roboto"/>
                <a:cs typeface="Roboto"/>
                <a:sym typeface="Roboto"/>
              </a:endParaRPr>
            </a:p>
          </p:txBody>
        </p:sp>
        <p:sp>
          <p:nvSpPr>
            <p:cNvPr id="783" name="Google Shape;783;p43"/>
            <p:cNvSpPr/>
            <p:nvPr/>
          </p:nvSpPr>
          <p:spPr>
            <a:xfrm>
              <a:off x="5592550" y="10915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43"/>
          <p:cNvGrpSpPr/>
          <p:nvPr/>
        </p:nvGrpSpPr>
        <p:grpSpPr>
          <a:xfrm>
            <a:off x="3960946" y="2134350"/>
            <a:ext cx="1831233" cy="414385"/>
            <a:chOff x="3650050" y="1476150"/>
            <a:chExt cx="1410594" cy="319200"/>
          </a:xfrm>
        </p:grpSpPr>
        <p:sp>
          <p:nvSpPr>
            <p:cNvPr id="782" name="Google Shape;782;p43"/>
            <p:cNvSpPr/>
            <p:nvPr/>
          </p:nvSpPr>
          <p:spPr>
            <a:xfrm>
              <a:off x="3824044" y="1476150"/>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Health-conscious</a:t>
              </a:r>
              <a:endParaRPr sz="1100">
                <a:solidFill>
                  <a:srgbClr val="3D3D3D"/>
                </a:solidFill>
                <a:latin typeface="Roboto"/>
                <a:ea typeface="Roboto"/>
                <a:cs typeface="Roboto"/>
                <a:sym typeface="Roboto"/>
              </a:endParaRPr>
            </a:p>
          </p:txBody>
        </p:sp>
        <p:sp>
          <p:nvSpPr>
            <p:cNvPr id="780" name="Google Shape;780;p43"/>
            <p:cNvSpPr/>
            <p:nvPr/>
          </p:nvSpPr>
          <p:spPr>
            <a:xfrm>
              <a:off x="3650050" y="1548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43"/>
          <p:cNvGrpSpPr/>
          <p:nvPr/>
        </p:nvGrpSpPr>
        <p:grpSpPr>
          <a:xfrm>
            <a:off x="1230700" y="2816075"/>
            <a:ext cx="1818618" cy="414385"/>
            <a:chOff x="1558148" y="2412158"/>
            <a:chExt cx="1400877" cy="319200"/>
          </a:xfrm>
        </p:grpSpPr>
        <p:sp>
          <p:nvSpPr>
            <p:cNvPr id="793" name="Google Shape;793;p43"/>
            <p:cNvSpPr/>
            <p:nvPr/>
          </p:nvSpPr>
          <p:spPr>
            <a:xfrm>
              <a:off x="1558148" y="2412158"/>
              <a:ext cx="12210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Identify traits of health-conscious customers</a:t>
              </a:r>
              <a:endParaRPr sz="1100">
                <a:solidFill>
                  <a:srgbClr val="3D3D3D"/>
                </a:solidFill>
                <a:latin typeface="Roboto"/>
                <a:ea typeface="Roboto"/>
                <a:cs typeface="Roboto"/>
                <a:sym typeface="Roboto"/>
              </a:endParaRPr>
            </a:p>
          </p:txBody>
        </p:sp>
        <p:sp>
          <p:nvSpPr>
            <p:cNvPr id="777" name="Google Shape;777;p43"/>
            <p:cNvSpPr/>
            <p:nvPr/>
          </p:nvSpPr>
          <p:spPr>
            <a:xfrm>
              <a:off x="2785025" y="2484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43"/>
          <p:cNvGrpSpPr/>
          <p:nvPr/>
        </p:nvGrpSpPr>
        <p:grpSpPr>
          <a:xfrm>
            <a:off x="3960946" y="3650175"/>
            <a:ext cx="1831232" cy="414385"/>
            <a:chOff x="3650050" y="3348146"/>
            <a:chExt cx="1410593" cy="319200"/>
          </a:xfrm>
        </p:grpSpPr>
        <p:sp>
          <p:nvSpPr>
            <p:cNvPr id="787" name="Google Shape;787;p43"/>
            <p:cNvSpPr/>
            <p:nvPr/>
          </p:nvSpPr>
          <p:spPr>
            <a:xfrm>
              <a:off x="3824043" y="3348146"/>
              <a:ext cx="123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Not health-conscious</a:t>
              </a:r>
              <a:endParaRPr sz="1100">
                <a:solidFill>
                  <a:srgbClr val="3D3D3D"/>
                </a:solidFill>
                <a:latin typeface="Roboto"/>
                <a:ea typeface="Roboto"/>
                <a:cs typeface="Roboto"/>
                <a:sym typeface="Roboto"/>
              </a:endParaRPr>
            </a:p>
          </p:txBody>
        </p:sp>
        <p:sp>
          <p:nvSpPr>
            <p:cNvPr id="778" name="Google Shape;778;p43"/>
            <p:cNvSpPr/>
            <p:nvPr/>
          </p:nvSpPr>
          <p:spPr>
            <a:xfrm>
              <a:off x="3650050" y="34207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43"/>
          <p:cNvGrpSpPr/>
          <p:nvPr/>
        </p:nvGrpSpPr>
        <p:grpSpPr>
          <a:xfrm>
            <a:off x="6482700" y="2727887"/>
            <a:ext cx="1760749" cy="414385"/>
            <a:chOff x="5592550" y="1933350"/>
            <a:chExt cx="1356300" cy="319200"/>
          </a:xfrm>
        </p:grpSpPr>
        <p:sp>
          <p:nvSpPr>
            <p:cNvPr id="796" name="Google Shape;796;p43"/>
            <p:cNvSpPr/>
            <p:nvPr/>
          </p:nvSpPr>
          <p:spPr>
            <a:xfrm>
              <a:off x="5766550" y="1933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Healthy trade-up</a:t>
              </a:r>
              <a:endParaRPr sz="1100">
                <a:solidFill>
                  <a:srgbClr val="3D3D3D"/>
                </a:solidFill>
                <a:latin typeface="Roboto"/>
                <a:ea typeface="Roboto"/>
                <a:cs typeface="Roboto"/>
                <a:sym typeface="Roboto"/>
              </a:endParaRPr>
            </a:p>
          </p:txBody>
        </p:sp>
        <p:sp>
          <p:nvSpPr>
            <p:cNvPr id="785" name="Google Shape;785;p43"/>
            <p:cNvSpPr/>
            <p:nvPr/>
          </p:nvSpPr>
          <p:spPr>
            <a:xfrm>
              <a:off x="5592550" y="19912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43"/>
          <p:cNvGrpSpPr/>
          <p:nvPr/>
        </p:nvGrpSpPr>
        <p:grpSpPr>
          <a:xfrm>
            <a:off x="6482700" y="3650175"/>
            <a:ext cx="1986622" cy="414385"/>
            <a:chOff x="5592550" y="2890955"/>
            <a:chExt cx="1530290" cy="319200"/>
          </a:xfrm>
        </p:grpSpPr>
        <p:sp>
          <p:nvSpPr>
            <p:cNvPr id="798" name="Google Shape;798;p43"/>
            <p:cNvSpPr/>
            <p:nvPr/>
          </p:nvSpPr>
          <p:spPr>
            <a:xfrm>
              <a:off x="5766540" y="2890955"/>
              <a:ext cx="135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Profit maximizing MBA</a:t>
              </a:r>
              <a:endParaRPr sz="1100">
                <a:solidFill>
                  <a:srgbClr val="3D3D3D"/>
                </a:solidFill>
                <a:latin typeface="Roboto"/>
                <a:ea typeface="Roboto"/>
                <a:cs typeface="Roboto"/>
                <a:sym typeface="Roboto"/>
              </a:endParaRPr>
            </a:p>
          </p:txBody>
        </p:sp>
        <p:sp>
          <p:nvSpPr>
            <p:cNvPr id="788" name="Google Shape;788;p43"/>
            <p:cNvSpPr/>
            <p:nvPr/>
          </p:nvSpPr>
          <p:spPr>
            <a:xfrm>
              <a:off x="5592550" y="2963550"/>
              <a:ext cx="174000" cy="174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43"/>
          <p:cNvSpPr/>
          <p:nvPr/>
        </p:nvSpPr>
        <p:spPr>
          <a:xfrm>
            <a:off x="1151775"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Engineering &amp; Analysis</a:t>
            </a:r>
            <a:endParaRPr sz="1200">
              <a:solidFill>
                <a:srgbClr val="999999"/>
              </a:solidFill>
            </a:endParaRPr>
          </a:p>
        </p:txBody>
      </p:sp>
      <p:sp>
        <p:nvSpPr>
          <p:cNvPr id="800" name="Google Shape;800;p43"/>
          <p:cNvSpPr/>
          <p:nvPr/>
        </p:nvSpPr>
        <p:spPr>
          <a:xfrm>
            <a:off x="3656738" y="806700"/>
            <a:ext cx="2307600" cy="484200"/>
          </a:xfrm>
          <a:prstGeom prst="chevron">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9999"/>
                </a:solidFill>
              </a:rPr>
              <a:t>Customer Segmentation</a:t>
            </a:r>
            <a:endParaRPr sz="1200">
              <a:solidFill>
                <a:srgbClr val="999999"/>
              </a:solidFill>
            </a:endParaRPr>
          </a:p>
        </p:txBody>
      </p:sp>
      <p:sp>
        <p:nvSpPr>
          <p:cNvPr id="801" name="Google Shape;801;p43"/>
          <p:cNvSpPr/>
          <p:nvPr/>
        </p:nvSpPr>
        <p:spPr>
          <a:xfrm>
            <a:off x="6161725" y="806700"/>
            <a:ext cx="2307600" cy="484200"/>
          </a:xfrm>
          <a:prstGeom prst="chevron">
            <a:avLst>
              <a:gd fmla="val 50000" name="adj"/>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Recommendation</a:t>
            </a:r>
            <a:endParaRPr b="1" sz="1000">
              <a:solidFill>
                <a:srgbClr val="FFFFFF"/>
              </a:solidFill>
            </a:endParaRPr>
          </a:p>
        </p:txBody>
      </p:sp>
      <p:sp>
        <p:nvSpPr>
          <p:cNvPr id="802" name="Google Shape;802;p4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4"/>
          <p:cNvSpPr txBox="1"/>
          <p:nvPr>
            <p:ph type="title"/>
          </p:nvPr>
        </p:nvSpPr>
        <p:spPr>
          <a:xfrm>
            <a:off x="1303800" y="6426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Summary </a:t>
            </a:r>
            <a:endParaRPr>
              <a:solidFill>
                <a:schemeClr val="accent1"/>
              </a:solidFill>
            </a:endParaRPr>
          </a:p>
        </p:txBody>
      </p:sp>
      <p:graphicFrame>
        <p:nvGraphicFramePr>
          <p:cNvPr id="808" name="Google Shape;808;p44"/>
          <p:cNvGraphicFramePr/>
          <p:nvPr/>
        </p:nvGraphicFramePr>
        <p:xfrm>
          <a:off x="952500" y="1641925"/>
          <a:ext cx="3000000" cy="3000000"/>
        </p:xfrm>
        <a:graphic>
          <a:graphicData uri="http://schemas.openxmlformats.org/drawingml/2006/table">
            <a:tbl>
              <a:tblPr>
                <a:noFill/>
                <a:tableStyleId>{15B3DD54-6540-48F5-9333-158E9DB1CF09}</a:tableStyleId>
              </a:tblPr>
              <a:tblGrid>
                <a:gridCol w="3619500"/>
                <a:gridCol w="3619500"/>
              </a:tblGrid>
              <a:tr h="381000">
                <a:tc>
                  <a:txBody>
                    <a:bodyPr/>
                    <a:lstStyle/>
                    <a:p>
                      <a:pPr indent="0" lvl="0" marL="0" rtl="0" algn="ctr">
                        <a:spcBef>
                          <a:spcPts val="0"/>
                        </a:spcBef>
                        <a:spcAft>
                          <a:spcPts val="0"/>
                        </a:spcAft>
                        <a:buNone/>
                      </a:pPr>
                      <a:r>
                        <a:rPr b="1" lang="en">
                          <a:solidFill>
                            <a:schemeClr val="lt1"/>
                          </a:solidFill>
                        </a:rPr>
                        <a:t>Marketing Plan</a:t>
                      </a:r>
                      <a:endParaRPr b="1">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solidFill>
                            <a:schemeClr val="lt1"/>
                          </a:solidFill>
                        </a:rPr>
                        <a:t>Impact</a:t>
                      </a:r>
                      <a:endParaRPr b="1">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Predicting health-consciousness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Better targeting or marketing</a:t>
                      </a:r>
                      <a:endParaRPr/>
                    </a:p>
                    <a:p>
                      <a:pPr indent="0" lvl="0" marL="0" rtl="0" algn="l">
                        <a:spcBef>
                          <a:spcPts val="0"/>
                        </a:spcBef>
                        <a:spcAft>
                          <a:spcPts val="0"/>
                        </a:spcAft>
                        <a:buNone/>
                      </a:pPr>
                      <a:r>
                        <a:rPr lang="en"/>
                        <a:t>Perhaps lower the churn rate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Discounted health basket</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Up-sell some healthy items</a:t>
                      </a:r>
                      <a:br>
                        <a:rPr lang="en"/>
                      </a:br>
                      <a:r>
                        <a:rPr lang="en"/>
                        <a:t>Cross-sell an entire basket of goods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Healthy trade-up</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Up-sell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Non-health conscious recommendation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en"/>
                        <a:t>Not discussed in this presentation</a:t>
                      </a:r>
                      <a:endParaRPr i="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809" name="Google Shape;809;p4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6"/>
          <p:cNvSpPr txBox="1"/>
          <p:nvPr>
            <p:ph type="title"/>
          </p:nvPr>
        </p:nvSpPr>
        <p:spPr>
          <a:xfrm>
            <a:off x="1265600" y="610825"/>
            <a:ext cx="7030500" cy="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Data Cleaning</a:t>
            </a:r>
            <a:endParaRPr>
              <a:solidFill>
                <a:schemeClr val="accent1"/>
              </a:solidFill>
            </a:endParaRPr>
          </a:p>
        </p:txBody>
      </p:sp>
      <p:grpSp>
        <p:nvGrpSpPr>
          <p:cNvPr id="327" name="Google Shape;327;p16"/>
          <p:cNvGrpSpPr/>
          <p:nvPr/>
        </p:nvGrpSpPr>
        <p:grpSpPr>
          <a:xfrm>
            <a:off x="431925" y="1304854"/>
            <a:ext cx="2628925" cy="2944595"/>
            <a:chOff x="431925" y="1304875"/>
            <a:chExt cx="2628925" cy="3416400"/>
          </a:xfrm>
        </p:grpSpPr>
        <p:sp>
          <p:nvSpPr>
            <p:cNvPr id="328" name="Google Shape;328;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16"/>
          <p:cNvSpPr txBox="1"/>
          <p:nvPr>
            <p:ph idx="4294967295" type="body"/>
          </p:nvPr>
        </p:nvSpPr>
        <p:spPr>
          <a:xfrm>
            <a:off x="432000" y="1304875"/>
            <a:ext cx="2628900" cy="85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rPr>
              <a:t>Dropped rows that had spend = 0</a:t>
            </a:r>
            <a:endParaRPr b="1" sz="1500">
              <a:solidFill>
                <a:schemeClr val="lt1"/>
              </a:solidFill>
            </a:endParaRPr>
          </a:p>
        </p:txBody>
      </p:sp>
      <p:sp>
        <p:nvSpPr>
          <p:cNvPr id="331" name="Google Shape;331;p16"/>
          <p:cNvSpPr txBox="1"/>
          <p:nvPr>
            <p:ph idx="4294967295" type="body"/>
          </p:nvPr>
        </p:nvSpPr>
        <p:spPr>
          <a:xfrm>
            <a:off x="507150" y="2260225"/>
            <a:ext cx="2478600" cy="1505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t>The presence of such data would affect the reliability of our models in the later part of the analysis. </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 sz="1400"/>
              <a:t>A total of 1291 rows of data were dropped.</a:t>
            </a:r>
            <a:endParaRPr sz="1900"/>
          </a:p>
        </p:txBody>
      </p:sp>
      <p:grpSp>
        <p:nvGrpSpPr>
          <p:cNvPr id="332" name="Google Shape;332;p16"/>
          <p:cNvGrpSpPr/>
          <p:nvPr/>
        </p:nvGrpSpPr>
        <p:grpSpPr>
          <a:xfrm>
            <a:off x="3320450" y="1304873"/>
            <a:ext cx="2632500" cy="2944595"/>
            <a:chOff x="3320450" y="1304875"/>
            <a:chExt cx="2632500" cy="3416400"/>
          </a:xfrm>
        </p:grpSpPr>
        <p:sp>
          <p:nvSpPr>
            <p:cNvPr id="333" name="Google Shape;333;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16"/>
          <p:cNvSpPr txBox="1"/>
          <p:nvPr>
            <p:ph idx="4294967295" type="body"/>
          </p:nvPr>
        </p:nvSpPr>
        <p:spPr>
          <a:xfrm>
            <a:off x="3320450" y="1304875"/>
            <a:ext cx="2628900" cy="85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rPr>
              <a:t>Estimating volume purchased </a:t>
            </a:r>
            <a:endParaRPr b="1" sz="1800">
              <a:solidFill>
                <a:schemeClr val="lt1"/>
              </a:solidFill>
            </a:endParaRPr>
          </a:p>
        </p:txBody>
      </p:sp>
      <p:sp>
        <p:nvSpPr>
          <p:cNvPr id="336" name="Google Shape;336;p16"/>
          <p:cNvSpPr txBox="1"/>
          <p:nvPr>
            <p:ph idx="4294967295" type="body"/>
          </p:nvPr>
        </p:nvSpPr>
        <p:spPr>
          <a:xfrm>
            <a:off x="3397400" y="2260225"/>
            <a:ext cx="2478600" cy="1989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t>There were a few rows of data where the volume purchased was 0. </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 sz="1400"/>
              <a:t>We estimated the volume purchased by dividing </a:t>
            </a:r>
            <a:r>
              <a:rPr i="1" lang="en" sz="1400">
                <a:solidFill>
                  <a:schemeClr val="accent1"/>
                </a:solidFill>
              </a:rPr>
              <a:t>spend</a:t>
            </a:r>
            <a:r>
              <a:rPr lang="en" sz="1400"/>
              <a:t> by </a:t>
            </a:r>
            <a:r>
              <a:rPr i="1" lang="en" sz="1400">
                <a:solidFill>
                  <a:schemeClr val="accent1"/>
                </a:solidFill>
              </a:rPr>
              <a:t>price per volume</a:t>
            </a:r>
            <a:r>
              <a:rPr i="1" lang="en" sz="1400"/>
              <a:t>.</a:t>
            </a:r>
            <a:endParaRPr i="1" sz="1900"/>
          </a:p>
        </p:txBody>
      </p:sp>
      <p:grpSp>
        <p:nvGrpSpPr>
          <p:cNvPr id="337" name="Google Shape;337;p16"/>
          <p:cNvGrpSpPr/>
          <p:nvPr/>
        </p:nvGrpSpPr>
        <p:grpSpPr>
          <a:xfrm>
            <a:off x="6212550" y="1304873"/>
            <a:ext cx="2632500" cy="2944595"/>
            <a:chOff x="6212550" y="1304875"/>
            <a:chExt cx="2632500" cy="3416400"/>
          </a:xfrm>
        </p:grpSpPr>
        <p:sp>
          <p:nvSpPr>
            <p:cNvPr id="338" name="Google Shape;338;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6"/>
          <p:cNvSpPr txBox="1"/>
          <p:nvPr>
            <p:ph idx="4294967295" type="body"/>
          </p:nvPr>
        </p:nvSpPr>
        <p:spPr>
          <a:xfrm>
            <a:off x="6212550" y="1304875"/>
            <a:ext cx="2632500" cy="85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rPr>
              <a:t>Deleting duplicate rows</a:t>
            </a:r>
            <a:endParaRPr b="1" sz="1800">
              <a:solidFill>
                <a:schemeClr val="lt1"/>
              </a:solidFill>
            </a:endParaRPr>
          </a:p>
        </p:txBody>
      </p:sp>
      <p:sp>
        <p:nvSpPr>
          <p:cNvPr id="341" name="Google Shape;341;p16"/>
          <p:cNvSpPr txBox="1"/>
          <p:nvPr>
            <p:ph idx="4294967295" type="body"/>
          </p:nvPr>
        </p:nvSpPr>
        <p:spPr>
          <a:xfrm>
            <a:off x="6287650" y="2260225"/>
            <a:ext cx="2478600" cy="1989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t>The presence of such data would affect the reliability of our models in the later part of the analysis. </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 sz="1400"/>
              <a:t>A total of 44,032 rows of duplicated data were dropped.</a:t>
            </a:r>
            <a:endParaRPr sz="1900"/>
          </a:p>
        </p:txBody>
      </p:sp>
      <p:pic>
        <p:nvPicPr>
          <p:cNvPr id="342" name="Google Shape;342;p16"/>
          <p:cNvPicPr preferRelativeResize="0"/>
          <p:nvPr/>
        </p:nvPicPr>
        <p:blipFill>
          <a:blip r:embed="rId3">
            <a:alphaModFix/>
          </a:blip>
          <a:stretch>
            <a:fillRect/>
          </a:stretch>
        </p:blipFill>
        <p:spPr>
          <a:xfrm>
            <a:off x="1794725" y="3506825"/>
            <a:ext cx="1505700" cy="1505700"/>
          </a:xfrm>
          <a:prstGeom prst="rect">
            <a:avLst/>
          </a:prstGeom>
          <a:noFill/>
          <a:ln>
            <a:noFill/>
          </a:ln>
        </p:spPr>
      </p:pic>
      <p:pic>
        <p:nvPicPr>
          <p:cNvPr id="343" name="Google Shape;343;p16"/>
          <p:cNvPicPr preferRelativeResize="0"/>
          <p:nvPr/>
        </p:nvPicPr>
        <p:blipFill>
          <a:blip r:embed="rId4">
            <a:alphaModFix/>
          </a:blip>
          <a:stretch>
            <a:fillRect/>
          </a:stretch>
        </p:blipFill>
        <p:spPr>
          <a:xfrm>
            <a:off x="5269050" y="3832475"/>
            <a:ext cx="854400" cy="854400"/>
          </a:xfrm>
          <a:prstGeom prst="rect">
            <a:avLst/>
          </a:prstGeom>
          <a:noFill/>
          <a:ln>
            <a:noFill/>
          </a:ln>
        </p:spPr>
      </p:pic>
      <p:pic>
        <p:nvPicPr>
          <p:cNvPr id="344" name="Google Shape;344;p16"/>
          <p:cNvPicPr preferRelativeResize="0"/>
          <p:nvPr/>
        </p:nvPicPr>
        <p:blipFill>
          <a:blip r:embed="rId5">
            <a:alphaModFix/>
          </a:blip>
          <a:stretch>
            <a:fillRect/>
          </a:stretch>
        </p:blipFill>
        <p:spPr>
          <a:xfrm>
            <a:off x="8092075" y="3832486"/>
            <a:ext cx="854400" cy="854377"/>
          </a:xfrm>
          <a:prstGeom prst="rect">
            <a:avLst/>
          </a:prstGeom>
          <a:noFill/>
          <a:ln>
            <a:noFill/>
          </a:ln>
        </p:spPr>
      </p:pic>
      <p:sp>
        <p:nvSpPr>
          <p:cNvPr id="345" name="Google Shape;345;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7"/>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Addition of web-scraped data to our products dataset</a:t>
            </a:r>
            <a:endParaRPr>
              <a:solidFill>
                <a:schemeClr val="accent1"/>
              </a:solidFill>
            </a:endParaRPr>
          </a:p>
        </p:txBody>
      </p:sp>
      <p:sp>
        <p:nvSpPr>
          <p:cNvPr id="351" name="Google Shape;351;p17"/>
          <p:cNvSpPr txBox="1"/>
          <p:nvPr>
            <p:ph idx="1" type="subTitle"/>
          </p:nvPr>
        </p:nvSpPr>
        <p:spPr>
          <a:xfrm>
            <a:off x="5112325" y="598575"/>
            <a:ext cx="3430500" cy="160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Each product now has a total of 4 health-related attributes: </a:t>
            </a:r>
            <a:endParaRPr sz="1500"/>
          </a:p>
          <a:p>
            <a:pPr indent="-323850" lvl="0" marL="457200" rtl="0" algn="just">
              <a:spcBef>
                <a:spcPts val="0"/>
              </a:spcBef>
              <a:spcAft>
                <a:spcPts val="0"/>
              </a:spcAft>
              <a:buSzPts val="1500"/>
              <a:buChar char="●"/>
            </a:pPr>
            <a:r>
              <a:rPr lang="en" sz="1500"/>
              <a:t>calories/100g</a:t>
            </a:r>
            <a:endParaRPr sz="1500"/>
          </a:p>
          <a:p>
            <a:pPr indent="-323850" lvl="0" marL="457200" rtl="0" algn="just">
              <a:spcBef>
                <a:spcPts val="0"/>
              </a:spcBef>
              <a:spcAft>
                <a:spcPts val="0"/>
              </a:spcAft>
              <a:buSzPts val="1500"/>
              <a:buChar char="●"/>
            </a:pPr>
            <a:r>
              <a:rPr lang="en" sz="1500"/>
              <a:t>fats/100g</a:t>
            </a:r>
            <a:endParaRPr sz="1500"/>
          </a:p>
          <a:p>
            <a:pPr indent="-323850" lvl="0" marL="457200" rtl="0" algn="just">
              <a:spcBef>
                <a:spcPts val="0"/>
              </a:spcBef>
              <a:spcAft>
                <a:spcPts val="0"/>
              </a:spcAft>
              <a:buSzPts val="1500"/>
              <a:buChar char="●"/>
            </a:pPr>
            <a:r>
              <a:rPr lang="en" sz="1500"/>
              <a:t>sugar/100g </a:t>
            </a:r>
            <a:endParaRPr sz="1500"/>
          </a:p>
          <a:p>
            <a:pPr indent="-323850" lvl="0" marL="457200" rtl="0" algn="just">
              <a:spcBef>
                <a:spcPts val="0"/>
              </a:spcBef>
              <a:spcAft>
                <a:spcPts val="0"/>
              </a:spcAft>
              <a:buSzPts val="1500"/>
              <a:buChar char="●"/>
            </a:pPr>
            <a:r>
              <a:rPr lang="en" sz="1500"/>
              <a:t>sodium/100g</a:t>
            </a:r>
            <a:endParaRPr sz="2000"/>
          </a:p>
        </p:txBody>
      </p:sp>
      <p:pic>
        <p:nvPicPr>
          <p:cNvPr id="352" name="Google Shape;352;p17"/>
          <p:cNvPicPr preferRelativeResize="0"/>
          <p:nvPr/>
        </p:nvPicPr>
        <p:blipFill>
          <a:blip r:embed="rId3">
            <a:alphaModFix/>
          </a:blip>
          <a:stretch>
            <a:fillRect/>
          </a:stretch>
        </p:blipFill>
        <p:spPr>
          <a:xfrm>
            <a:off x="5349350" y="2365375"/>
            <a:ext cx="2956450" cy="2238350"/>
          </a:xfrm>
          <a:prstGeom prst="rect">
            <a:avLst/>
          </a:prstGeom>
          <a:noFill/>
          <a:ln>
            <a:noFill/>
          </a:ln>
        </p:spPr>
      </p:pic>
      <p:pic>
        <p:nvPicPr>
          <p:cNvPr id="353" name="Google Shape;353;p17"/>
          <p:cNvPicPr preferRelativeResize="0"/>
          <p:nvPr/>
        </p:nvPicPr>
        <p:blipFill rotWithShape="1">
          <a:blip r:embed="rId4">
            <a:alphaModFix/>
          </a:blip>
          <a:srcRect b="0" l="0" r="0" t="25177"/>
          <a:stretch/>
        </p:blipFill>
        <p:spPr>
          <a:xfrm>
            <a:off x="1218825" y="2795475"/>
            <a:ext cx="3600450" cy="1211575"/>
          </a:xfrm>
          <a:prstGeom prst="rect">
            <a:avLst/>
          </a:prstGeom>
          <a:noFill/>
          <a:ln>
            <a:noFill/>
          </a:ln>
        </p:spPr>
      </p:pic>
      <p:sp>
        <p:nvSpPr>
          <p:cNvPr id="354" name="Google Shape;354;p17"/>
          <p:cNvSpPr/>
          <p:nvPr/>
        </p:nvSpPr>
        <p:spPr>
          <a:xfrm>
            <a:off x="1303800" y="2795475"/>
            <a:ext cx="3495600" cy="2748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8"/>
          <p:cNvSpPr txBox="1"/>
          <p:nvPr>
            <p:ph type="title"/>
          </p:nvPr>
        </p:nvSpPr>
        <p:spPr>
          <a:xfrm>
            <a:off x="662100" y="253350"/>
            <a:ext cx="7710300" cy="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Engineering the health scores </a:t>
            </a:r>
            <a:endParaRPr>
              <a:solidFill>
                <a:schemeClr val="accent1"/>
              </a:solidFill>
            </a:endParaRPr>
          </a:p>
        </p:txBody>
      </p:sp>
      <p:sp>
        <p:nvSpPr>
          <p:cNvPr id="361" name="Google Shape;361;p18"/>
          <p:cNvSpPr/>
          <p:nvPr/>
        </p:nvSpPr>
        <p:spPr>
          <a:xfrm>
            <a:off x="715875" y="937100"/>
            <a:ext cx="2753700" cy="11343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2" name="Google Shape;362;p18"/>
          <p:cNvSpPr txBox="1"/>
          <p:nvPr>
            <p:ph idx="4294967295" type="body"/>
          </p:nvPr>
        </p:nvSpPr>
        <p:spPr>
          <a:xfrm>
            <a:off x="1043919" y="1098659"/>
            <a:ext cx="1782900" cy="811200"/>
          </a:xfrm>
          <a:prstGeom prst="rect">
            <a:avLst/>
          </a:prstGeom>
        </p:spPr>
        <p:txBody>
          <a:bodyPr anchorCtr="0" anchor="ctr" bIns="91425" lIns="91425" spcFirstLastPara="1" rIns="91425" wrap="square" tIns="91425">
            <a:noAutofit/>
          </a:bodyPr>
          <a:lstStyle/>
          <a:p>
            <a:pPr indent="0" lvl="0" marL="0" rtl="0" algn="just">
              <a:lnSpc>
                <a:spcPct val="100000"/>
              </a:lnSpc>
              <a:spcBef>
                <a:spcPts val="1100"/>
              </a:spcBef>
              <a:spcAft>
                <a:spcPts val="700"/>
              </a:spcAft>
              <a:buNone/>
            </a:pPr>
            <a:r>
              <a:rPr lang="en" sz="1400">
                <a:solidFill>
                  <a:schemeClr val="lt1"/>
                </a:solidFill>
              </a:rPr>
              <a:t>Standardize each of the four columns</a:t>
            </a:r>
            <a:endParaRPr sz="1900">
              <a:solidFill>
                <a:schemeClr val="lt1"/>
              </a:solidFill>
            </a:endParaRPr>
          </a:p>
        </p:txBody>
      </p:sp>
      <p:sp>
        <p:nvSpPr>
          <p:cNvPr id="363" name="Google Shape;363;p18"/>
          <p:cNvSpPr/>
          <p:nvPr/>
        </p:nvSpPr>
        <p:spPr>
          <a:xfrm>
            <a:off x="3043938" y="918450"/>
            <a:ext cx="2946600" cy="11343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4" name="Google Shape;364;p18"/>
          <p:cNvSpPr txBox="1"/>
          <p:nvPr>
            <p:ph idx="4294967295" type="body"/>
          </p:nvPr>
        </p:nvSpPr>
        <p:spPr>
          <a:xfrm>
            <a:off x="3565188" y="1040400"/>
            <a:ext cx="2113500" cy="890400"/>
          </a:xfrm>
          <a:prstGeom prst="rect">
            <a:avLst/>
          </a:prstGeom>
        </p:spPr>
        <p:txBody>
          <a:bodyPr anchorCtr="0" anchor="ctr" bIns="91425" lIns="91425" spcFirstLastPara="1" rIns="91425" wrap="square" tIns="91425">
            <a:noAutofit/>
          </a:bodyPr>
          <a:lstStyle/>
          <a:p>
            <a:pPr indent="0" lvl="0" marL="0" rtl="0" algn="just">
              <a:lnSpc>
                <a:spcPct val="100000"/>
              </a:lnSpc>
              <a:spcBef>
                <a:spcPts val="1100"/>
              </a:spcBef>
              <a:spcAft>
                <a:spcPts val="700"/>
              </a:spcAft>
              <a:buNone/>
            </a:pPr>
            <a:r>
              <a:rPr lang="en" sz="1400">
                <a:solidFill>
                  <a:srgbClr val="FFFFFF"/>
                </a:solidFill>
              </a:rPr>
              <a:t>Translate each column so that each of their minimum values is 1</a:t>
            </a:r>
            <a:endParaRPr sz="1800">
              <a:solidFill>
                <a:srgbClr val="FFFFFF"/>
              </a:solidFill>
            </a:endParaRPr>
          </a:p>
        </p:txBody>
      </p:sp>
      <p:sp>
        <p:nvSpPr>
          <p:cNvPr id="365" name="Google Shape;365;p18"/>
          <p:cNvSpPr/>
          <p:nvPr/>
        </p:nvSpPr>
        <p:spPr>
          <a:xfrm>
            <a:off x="5535300" y="918450"/>
            <a:ext cx="2946600" cy="11343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6" name="Google Shape;366;p18"/>
          <p:cNvSpPr txBox="1"/>
          <p:nvPr>
            <p:ph idx="4294967295" type="body"/>
          </p:nvPr>
        </p:nvSpPr>
        <p:spPr>
          <a:xfrm>
            <a:off x="6114650" y="1118550"/>
            <a:ext cx="2113500" cy="734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Multiply the scores of the four attributes to find the final health score</a:t>
            </a:r>
            <a:endParaRPr sz="1400">
              <a:solidFill>
                <a:schemeClr val="lt1"/>
              </a:solidFill>
            </a:endParaRPr>
          </a:p>
        </p:txBody>
      </p:sp>
      <p:pic>
        <p:nvPicPr>
          <p:cNvPr id="367" name="Google Shape;367;p18"/>
          <p:cNvPicPr preferRelativeResize="0"/>
          <p:nvPr/>
        </p:nvPicPr>
        <p:blipFill rotWithShape="1">
          <a:blip r:embed="rId3">
            <a:alphaModFix/>
          </a:blip>
          <a:srcRect b="0" l="0" r="0" t="27203"/>
          <a:stretch/>
        </p:blipFill>
        <p:spPr>
          <a:xfrm>
            <a:off x="728962" y="3094500"/>
            <a:ext cx="2328075" cy="1206450"/>
          </a:xfrm>
          <a:prstGeom prst="rect">
            <a:avLst/>
          </a:prstGeom>
          <a:noFill/>
          <a:ln>
            <a:noFill/>
          </a:ln>
        </p:spPr>
      </p:pic>
      <p:pic>
        <p:nvPicPr>
          <p:cNvPr id="368" name="Google Shape;368;p18"/>
          <p:cNvPicPr preferRelativeResize="0"/>
          <p:nvPr/>
        </p:nvPicPr>
        <p:blipFill rotWithShape="1">
          <a:blip r:embed="rId4">
            <a:alphaModFix/>
          </a:blip>
          <a:srcRect b="0" l="0" r="0" t="27203"/>
          <a:stretch/>
        </p:blipFill>
        <p:spPr>
          <a:xfrm>
            <a:off x="3170475" y="3094500"/>
            <a:ext cx="2451100" cy="1206450"/>
          </a:xfrm>
          <a:prstGeom prst="rect">
            <a:avLst/>
          </a:prstGeom>
          <a:noFill/>
          <a:ln>
            <a:noFill/>
          </a:ln>
        </p:spPr>
      </p:pic>
      <p:sp>
        <p:nvSpPr>
          <p:cNvPr id="369" name="Google Shape;369;p18"/>
          <p:cNvSpPr txBox="1"/>
          <p:nvPr/>
        </p:nvSpPr>
        <p:spPr>
          <a:xfrm>
            <a:off x="742050" y="2177350"/>
            <a:ext cx="2301900" cy="811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Nunito"/>
                <a:ea typeface="Nunito"/>
                <a:cs typeface="Nunito"/>
                <a:sym typeface="Nunito"/>
              </a:rPr>
              <a:t>Subtracting mean and then dividing by standard deviation</a:t>
            </a:r>
            <a:endParaRPr>
              <a:solidFill>
                <a:srgbClr val="434343"/>
              </a:solidFill>
              <a:latin typeface="Nunito"/>
              <a:ea typeface="Nunito"/>
              <a:cs typeface="Nunito"/>
              <a:sym typeface="Nunito"/>
            </a:endParaRPr>
          </a:p>
        </p:txBody>
      </p:sp>
      <p:sp>
        <p:nvSpPr>
          <p:cNvPr id="370" name="Google Shape;370;p18"/>
          <p:cNvSpPr txBox="1"/>
          <p:nvPr/>
        </p:nvSpPr>
        <p:spPr>
          <a:xfrm>
            <a:off x="3122475" y="2177350"/>
            <a:ext cx="2412900" cy="811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Nunito"/>
                <a:ea typeface="Nunito"/>
                <a:cs typeface="Nunito"/>
                <a:sym typeface="Nunito"/>
              </a:rPr>
              <a:t>Subtracting the minimum value and then adding 1 to it</a:t>
            </a:r>
            <a:endParaRPr>
              <a:solidFill>
                <a:srgbClr val="434343"/>
              </a:solidFill>
              <a:latin typeface="Nunito"/>
              <a:ea typeface="Nunito"/>
              <a:cs typeface="Nunito"/>
              <a:sym typeface="Nunito"/>
            </a:endParaRPr>
          </a:p>
        </p:txBody>
      </p:sp>
      <p:sp>
        <p:nvSpPr>
          <p:cNvPr id="371" name="Google Shape;371;p18"/>
          <p:cNvSpPr txBox="1"/>
          <p:nvPr/>
        </p:nvSpPr>
        <p:spPr>
          <a:xfrm>
            <a:off x="5613900" y="2177350"/>
            <a:ext cx="2868000" cy="811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Nunito"/>
                <a:ea typeface="Nunito"/>
                <a:cs typeface="Nunito"/>
                <a:sym typeface="Nunito"/>
              </a:rPr>
              <a:t>Calories × Saturated_Fats × Sugar × Sodium = Health_Score</a:t>
            </a:r>
            <a:endParaRPr sz="1700">
              <a:solidFill>
                <a:srgbClr val="434343"/>
              </a:solidFill>
              <a:latin typeface="Nunito"/>
              <a:ea typeface="Nunito"/>
              <a:cs typeface="Nunito"/>
              <a:sym typeface="Nunito"/>
            </a:endParaRPr>
          </a:p>
        </p:txBody>
      </p:sp>
      <p:sp>
        <p:nvSpPr>
          <p:cNvPr id="372" name="Google Shape;372;p18"/>
          <p:cNvSpPr txBox="1"/>
          <p:nvPr/>
        </p:nvSpPr>
        <p:spPr>
          <a:xfrm>
            <a:off x="5613900" y="3113150"/>
            <a:ext cx="2868000" cy="1206600"/>
          </a:xfrm>
          <a:prstGeom prst="rect">
            <a:avLst/>
          </a:prstGeom>
          <a:solidFill>
            <a:srgbClr val="EFEFEF"/>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100">
                <a:highlight>
                  <a:srgbClr val="EFEFEF"/>
                </a:highlight>
                <a:latin typeface="Nunito"/>
                <a:ea typeface="Nunito"/>
                <a:cs typeface="Nunito"/>
                <a:sym typeface="Nunito"/>
              </a:rPr>
              <a:t>A </a:t>
            </a:r>
            <a:r>
              <a:rPr b="1" lang="en" sz="1100">
                <a:solidFill>
                  <a:schemeClr val="accent1"/>
                </a:solidFill>
                <a:highlight>
                  <a:srgbClr val="EFEFEF"/>
                </a:highlight>
                <a:latin typeface="Nunito"/>
                <a:ea typeface="Nunito"/>
                <a:cs typeface="Nunito"/>
                <a:sym typeface="Nunito"/>
              </a:rPr>
              <a:t>multiplicative Health Score will compound the effects</a:t>
            </a:r>
            <a:r>
              <a:rPr lang="en" sz="1100">
                <a:highlight>
                  <a:srgbClr val="EFEFEF"/>
                </a:highlight>
                <a:latin typeface="Nunito"/>
                <a:ea typeface="Nunito"/>
                <a:cs typeface="Nunito"/>
                <a:sym typeface="Nunito"/>
              </a:rPr>
              <a:t> of every contributor.</a:t>
            </a:r>
            <a:endParaRPr sz="1100">
              <a:highlight>
                <a:srgbClr val="EFEFEF"/>
              </a:highlight>
              <a:latin typeface="Nunito"/>
              <a:ea typeface="Nunito"/>
              <a:cs typeface="Nunito"/>
              <a:sym typeface="Nunito"/>
            </a:endParaRPr>
          </a:p>
          <a:p>
            <a:pPr indent="0" lvl="0" marL="0" rtl="0" algn="just">
              <a:spcBef>
                <a:spcPts val="0"/>
              </a:spcBef>
              <a:spcAft>
                <a:spcPts val="0"/>
              </a:spcAft>
              <a:buNone/>
            </a:pPr>
            <a:r>
              <a:rPr lang="en" sz="1100">
                <a:highlight>
                  <a:srgbClr val="EFEFEF"/>
                </a:highlight>
                <a:latin typeface="Nunito"/>
                <a:ea typeface="Nunito"/>
                <a:cs typeface="Nunito"/>
                <a:sym typeface="Nunito"/>
              </a:rPr>
              <a:t>Health Score for each product would be </a:t>
            </a:r>
            <a:endParaRPr sz="1100">
              <a:highlight>
                <a:srgbClr val="EFEFEF"/>
              </a:highlight>
              <a:latin typeface="Nunito"/>
              <a:ea typeface="Nunito"/>
              <a:cs typeface="Nunito"/>
              <a:sym typeface="Nunito"/>
            </a:endParaRPr>
          </a:p>
          <a:p>
            <a:pPr indent="0" lvl="0" marL="0" rtl="0" algn="just">
              <a:spcBef>
                <a:spcPts val="0"/>
              </a:spcBef>
              <a:spcAft>
                <a:spcPts val="0"/>
              </a:spcAft>
              <a:buNone/>
            </a:pPr>
            <a:r>
              <a:rPr lang="en" sz="1100">
                <a:highlight>
                  <a:srgbClr val="EFEFEF"/>
                </a:highlight>
                <a:latin typeface="Nunito"/>
                <a:ea typeface="Nunito"/>
                <a:cs typeface="Nunito"/>
                <a:sym typeface="Nunito"/>
              </a:rPr>
              <a:t>≥ 1 since the smallest value possible is 1×1×1×1=1. </a:t>
            </a:r>
            <a:endParaRPr sz="1100">
              <a:highlight>
                <a:srgbClr val="EFEFEF"/>
              </a:highlight>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
        <p:nvSpPr>
          <p:cNvPr id="373" name="Google Shape;373;p18"/>
          <p:cNvSpPr txBox="1"/>
          <p:nvPr>
            <p:ph type="title"/>
          </p:nvPr>
        </p:nvSpPr>
        <p:spPr>
          <a:xfrm>
            <a:off x="3469575" y="4300950"/>
            <a:ext cx="5012400" cy="5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2000"/>
              <a:t>Lower health score = healthier product</a:t>
            </a:r>
            <a:endParaRPr i="1" sz="2000"/>
          </a:p>
        </p:txBody>
      </p:sp>
      <p:pic>
        <p:nvPicPr>
          <p:cNvPr id="374" name="Google Shape;374;p18"/>
          <p:cNvPicPr preferRelativeResize="0"/>
          <p:nvPr/>
        </p:nvPicPr>
        <p:blipFill rotWithShape="1">
          <a:blip r:embed="rId5">
            <a:alphaModFix/>
          </a:blip>
          <a:srcRect b="36050" l="7858" r="3646" t="30095"/>
          <a:stretch/>
        </p:blipFill>
        <p:spPr>
          <a:xfrm>
            <a:off x="446875" y="4278300"/>
            <a:ext cx="3118324" cy="734101"/>
          </a:xfrm>
          <a:prstGeom prst="rect">
            <a:avLst/>
          </a:prstGeom>
          <a:noFill/>
          <a:ln>
            <a:noFill/>
          </a:ln>
          <a:effectLst>
            <a:reflection blurRad="0" dir="5400000" dist="38100" endA="0" endPos="30000" fadeDir="5400012" kx="0" rotWithShape="0" algn="bl" stPos="0" sy="-100000" ky="0"/>
          </a:effectLst>
        </p:spPr>
      </p:pic>
      <p:sp>
        <p:nvSpPr>
          <p:cNvPr id="375" name="Google Shape;375;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Engineered health scores</a:t>
            </a:r>
            <a:endParaRPr>
              <a:solidFill>
                <a:schemeClr val="accent1"/>
              </a:solidFill>
            </a:endParaRPr>
          </a:p>
        </p:txBody>
      </p:sp>
      <p:pic>
        <p:nvPicPr>
          <p:cNvPr id="381" name="Google Shape;381;p19"/>
          <p:cNvPicPr preferRelativeResize="0"/>
          <p:nvPr/>
        </p:nvPicPr>
        <p:blipFill rotWithShape="1">
          <a:blip r:embed="rId3">
            <a:alphaModFix/>
          </a:blip>
          <a:srcRect b="50129" l="0" r="0" t="0"/>
          <a:stretch/>
        </p:blipFill>
        <p:spPr>
          <a:xfrm>
            <a:off x="2373400" y="1241050"/>
            <a:ext cx="1967000" cy="3219683"/>
          </a:xfrm>
          <a:prstGeom prst="rect">
            <a:avLst/>
          </a:prstGeom>
          <a:noFill/>
          <a:ln>
            <a:noFill/>
          </a:ln>
        </p:spPr>
      </p:pic>
      <p:pic>
        <p:nvPicPr>
          <p:cNvPr id="382" name="Google Shape;382;p19"/>
          <p:cNvPicPr preferRelativeResize="0"/>
          <p:nvPr/>
        </p:nvPicPr>
        <p:blipFill rotWithShape="1">
          <a:blip r:embed="rId4">
            <a:alphaModFix/>
          </a:blip>
          <a:srcRect b="0" l="0" r="0" t="50129"/>
          <a:stretch/>
        </p:blipFill>
        <p:spPr>
          <a:xfrm>
            <a:off x="4572000" y="1895713"/>
            <a:ext cx="1967000" cy="2565024"/>
          </a:xfrm>
          <a:prstGeom prst="rect">
            <a:avLst/>
          </a:prstGeom>
          <a:noFill/>
          <a:ln>
            <a:noFill/>
          </a:ln>
        </p:spPr>
      </p:pic>
      <p:sp>
        <p:nvSpPr>
          <p:cNvPr id="383" name="Google Shape;383;p19"/>
          <p:cNvSpPr txBox="1"/>
          <p:nvPr/>
        </p:nvSpPr>
        <p:spPr>
          <a:xfrm>
            <a:off x="968000" y="2563500"/>
            <a:ext cx="665700" cy="3786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Head</a:t>
            </a:r>
            <a:endParaRPr>
              <a:latin typeface="Nunito"/>
              <a:ea typeface="Nunito"/>
              <a:cs typeface="Nunito"/>
              <a:sym typeface="Nunito"/>
            </a:endParaRPr>
          </a:p>
        </p:txBody>
      </p:sp>
      <p:sp>
        <p:nvSpPr>
          <p:cNvPr id="384" name="Google Shape;384;p19"/>
          <p:cNvSpPr txBox="1"/>
          <p:nvPr/>
        </p:nvSpPr>
        <p:spPr>
          <a:xfrm>
            <a:off x="7399650" y="2988925"/>
            <a:ext cx="665700" cy="3786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Tail</a:t>
            </a:r>
            <a:endParaRPr>
              <a:latin typeface="Nunito"/>
              <a:ea typeface="Nunito"/>
              <a:cs typeface="Nunito"/>
              <a:sym typeface="Nunito"/>
            </a:endParaRPr>
          </a:p>
        </p:txBody>
      </p:sp>
      <p:cxnSp>
        <p:nvCxnSpPr>
          <p:cNvPr id="385" name="Google Shape;385;p19"/>
          <p:cNvCxnSpPr>
            <a:stCxn id="383" idx="3"/>
          </p:cNvCxnSpPr>
          <p:nvPr/>
        </p:nvCxnSpPr>
        <p:spPr>
          <a:xfrm flipH="1" rot="10800000">
            <a:off x="1633700" y="1871700"/>
            <a:ext cx="666000" cy="881100"/>
          </a:xfrm>
          <a:prstGeom prst="straightConnector1">
            <a:avLst/>
          </a:prstGeom>
          <a:noFill/>
          <a:ln cap="flat" cmpd="sng" w="9525">
            <a:solidFill>
              <a:schemeClr val="dk2"/>
            </a:solidFill>
            <a:prstDash val="solid"/>
            <a:round/>
            <a:headEnd len="med" w="med" type="none"/>
            <a:tailEnd len="med" w="med" type="triangle"/>
          </a:ln>
        </p:spPr>
      </p:cxnSp>
      <p:cxnSp>
        <p:nvCxnSpPr>
          <p:cNvPr id="386" name="Google Shape;386;p19"/>
          <p:cNvCxnSpPr>
            <a:stCxn id="384" idx="1"/>
          </p:cNvCxnSpPr>
          <p:nvPr/>
        </p:nvCxnSpPr>
        <p:spPr>
          <a:xfrm flipH="1">
            <a:off x="6646650" y="3178225"/>
            <a:ext cx="753000" cy="80850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0"/>
          <p:cNvSpPr txBox="1"/>
          <p:nvPr>
            <p:ph type="title"/>
          </p:nvPr>
        </p:nvSpPr>
        <p:spPr>
          <a:xfrm>
            <a:off x="1267963" y="466575"/>
            <a:ext cx="7030500" cy="7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Health score of a customer</a:t>
            </a:r>
            <a:endParaRPr sz="3000">
              <a:solidFill>
                <a:schemeClr val="accent1"/>
              </a:solidFill>
            </a:endParaRPr>
          </a:p>
        </p:txBody>
      </p:sp>
      <p:sp>
        <p:nvSpPr>
          <p:cNvPr id="393" name="Google Shape;393;p20"/>
          <p:cNvSpPr txBox="1"/>
          <p:nvPr>
            <p:ph idx="1" type="body"/>
          </p:nvPr>
        </p:nvSpPr>
        <p:spPr>
          <a:xfrm>
            <a:off x="1267963" y="1153650"/>
            <a:ext cx="2859900" cy="1472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500">
                <a:solidFill>
                  <a:srgbClr val="000000"/>
                </a:solidFill>
              </a:rPr>
              <a:t>The </a:t>
            </a:r>
            <a:r>
              <a:rPr i="1" lang="en" sz="1500">
                <a:solidFill>
                  <a:srgbClr val="000000"/>
                </a:solidFill>
              </a:rPr>
              <a:t>Health Score</a:t>
            </a:r>
            <a:r>
              <a:rPr lang="en" sz="1500">
                <a:solidFill>
                  <a:srgbClr val="000000"/>
                </a:solidFill>
              </a:rPr>
              <a:t> of a customer was calculated by taking the </a:t>
            </a:r>
            <a:r>
              <a:rPr b="1" lang="en" sz="1500">
                <a:solidFill>
                  <a:schemeClr val="dk1"/>
                </a:solidFill>
              </a:rPr>
              <a:t>average of the Health Scores of all the items that the customer had previously bought.</a:t>
            </a:r>
            <a:r>
              <a:rPr b="1" lang="en" sz="1500">
                <a:solidFill>
                  <a:srgbClr val="000000"/>
                </a:solidFill>
              </a:rPr>
              <a:t> </a:t>
            </a:r>
            <a:endParaRPr b="1" sz="1700"/>
          </a:p>
        </p:txBody>
      </p:sp>
      <p:pic>
        <p:nvPicPr>
          <p:cNvPr id="394" name="Google Shape;394;p20"/>
          <p:cNvPicPr preferRelativeResize="0"/>
          <p:nvPr/>
        </p:nvPicPr>
        <p:blipFill>
          <a:blip r:embed="rId3">
            <a:alphaModFix/>
          </a:blip>
          <a:stretch>
            <a:fillRect/>
          </a:stretch>
        </p:blipFill>
        <p:spPr>
          <a:xfrm>
            <a:off x="448382" y="2704575"/>
            <a:ext cx="3195875" cy="2164775"/>
          </a:xfrm>
          <a:prstGeom prst="rect">
            <a:avLst/>
          </a:prstGeom>
          <a:noFill/>
          <a:ln>
            <a:noFill/>
          </a:ln>
        </p:spPr>
      </p:pic>
      <p:pic>
        <p:nvPicPr>
          <p:cNvPr id="395" name="Google Shape;395;p20"/>
          <p:cNvPicPr preferRelativeResize="0"/>
          <p:nvPr/>
        </p:nvPicPr>
        <p:blipFill>
          <a:blip r:embed="rId4">
            <a:alphaModFix/>
          </a:blip>
          <a:stretch>
            <a:fillRect/>
          </a:stretch>
        </p:blipFill>
        <p:spPr>
          <a:xfrm>
            <a:off x="4127863" y="1068900"/>
            <a:ext cx="4567750" cy="3012074"/>
          </a:xfrm>
          <a:prstGeom prst="rect">
            <a:avLst/>
          </a:prstGeom>
          <a:noFill/>
          <a:ln>
            <a:noFill/>
          </a:ln>
        </p:spPr>
      </p:pic>
      <p:pic>
        <p:nvPicPr>
          <p:cNvPr id="396" name="Google Shape;396;p20"/>
          <p:cNvPicPr preferRelativeResize="0"/>
          <p:nvPr/>
        </p:nvPicPr>
        <p:blipFill rotWithShape="1">
          <a:blip r:embed="rId5">
            <a:alphaModFix/>
          </a:blip>
          <a:srcRect b="5329" l="56743" r="0" t="0"/>
          <a:stretch/>
        </p:blipFill>
        <p:spPr>
          <a:xfrm>
            <a:off x="5212263" y="1232175"/>
            <a:ext cx="1932225" cy="2848800"/>
          </a:xfrm>
          <a:prstGeom prst="rect">
            <a:avLst/>
          </a:prstGeom>
          <a:noFill/>
          <a:ln>
            <a:noFill/>
          </a:ln>
        </p:spPr>
      </p:pic>
      <p:sp>
        <p:nvSpPr>
          <p:cNvPr id="397" name="Google Shape;397;p20"/>
          <p:cNvSpPr txBox="1"/>
          <p:nvPr/>
        </p:nvSpPr>
        <p:spPr>
          <a:xfrm>
            <a:off x="4536163" y="4047350"/>
            <a:ext cx="3911100" cy="5850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Heath scores of  the customers are normally distributed</a:t>
            </a:r>
            <a:endParaRPr>
              <a:solidFill>
                <a:schemeClr val="lt1"/>
              </a:solidFill>
              <a:latin typeface="Nunito"/>
              <a:ea typeface="Nunito"/>
              <a:cs typeface="Nunito"/>
              <a:sym typeface="Nunito"/>
            </a:endParaRPr>
          </a:p>
        </p:txBody>
      </p:sp>
      <p:sp>
        <p:nvSpPr>
          <p:cNvPr id="398" name="Google Shape;398;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1"/>
          <p:cNvSpPr txBox="1"/>
          <p:nvPr>
            <p:ph type="title"/>
          </p:nvPr>
        </p:nvSpPr>
        <p:spPr>
          <a:xfrm>
            <a:off x="1291050" y="4104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Health-conscious and non-health conscious customers</a:t>
            </a:r>
            <a:endParaRPr>
              <a:solidFill>
                <a:schemeClr val="accent1"/>
              </a:solidFill>
            </a:endParaRPr>
          </a:p>
        </p:txBody>
      </p:sp>
      <p:graphicFrame>
        <p:nvGraphicFramePr>
          <p:cNvPr id="404" name="Google Shape;404;p21"/>
          <p:cNvGraphicFramePr/>
          <p:nvPr/>
        </p:nvGraphicFramePr>
        <p:xfrm>
          <a:off x="1254913" y="1409750"/>
          <a:ext cx="3000000" cy="3000000"/>
        </p:xfrm>
        <a:graphic>
          <a:graphicData uri="http://schemas.openxmlformats.org/drawingml/2006/table">
            <a:tbl>
              <a:tblPr>
                <a:noFill/>
                <a:tableStyleId>{6D33D7BC-E777-4B86-B9FE-0B3C09A43A96}</a:tableStyleId>
              </a:tblPr>
              <a:tblGrid>
                <a:gridCol w="776525"/>
                <a:gridCol w="1874750"/>
                <a:gridCol w="1885875"/>
                <a:gridCol w="1852575"/>
              </a:tblGrid>
              <a:tr h="274825">
                <a:tc>
                  <a:txBody>
                    <a:bodyPr/>
                    <a:lstStyle/>
                    <a:p>
                      <a:pPr indent="0" lvl="0" marL="0" rtl="0" algn="ctr">
                        <a:spcBef>
                          <a:spcPts val="0"/>
                        </a:spcBef>
                        <a:spcAft>
                          <a:spcPts val="0"/>
                        </a:spcAft>
                        <a:buNone/>
                      </a:pPr>
                      <a:r>
                        <a:rPr b="1" lang="en" sz="1300">
                          <a:solidFill>
                            <a:schemeClr val="lt1"/>
                          </a:solidFill>
                          <a:latin typeface="Nunito"/>
                          <a:ea typeface="Nunito"/>
                          <a:cs typeface="Nunito"/>
                          <a:sym typeface="Nunito"/>
                        </a:rPr>
                        <a:t>Cluster</a:t>
                      </a:r>
                      <a:endParaRPr b="1" sz="1300">
                        <a:solidFill>
                          <a:schemeClr val="lt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300">
                          <a:solidFill>
                            <a:schemeClr val="lt1"/>
                          </a:solidFill>
                          <a:latin typeface="Nunito"/>
                          <a:ea typeface="Nunito"/>
                          <a:cs typeface="Nunito"/>
                          <a:sym typeface="Nunito"/>
                        </a:rPr>
                        <a:t>Cluster Label</a:t>
                      </a:r>
                      <a:endParaRPr b="1" sz="1300">
                        <a:solidFill>
                          <a:schemeClr val="lt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300">
                          <a:solidFill>
                            <a:schemeClr val="lt1"/>
                          </a:solidFill>
                          <a:latin typeface="Nunito"/>
                          <a:ea typeface="Nunito"/>
                          <a:cs typeface="Nunito"/>
                          <a:sym typeface="Nunito"/>
                        </a:rPr>
                        <a:t>Health Score Range</a:t>
                      </a:r>
                      <a:endParaRPr b="1" sz="1300">
                        <a:solidFill>
                          <a:schemeClr val="lt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300">
                          <a:solidFill>
                            <a:schemeClr val="lt1"/>
                          </a:solidFill>
                          <a:latin typeface="Nunito"/>
                          <a:ea typeface="Nunito"/>
                          <a:cs typeface="Nunito"/>
                          <a:sym typeface="Nunito"/>
                        </a:rPr>
                        <a:t>Number of customers</a:t>
                      </a:r>
                      <a:endParaRPr b="1" sz="1300">
                        <a:solidFill>
                          <a:schemeClr val="lt1"/>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r>
              <a:tr h="274825">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0</a:t>
                      </a:r>
                      <a:endParaRPr sz="13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Health conscious</a:t>
                      </a:r>
                      <a:endParaRPr sz="13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Below median</a:t>
                      </a:r>
                      <a:endParaRPr sz="13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1618</a:t>
                      </a:r>
                      <a:endParaRPr sz="13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825">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1</a:t>
                      </a:r>
                      <a:endParaRPr sz="13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Non-Health Conscious</a:t>
                      </a:r>
                      <a:endParaRPr sz="13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 Above median</a:t>
                      </a:r>
                      <a:endParaRPr sz="13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1618</a:t>
                      </a:r>
                      <a:endParaRPr sz="1300">
                        <a:solidFill>
                          <a:schemeClr val="dk2"/>
                        </a:solidFill>
                        <a:latin typeface="Nunito"/>
                        <a:ea typeface="Nunito"/>
                        <a:cs typeface="Nunito"/>
                        <a:sym typeface="Nunito"/>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05" name="Google Shape;405;p21"/>
          <p:cNvPicPr preferRelativeResize="0"/>
          <p:nvPr/>
        </p:nvPicPr>
        <p:blipFill>
          <a:blip r:embed="rId3">
            <a:alphaModFix/>
          </a:blip>
          <a:stretch>
            <a:fillRect/>
          </a:stretch>
        </p:blipFill>
        <p:spPr>
          <a:xfrm>
            <a:off x="493675" y="1409750"/>
            <a:ext cx="703853" cy="999300"/>
          </a:xfrm>
          <a:prstGeom prst="rect">
            <a:avLst/>
          </a:prstGeom>
          <a:noFill/>
          <a:ln>
            <a:noFill/>
          </a:ln>
        </p:spPr>
      </p:pic>
      <p:sp>
        <p:nvSpPr>
          <p:cNvPr id="406" name="Google Shape;406;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7" name="Google Shape;407;p21"/>
          <p:cNvPicPr preferRelativeResize="0"/>
          <p:nvPr/>
        </p:nvPicPr>
        <p:blipFill>
          <a:blip r:embed="rId4">
            <a:alphaModFix/>
          </a:blip>
          <a:stretch>
            <a:fillRect/>
          </a:stretch>
        </p:blipFill>
        <p:spPr>
          <a:xfrm>
            <a:off x="2524097" y="2433550"/>
            <a:ext cx="3622200" cy="2388575"/>
          </a:xfrm>
          <a:prstGeom prst="rect">
            <a:avLst/>
          </a:prstGeom>
          <a:noFill/>
          <a:ln>
            <a:noFill/>
          </a:ln>
        </p:spPr>
      </p:pic>
      <p:pic>
        <p:nvPicPr>
          <p:cNvPr id="408" name="Google Shape;408;p21"/>
          <p:cNvPicPr preferRelativeResize="0"/>
          <p:nvPr/>
        </p:nvPicPr>
        <p:blipFill rotWithShape="1">
          <a:blip r:embed="rId5">
            <a:alphaModFix/>
          </a:blip>
          <a:srcRect b="5329" l="56743" r="0" t="0"/>
          <a:stretch/>
        </p:blipFill>
        <p:spPr>
          <a:xfrm>
            <a:off x="3382675" y="2571750"/>
            <a:ext cx="1539100" cy="2250375"/>
          </a:xfrm>
          <a:prstGeom prst="rect">
            <a:avLst/>
          </a:prstGeom>
          <a:noFill/>
          <a:ln>
            <a:noFill/>
          </a:ln>
        </p:spPr>
      </p:pic>
      <p:cxnSp>
        <p:nvCxnSpPr>
          <p:cNvPr id="409" name="Google Shape;409;p21"/>
          <p:cNvCxnSpPr/>
          <p:nvPr/>
        </p:nvCxnSpPr>
        <p:spPr>
          <a:xfrm rot="10800000">
            <a:off x="2823625" y="4736975"/>
            <a:ext cx="1335300" cy="6300"/>
          </a:xfrm>
          <a:prstGeom prst="straightConnector1">
            <a:avLst/>
          </a:prstGeom>
          <a:noFill/>
          <a:ln cap="flat" cmpd="sng" w="28575">
            <a:solidFill>
              <a:srgbClr val="1B786E"/>
            </a:solidFill>
            <a:prstDash val="solid"/>
            <a:round/>
            <a:headEnd len="med" w="med" type="none"/>
            <a:tailEnd len="med" w="med" type="triangle"/>
          </a:ln>
        </p:spPr>
      </p:cxnSp>
      <p:cxnSp>
        <p:nvCxnSpPr>
          <p:cNvPr id="410" name="Google Shape;410;p21"/>
          <p:cNvCxnSpPr/>
          <p:nvPr/>
        </p:nvCxnSpPr>
        <p:spPr>
          <a:xfrm flipH="1" rot="10800000">
            <a:off x="4318775" y="4733525"/>
            <a:ext cx="1473300" cy="13200"/>
          </a:xfrm>
          <a:prstGeom prst="straightConnector1">
            <a:avLst/>
          </a:prstGeom>
          <a:noFill/>
          <a:ln cap="flat" cmpd="sng" w="28575">
            <a:solidFill>
              <a:schemeClr val="accent2"/>
            </a:solidFill>
            <a:prstDash val="solid"/>
            <a:round/>
            <a:headEnd len="med" w="med" type="none"/>
            <a:tailEnd len="med" w="med" type="triangle"/>
          </a:ln>
        </p:spPr>
      </p:cxnSp>
      <p:sp>
        <p:nvSpPr>
          <p:cNvPr id="411" name="Google Shape;411;p21"/>
          <p:cNvSpPr txBox="1"/>
          <p:nvPr/>
        </p:nvSpPr>
        <p:spPr>
          <a:xfrm>
            <a:off x="2046800" y="4733525"/>
            <a:ext cx="22872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155B54"/>
                </a:solidFill>
                <a:latin typeface="Nunito"/>
                <a:ea typeface="Nunito"/>
                <a:cs typeface="Nunito"/>
                <a:sym typeface="Nunito"/>
              </a:rPr>
              <a:t>Health conscious</a:t>
            </a:r>
            <a:endParaRPr b="1" sz="1100">
              <a:solidFill>
                <a:srgbClr val="155B54"/>
              </a:solidFill>
              <a:latin typeface="Nunito"/>
              <a:ea typeface="Nunito"/>
              <a:cs typeface="Nunito"/>
              <a:sym typeface="Nunito"/>
            </a:endParaRPr>
          </a:p>
        </p:txBody>
      </p:sp>
      <p:sp>
        <p:nvSpPr>
          <p:cNvPr id="412" name="Google Shape;412;p21"/>
          <p:cNvSpPr txBox="1"/>
          <p:nvPr/>
        </p:nvSpPr>
        <p:spPr>
          <a:xfrm>
            <a:off x="5248925" y="4733525"/>
            <a:ext cx="22872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2"/>
                </a:solidFill>
                <a:latin typeface="Nunito"/>
                <a:ea typeface="Nunito"/>
                <a:cs typeface="Nunito"/>
                <a:sym typeface="Nunito"/>
              </a:rPr>
              <a:t>Non-h</a:t>
            </a:r>
            <a:r>
              <a:rPr b="1" lang="en" sz="1100">
                <a:solidFill>
                  <a:schemeClr val="accent2"/>
                </a:solidFill>
                <a:latin typeface="Nunito"/>
                <a:ea typeface="Nunito"/>
                <a:cs typeface="Nunito"/>
                <a:sym typeface="Nunito"/>
              </a:rPr>
              <a:t>ealth conscious</a:t>
            </a:r>
            <a:endParaRPr b="1" sz="1100">
              <a:solidFill>
                <a:schemeClr val="accent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