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2"/>
  </p:sldMasterIdLst>
  <p:notesMasterIdLst>
    <p:notesMasterId r:id="rId35"/>
  </p:notesMasterIdLst>
  <p:handoutMasterIdLst>
    <p:handoutMasterId r:id="rId36"/>
  </p:handoutMasterIdLst>
  <p:sldIdLst>
    <p:sldId id="257" r:id="rId3"/>
    <p:sldId id="269" r:id="rId4"/>
    <p:sldId id="285" r:id="rId5"/>
    <p:sldId id="300" r:id="rId6"/>
    <p:sldId id="301" r:id="rId7"/>
    <p:sldId id="286" r:id="rId8"/>
    <p:sldId id="302" r:id="rId9"/>
    <p:sldId id="320" r:id="rId10"/>
    <p:sldId id="307" r:id="rId11"/>
    <p:sldId id="310" r:id="rId12"/>
    <p:sldId id="311" r:id="rId13"/>
    <p:sldId id="312" r:id="rId14"/>
    <p:sldId id="313" r:id="rId15"/>
    <p:sldId id="314" r:id="rId16"/>
    <p:sldId id="315" r:id="rId17"/>
    <p:sldId id="317" r:id="rId18"/>
    <p:sldId id="318" r:id="rId19"/>
    <p:sldId id="316" r:id="rId20"/>
    <p:sldId id="299" r:id="rId21"/>
    <p:sldId id="287" r:id="rId22"/>
    <p:sldId id="294" r:id="rId23"/>
    <p:sldId id="288" r:id="rId24"/>
    <p:sldId id="289" r:id="rId25"/>
    <p:sldId id="303" r:id="rId26"/>
    <p:sldId id="304" r:id="rId27"/>
    <p:sldId id="305" r:id="rId28"/>
    <p:sldId id="306" r:id="rId29"/>
    <p:sldId id="298" r:id="rId30"/>
    <p:sldId id="295" r:id="rId31"/>
    <p:sldId id="309" r:id="rId32"/>
    <p:sldId id="319" r:id="rId33"/>
    <p:sldId id="284" r:id="rId34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16" d="100"/>
          <a:sy n="116" d="100"/>
        </p:scale>
        <p:origin x="150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5/12/2015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5/12/2015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Colin O’Flynn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7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691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278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Colin O’Flynn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776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12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42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306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338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754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0DFD029-FB74-4578-B929-F66AA97659CA}" type="datetimeFigureOut">
              <a:rPr lang="en-US" smtClean="0"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883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895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Colin O’Flynn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14DD1E-5D91-48A3-AD6D-45FBA980D106}" type="slidenum">
              <a:rPr lang="en-CA" smtClean="0"/>
              <a:pPr/>
              <a:t>‹#›</a:t>
            </a:fld>
            <a:endParaRPr lang="en-CA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22959" y="642394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Colin O’Flynn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18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msplanner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ECED3901</a:t>
            </a:r>
            <a:br>
              <a:rPr lang="en-US" dirty="0" smtClean="0"/>
            </a:br>
            <a:r>
              <a:rPr lang="en-US" dirty="0" smtClean="0"/>
              <a:t>Design Methods II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#3: Project Management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8590" y="6396335"/>
            <a:ext cx="78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Colin O’Flynn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 Breakdown 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0.0 Going on a hike</a:t>
            </a:r>
          </a:p>
        </p:txBody>
      </p:sp>
    </p:spTree>
    <p:extLst>
      <p:ext uri="{BB962C8B-B14F-4D97-AF65-F5344CB8AC3E}">
        <p14:creationId xmlns:p14="http://schemas.microsoft.com/office/powerpoint/2010/main" val="3207159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 Breakdown 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0.0 Going on a hike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1.0 Scheduling / Planning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2.0 Executing the Hike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3.0 Finishing the Hike</a:t>
            </a:r>
          </a:p>
        </p:txBody>
      </p:sp>
    </p:spTree>
    <p:extLst>
      <p:ext uri="{BB962C8B-B14F-4D97-AF65-F5344CB8AC3E}">
        <p14:creationId xmlns:p14="http://schemas.microsoft.com/office/powerpoint/2010/main" val="261905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 Breakdown 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4756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CA" dirty="0" smtClean="0"/>
              <a:t>0.0 Going on a hike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1.0 Scheduling / Planning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1.1 Confirm when Carl is free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1.2 Print/Buy Maps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1.3 Pack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2.0 Executing the Hike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2.1 Drive to Location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2.2 Hike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2.3 Drive home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3.0 Finishing the Hike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3.1 Shower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3.2 Wash Clothing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3.3 Call mom</a:t>
            </a:r>
          </a:p>
        </p:txBody>
      </p:sp>
    </p:spTree>
    <p:extLst>
      <p:ext uri="{BB962C8B-B14F-4D97-AF65-F5344CB8AC3E}">
        <p14:creationId xmlns:p14="http://schemas.microsoft.com/office/powerpoint/2010/main" val="125001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ym typeface="Wingdings" panose="05000000000000000000" pitchFamily="2" charset="2"/>
              </a:rPr>
              <a:t>Assign Tasks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4756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CA" dirty="0" smtClean="0"/>
              <a:t>0.0 Going on a hike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1.0 Scheduling / Planning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1.1 Confirm when Carl is free – </a:t>
            </a:r>
            <a:r>
              <a:rPr lang="en-CA" dirty="0" smtClean="0">
                <a:solidFill>
                  <a:srgbClr val="FF0000"/>
                </a:solidFill>
              </a:rPr>
              <a:t>Me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1.2 Print/Buy Maps – </a:t>
            </a:r>
            <a:r>
              <a:rPr lang="en-CA" dirty="0" smtClean="0">
                <a:solidFill>
                  <a:srgbClr val="FF0000"/>
                </a:solidFill>
              </a:rPr>
              <a:t>Carl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1.3 Pack – </a:t>
            </a:r>
            <a:r>
              <a:rPr lang="en-CA" dirty="0" smtClean="0">
                <a:solidFill>
                  <a:srgbClr val="FF0000"/>
                </a:solidFill>
              </a:rPr>
              <a:t>Me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2.0 Executing the Hike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2.1 Drive to Location – </a:t>
            </a:r>
            <a:r>
              <a:rPr lang="en-CA" dirty="0" smtClean="0">
                <a:solidFill>
                  <a:srgbClr val="FF0000"/>
                </a:solidFill>
              </a:rPr>
              <a:t>Carl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2.2 Hike – </a:t>
            </a:r>
            <a:r>
              <a:rPr lang="en-CA" dirty="0" smtClean="0">
                <a:solidFill>
                  <a:srgbClr val="FF0000"/>
                </a:solidFill>
              </a:rPr>
              <a:t>Me/Carl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2.3 Drive home – </a:t>
            </a:r>
            <a:r>
              <a:rPr lang="en-CA" dirty="0" smtClean="0">
                <a:solidFill>
                  <a:srgbClr val="FF0000"/>
                </a:solidFill>
              </a:rPr>
              <a:t>Carl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3.0 Finishing the Hike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3.1 Shower – </a:t>
            </a:r>
            <a:r>
              <a:rPr lang="en-CA" dirty="0" smtClean="0">
                <a:solidFill>
                  <a:srgbClr val="FF0000"/>
                </a:solidFill>
              </a:rPr>
              <a:t>Me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3.2 Wash Clothing – </a:t>
            </a:r>
            <a:r>
              <a:rPr lang="en-CA" dirty="0" smtClean="0">
                <a:solidFill>
                  <a:srgbClr val="FF0000"/>
                </a:solidFill>
              </a:rPr>
              <a:t>Me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3.3 Call mom – </a:t>
            </a:r>
            <a:r>
              <a:rPr lang="en-CA" dirty="0" smtClean="0">
                <a:solidFill>
                  <a:srgbClr val="FF0000"/>
                </a:solidFill>
              </a:rPr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2540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ym typeface="Wingdings" panose="05000000000000000000" pitchFamily="2" charset="2"/>
              </a:rPr>
              <a:t>Add Time Estimates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4756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CA" dirty="0" smtClean="0"/>
              <a:t>0.0 Going on a hike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1.0 Scheduling / Planning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1.1 Confirm when Carl is free – </a:t>
            </a:r>
            <a:r>
              <a:rPr lang="en-CA" dirty="0" smtClean="0">
                <a:solidFill>
                  <a:srgbClr val="FF0000"/>
                </a:solidFill>
              </a:rPr>
              <a:t>Me </a:t>
            </a:r>
            <a:r>
              <a:rPr lang="en-CA" dirty="0" smtClean="0">
                <a:solidFill>
                  <a:srgbClr val="0070C0"/>
                </a:solidFill>
              </a:rPr>
              <a:t>– 15 </a:t>
            </a:r>
            <a:r>
              <a:rPr lang="en-CA" dirty="0" err="1" smtClean="0">
                <a:solidFill>
                  <a:srgbClr val="0070C0"/>
                </a:solidFill>
              </a:rPr>
              <a:t>mins</a:t>
            </a:r>
            <a:endParaRPr lang="en-CA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1.2 Print/Buy Maps – </a:t>
            </a:r>
            <a:r>
              <a:rPr lang="en-CA" dirty="0" smtClean="0">
                <a:solidFill>
                  <a:srgbClr val="FF0000"/>
                </a:solidFill>
              </a:rPr>
              <a:t>Carl </a:t>
            </a:r>
            <a:r>
              <a:rPr lang="en-CA" dirty="0">
                <a:solidFill>
                  <a:srgbClr val="0070C0"/>
                </a:solidFill>
              </a:rPr>
              <a:t>– </a:t>
            </a:r>
            <a:r>
              <a:rPr lang="en-CA" dirty="0" smtClean="0">
                <a:solidFill>
                  <a:srgbClr val="0070C0"/>
                </a:solidFill>
              </a:rPr>
              <a:t>30 </a:t>
            </a:r>
            <a:r>
              <a:rPr lang="en-CA" dirty="0" err="1">
                <a:solidFill>
                  <a:srgbClr val="0070C0"/>
                </a:solidFill>
              </a:rPr>
              <a:t>mins</a:t>
            </a:r>
            <a:endParaRPr lang="en-CA" dirty="0">
              <a:solidFill>
                <a:srgbClr val="0070C0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CA" dirty="0" smtClean="0"/>
              <a:t>        1.3 Pack – </a:t>
            </a:r>
            <a:r>
              <a:rPr lang="en-CA" dirty="0" smtClean="0">
                <a:solidFill>
                  <a:srgbClr val="FF0000"/>
                </a:solidFill>
              </a:rPr>
              <a:t>Me </a:t>
            </a:r>
            <a:r>
              <a:rPr lang="en-CA" dirty="0">
                <a:solidFill>
                  <a:srgbClr val="0070C0"/>
                </a:solidFill>
              </a:rPr>
              <a:t>– 1</a:t>
            </a:r>
            <a:r>
              <a:rPr lang="en-CA" dirty="0" smtClean="0">
                <a:solidFill>
                  <a:srgbClr val="0070C0"/>
                </a:solidFill>
              </a:rPr>
              <a:t> hour</a:t>
            </a:r>
            <a:endParaRPr lang="en-CA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2.0 Executing the Hike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2.1 Drive to Location – </a:t>
            </a:r>
            <a:r>
              <a:rPr lang="en-CA" dirty="0" smtClean="0">
                <a:solidFill>
                  <a:srgbClr val="FF0000"/>
                </a:solidFill>
              </a:rPr>
              <a:t>Carl </a:t>
            </a:r>
            <a:r>
              <a:rPr lang="en-CA" dirty="0">
                <a:solidFill>
                  <a:srgbClr val="0070C0"/>
                </a:solidFill>
              </a:rPr>
              <a:t>– </a:t>
            </a:r>
            <a:r>
              <a:rPr lang="en-CA" dirty="0" smtClean="0">
                <a:solidFill>
                  <a:srgbClr val="0070C0"/>
                </a:solidFill>
              </a:rPr>
              <a:t>1 hour</a:t>
            </a:r>
            <a:endParaRPr lang="en-CA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2.2 Hike – </a:t>
            </a:r>
            <a:r>
              <a:rPr lang="en-CA" dirty="0" smtClean="0">
                <a:solidFill>
                  <a:srgbClr val="FF0000"/>
                </a:solidFill>
              </a:rPr>
              <a:t>Me/Carl </a:t>
            </a:r>
            <a:r>
              <a:rPr lang="en-CA" dirty="0">
                <a:solidFill>
                  <a:srgbClr val="0070C0"/>
                </a:solidFill>
              </a:rPr>
              <a:t>– </a:t>
            </a:r>
            <a:r>
              <a:rPr lang="en-CA" dirty="0" smtClean="0">
                <a:solidFill>
                  <a:srgbClr val="0070C0"/>
                </a:solidFill>
              </a:rPr>
              <a:t>3.5 hours</a:t>
            </a:r>
            <a:endParaRPr lang="en-CA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2.3 Drive home – </a:t>
            </a:r>
            <a:r>
              <a:rPr lang="en-CA" dirty="0" smtClean="0">
                <a:solidFill>
                  <a:srgbClr val="FF0000"/>
                </a:solidFill>
              </a:rPr>
              <a:t>Carl </a:t>
            </a:r>
            <a:r>
              <a:rPr lang="en-CA" dirty="0">
                <a:solidFill>
                  <a:srgbClr val="0070C0"/>
                </a:solidFill>
              </a:rPr>
              <a:t>– </a:t>
            </a:r>
            <a:r>
              <a:rPr lang="en-CA" dirty="0" smtClean="0">
                <a:solidFill>
                  <a:srgbClr val="0070C0"/>
                </a:solidFill>
              </a:rPr>
              <a:t>1.5 hour</a:t>
            </a:r>
            <a:endParaRPr lang="en-CA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3.0 Finishing the Hike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3.1 Shower – </a:t>
            </a:r>
            <a:r>
              <a:rPr lang="en-CA" dirty="0" smtClean="0">
                <a:solidFill>
                  <a:srgbClr val="FF0000"/>
                </a:solidFill>
              </a:rPr>
              <a:t>Me </a:t>
            </a:r>
            <a:r>
              <a:rPr lang="en-CA" dirty="0">
                <a:solidFill>
                  <a:srgbClr val="0070C0"/>
                </a:solidFill>
              </a:rPr>
              <a:t>– </a:t>
            </a:r>
            <a:r>
              <a:rPr lang="en-CA" dirty="0" smtClean="0">
                <a:solidFill>
                  <a:srgbClr val="0070C0"/>
                </a:solidFill>
              </a:rPr>
              <a:t>30 </a:t>
            </a:r>
            <a:r>
              <a:rPr lang="en-CA" dirty="0" err="1" smtClean="0">
                <a:solidFill>
                  <a:srgbClr val="0070C0"/>
                </a:solidFill>
              </a:rPr>
              <a:t>mins</a:t>
            </a:r>
            <a:endParaRPr lang="en-CA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3.2 Wash Clothing – </a:t>
            </a:r>
            <a:r>
              <a:rPr lang="en-CA" dirty="0" smtClean="0">
                <a:solidFill>
                  <a:srgbClr val="FF0000"/>
                </a:solidFill>
              </a:rPr>
              <a:t>Me </a:t>
            </a:r>
            <a:r>
              <a:rPr lang="en-CA" dirty="0">
                <a:solidFill>
                  <a:srgbClr val="0070C0"/>
                </a:solidFill>
              </a:rPr>
              <a:t>– </a:t>
            </a:r>
            <a:r>
              <a:rPr lang="en-CA" dirty="0" smtClean="0">
                <a:solidFill>
                  <a:srgbClr val="0070C0"/>
                </a:solidFill>
              </a:rPr>
              <a:t>1.5 hours</a:t>
            </a:r>
            <a:endParaRPr lang="en-CA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3.3 Call mom – </a:t>
            </a:r>
            <a:r>
              <a:rPr lang="en-CA" dirty="0" smtClean="0">
                <a:solidFill>
                  <a:srgbClr val="FF0000"/>
                </a:solidFill>
              </a:rPr>
              <a:t>Me </a:t>
            </a:r>
            <a:r>
              <a:rPr lang="en-CA" dirty="0">
                <a:solidFill>
                  <a:srgbClr val="0070C0"/>
                </a:solidFill>
              </a:rPr>
              <a:t>– </a:t>
            </a:r>
            <a:r>
              <a:rPr lang="en-CA" dirty="0" smtClean="0">
                <a:solidFill>
                  <a:srgbClr val="0070C0"/>
                </a:solidFill>
              </a:rPr>
              <a:t>1 hour</a:t>
            </a:r>
            <a:endParaRPr lang="en-CA" dirty="0">
              <a:solidFill>
                <a:srgbClr val="0070C0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endParaRPr lang="en-CA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5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ym typeface="Wingdings" panose="05000000000000000000" pitchFamily="2" charset="2"/>
              </a:rPr>
              <a:t>Schedule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2" y="1988840"/>
            <a:ext cx="879533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1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Sidenote</a:t>
            </a:r>
            <a:r>
              <a:rPr lang="en-CA" dirty="0" smtClean="0"/>
              <a:t> on Making Gantt Charts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 Use free option such as </a:t>
            </a:r>
            <a:r>
              <a:rPr lang="en-CA" dirty="0" err="1" smtClean="0"/>
              <a:t>OpenProj</a:t>
            </a:r>
            <a:endParaRPr lang="en-C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 Simple </a:t>
            </a:r>
            <a:r>
              <a:rPr lang="en-CA" dirty="0"/>
              <a:t>online solutions (I used </a:t>
            </a:r>
            <a:r>
              <a:rPr lang="en-CA" dirty="0">
                <a:hlinkClick r:id="rId2"/>
              </a:rPr>
              <a:t>http://www.tomsplanner.com</a:t>
            </a:r>
            <a:r>
              <a:rPr lang="en-CA" dirty="0" smtClean="0">
                <a:hlinkClick r:id="rId2"/>
              </a:rPr>
              <a:t>/</a:t>
            </a:r>
            <a:r>
              <a:rPr lang="en-CA" dirty="0" smtClean="0"/>
              <a:t> for the previous slides, others available)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4395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Critical Path</a:t>
            </a:r>
            <a:endParaRPr lang="en-CA" dirty="0"/>
          </a:p>
        </p:txBody>
      </p:sp>
      <p:pic>
        <p:nvPicPr>
          <p:cNvPr id="3074" name="Picture 2" descr="http://upload.wikimedia.org/wikipedia/en/7/73/Pert_example_gantt_ch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85" y="2132856"/>
            <a:ext cx="73723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08685" y="5805264"/>
            <a:ext cx="89198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 smtClean="0"/>
              <a:t>Source: http</a:t>
            </a:r>
            <a:r>
              <a:rPr lang="en-CA" sz="1200" dirty="0"/>
              <a:t>://en.wikipedia.org/wiki/Gantt_chart</a:t>
            </a:r>
          </a:p>
        </p:txBody>
      </p:sp>
    </p:spTree>
    <p:extLst>
      <p:ext uri="{BB962C8B-B14F-4D97-AF65-F5344CB8AC3E}">
        <p14:creationId xmlns:p14="http://schemas.microsoft.com/office/powerpoint/2010/main" val="2053272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Scheduling Notes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Your first schedules will be </a:t>
            </a:r>
            <a:r>
              <a:rPr lang="en-CA" i="1" dirty="0" smtClean="0"/>
              <a:t>horribly</a:t>
            </a:r>
            <a:r>
              <a:rPr lang="en-CA" dirty="0" smtClean="0"/>
              <a:t> wrong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Accept this, LEARN, and use it to improve future schedules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Consider scheduling for your robot – will be a big part of the plan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3770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Patents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83568" y="5746634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**THIS IS NOT LEGAL ADVICE. I AM NOT A LAWYER.**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20877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are we covering?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Project Design moving to Project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Making a realistic schedule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Issues hampering your project: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Legal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Compliance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7552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Patents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Prevents someone else from selling a device which ‘infringes’ on your claims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Is *NOT* a license to sell the device, is possible your device still infringes on someone else's patent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Only enforceable in geographic area issued in (i.e. US, Canada, UK, China,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A patent is effectively </a:t>
            </a:r>
            <a:r>
              <a:rPr lang="en-CA" b="1" dirty="0" smtClean="0"/>
              <a:t>a legal proceeding</a:t>
            </a:r>
          </a:p>
          <a:p>
            <a:pPr marL="0" indent="0">
              <a:buNone/>
            </a:pPr>
            <a:endParaRPr lang="en-CA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The patent office (and later possibly a third party) is using standard legal procedure to reach a ‘verdict’</a:t>
            </a:r>
          </a:p>
          <a:p>
            <a:pPr marL="201168" lvl="1" indent="0">
              <a:buNone/>
            </a:pPr>
            <a:endParaRPr lang="en-CA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Your initial claims that will be </a:t>
            </a:r>
            <a:r>
              <a:rPr lang="en-CA" b="1" dirty="0" smtClean="0"/>
              <a:t>examined</a:t>
            </a:r>
            <a:r>
              <a:rPr lang="en-CA" dirty="0" smtClean="0"/>
              <a:t> are your </a:t>
            </a:r>
            <a:r>
              <a:rPr lang="en-CA" b="1" dirty="0" smtClean="0"/>
              <a:t>patent application</a:t>
            </a:r>
            <a:endParaRPr lang="en-CA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746634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**THIS IS NOT LEGAL ADVICE. I AM NOT A LAWYER.**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83691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Reading a Patent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Important Sections:</a:t>
            </a:r>
          </a:p>
          <a:p>
            <a:r>
              <a:rPr lang="en-CA" dirty="0" smtClean="0"/>
              <a:t>1) Claims</a:t>
            </a:r>
          </a:p>
          <a:p>
            <a:r>
              <a:rPr lang="en-CA" dirty="0" smtClean="0"/>
              <a:t>2) Everything else</a:t>
            </a:r>
          </a:p>
          <a:p>
            <a:endParaRPr lang="en-CA" dirty="0"/>
          </a:p>
          <a:p>
            <a:r>
              <a:rPr lang="en-CA" dirty="0" smtClean="0"/>
              <a:t>The ‘Claims’ is </a:t>
            </a:r>
            <a:r>
              <a:rPr lang="en-CA" u="sng" dirty="0" smtClean="0"/>
              <a:t>solely</a:t>
            </a:r>
            <a:r>
              <a:rPr lang="en-CA" dirty="0" smtClean="0"/>
              <a:t> what is claimed as the </a:t>
            </a:r>
            <a:r>
              <a:rPr lang="en-CA" u="sng" dirty="0" smtClean="0"/>
              <a:t>innovative material</a:t>
            </a:r>
            <a:r>
              <a:rPr lang="en-CA" dirty="0" smtClean="0"/>
              <a:t>.</a:t>
            </a:r>
          </a:p>
          <a:p>
            <a:r>
              <a:rPr lang="en-CA" dirty="0" smtClean="0"/>
              <a:t>The ‘Specification’ must detail how it works etc., and can restrict the claims. However lots of material written in the specification may be well-known already. </a:t>
            </a:r>
          </a:p>
          <a:p>
            <a:r>
              <a:rPr lang="en-CA" dirty="0" smtClean="0"/>
              <a:t>Prior art must read on the </a:t>
            </a:r>
            <a:r>
              <a:rPr lang="en-CA" u="sng" dirty="0" smtClean="0"/>
              <a:t>claims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746634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**THIS IS NOT LEGAL ADVICE. I AM NOT A LAWYER.**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20443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Patent Application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CA" sz="3600" b="1" dirty="0" smtClean="0"/>
          </a:p>
          <a:p>
            <a:pPr marL="0" indent="0" algn="ctr">
              <a:buNone/>
            </a:pPr>
            <a:endParaRPr lang="en-CA" sz="3600" b="1" dirty="0"/>
          </a:p>
          <a:p>
            <a:pPr algn="ctr"/>
            <a:r>
              <a:rPr lang="en-CA" sz="3600" b="1" u="sng" dirty="0" smtClean="0"/>
              <a:t>A patent application IS NOT a patent</a:t>
            </a:r>
            <a:endParaRPr lang="en-CA" sz="36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746634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**THIS IS NOT LEGAL ADVICE. I AM NOT A LAWYER.**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03284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Patent Application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Patent Application = I have $400 USD. </a:t>
            </a:r>
            <a:r>
              <a:rPr lang="en-CA" u="sng" dirty="0" smtClean="0"/>
              <a:t>That is all it means.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A patent application that is </a:t>
            </a:r>
            <a:r>
              <a:rPr lang="en-CA" i="1" dirty="0" smtClean="0"/>
              <a:t>fairly likely to be enforceable</a:t>
            </a:r>
            <a:r>
              <a:rPr lang="en-CA" dirty="0" smtClean="0"/>
              <a:t> is &gt;$5 000 normally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Defending a patent can easily cost &gt; $50 000, after which point it has more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Failures in the original application might mean someone can easily circumvent your patent, lets see some examples: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5746634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**THIS IS NOT LEGAL ADVICE. I AM NOT A LAWYER.**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56794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Example: Looking up a Patent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8" y="1988840"/>
            <a:ext cx="8967564" cy="39395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94860" y="2852936"/>
            <a:ext cx="25694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490093" y="5661248"/>
            <a:ext cx="3473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scholar.google.ca</a:t>
            </a: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417772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Example: Getting Patent Details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b="1" u="sng" dirty="0" smtClean="0"/>
              <a:t>USPTO Public Pair</a:t>
            </a:r>
            <a:endParaRPr lang="en-CA" sz="28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3707904" y="1845734"/>
            <a:ext cx="5436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http://portal.uspto.gov/pair/PublicPair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07399"/>
            <a:ext cx="6388486" cy="444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9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Examples: Getting Patent Details</a:t>
            </a:r>
            <a:endParaRPr lang="en-CA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37361"/>
            <a:ext cx="8322246" cy="462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0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Examples: Getting Patent Details</a:t>
            </a:r>
            <a:endParaRPr lang="en-CA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85" y="1988840"/>
            <a:ext cx="69151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9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EMC/Safety Tests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0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EMC </a:t>
            </a:r>
            <a:r>
              <a:rPr lang="en-CA" dirty="0" smtClean="0"/>
              <a:t>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6471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Lots of these labels on devices:</a:t>
            </a:r>
            <a:endParaRPr lang="en-CA" dirty="0"/>
          </a:p>
        </p:txBody>
      </p:sp>
      <p:pic>
        <p:nvPicPr>
          <p:cNvPr id="2050" name="Picture 2" descr="http://tablet-news.net/wp-content/uploads/2011/07/ASUS-Eee-Pad-Slider-SL101-FCC-bad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1" t="25157"/>
          <a:stretch/>
        </p:blipFill>
        <p:spPr bwMode="auto">
          <a:xfrm>
            <a:off x="1043608" y="2276872"/>
            <a:ext cx="7821960" cy="369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44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Example: Mailing 500 Items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Q: </a:t>
            </a:r>
            <a:r>
              <a:rPr lang="en-CA" dirty="0" smtClean="0"/>
              <a:t>I need you to mail out 500 boxes. I have a printed list of addresses. The boxes are all uniform size, but you will need to print labels/postage using a web service.</a:t>
            </a:r>
          </a:p>
          <a:p>
            <a:r>
              <a:rPr lang="en-CA" dirty="0" smtClean="0"/>
              <a:t>How long will this take?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98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Getting these tests done is fairly expensive for a variety of reasons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 i.e., EMC interference testing:</a:t>
            </a:r>
          </a:p>
        </p:txBody>
      </p:sp>
      <p:pic>
        <p:nvPicPr>
          <p:cNvPr id="4098" name="Picture 2" descr="http://www.fujixerox.co.jp/company/news/release/2005/images/img0615_emc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928"/>
            <a:ext cx="5336872" cy="347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91880" y="6254131"/>
            <a:ext cx="6858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 smtClean="0"/>
              <a:t>Source: http</a:t>
            </a:r>
            <a:r>
              <a:rPr lang="en-CA" sz="1200" dirty="0"/>
              <a:t>://www.fujixerox.co.jp/eng/company/headline/2005/0615_emc.html</a:t>
            </a:r>
          </a:p>
        </p:txBody>
      </p:sp>
    </p:spTree>
    <p:extLst>
      <p:ext uri="{BB962C8B-B14F-4D97-AF65-F5344CB8AC3E}">
        <p14:creationId xmlns:p14="http://schemas.microsoft.com/office/powerpoint/2010/main" val="2635250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Interferece</a:t>
            </a:r>
            <a:r>
              <a:rPr lang="en-CA" dirty="0" smtClean="0"/>
              <a:t> Test Report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32856"/>
            <a:ext cx="60960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66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Scheduling a critical part of your project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Doesn’t need to be complex!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Write your tasks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Break them down until you can estimate each task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String those broken down tasks together into a schedule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Try to avoid dependency as much as possible… your </a:t>
            </a:r>
            <a:r>
              <a:rPr lang="en-CA" u="sng" dirty="0" smtClean="0"/>
              <a:t>critical path</a:t>
            </a:r>
            <a:r>
              <a:rPr lang="en-CA" i="1" dirty="0"/>
              <a:t> </a:t>
            </a:r>
            <a:r>
              <a:rPr lang="en-CA" dirty="0" smtClean="0"/>
              <a:t>is that which any delay in one subtask delays your entire project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67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Solving this…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Getting box, folding out: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Getting widget from stores: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Adding padding: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Taping box: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Printing postage / labels:</a:t>
            </a:r>
          </a:p>
          <a:p>
            <a:pPr marL="0" indent="0">
              <a:buNone/>
            </a:pPr>
            <a:r>
              <a:rPr lang="en-CA" dirty="0" smtClean="0"/>
              <a:t>Total: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354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Solving this…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Getting box, folding out: 45 seconds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Getting widget from stores: 15 seconds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Adding padding: 45 seconds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Taping box: 30 seconds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Printing postage / labels: 120 seconds</a:t>
            </a:r>
          </a:p>
          <a:p>
            <a:pPr marL="0" indent="0">
              <a:buNone/>
            </a:pPr>
            <a:r>
              <a:rPr lang="en-CA" dirty="0" smtClean="0"/>
              <a:t>Total: 4.25 min/box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4.25 * 500 = 2125 </a:t>
            </a:r>
            <a:r>
              <a:rPr lang="en-CA" dirty="0" err="1" smtClean="0"/>
              <a:t>mins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2125 / 60 = 35 hours(!)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81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Kickstarter Project Management</a:t>
            </a:r>
            <a:endParaRPr lang="en-CA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062242"/>
            <a:ext cx="7543800" cy="424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1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Kickstarter Project Management</a:t>
            </a:r>
            <a:endParaRPr lang="en-CA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04864"/>
            <a:ext cx="3362896" cy="2827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120" y="2228984"/>
            <a:ext cx="4370264" cy="14386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2960" y="5301208"/>
            <a:ext cx="7709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…this one isn’t too bad, many more outright failures or huge delays, all due to project management issues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598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Management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CA" sz="3200" b="1" dirty="0" smtClean="0"/>
          </a:p>
          <a:p>
            <a:pPr algn="ctr"/>
            <a:endParaRPr lang="en-CA" sz="3200" b="1" dirty="0" smtClean="0"/>
          </a:p>
          <a:p>
            <a:pPr algn="ctr"/>
            <a:endParaRPr lang="en-CA" sz="3200" b="1" dirty="0" smtClean="0"/>
          </a:p>
          <a:p>
            <a:pPr algn="ctr"/>
            <a:r>
              <a:rPr lang="en-CA" sz="3200" b="1" dirty="0" smtClean="0"/>
              <a:t>Your amazing project </a:t>
            </a:r>
            <a:r>
              <a:rPr lang="en-CA" sz="3200" b="1" u="sng" dirty="0" smtClean="0">
                <a:solidFill>
                  <a:srgbClr val="FF0000"/>
                </a:solidFill>
              </a:rPr>
              <a:t>WILL FAIL </a:t>
            </a:r>
            <a:r>
              <a:rPr lang="en-CA" sz="3200" b="1" dirty="0" smtClean="0"/>
              <a:t>without some form of project management.</a:t>
            </a:r>
          </a:p>
        </p:txBody>
      </p:sp>
    </p:spTree>
    <p:extLst>
      <p:ext uri="{BB962C8B-B14F-4D97-AF65-F5344CB8AC3E}">
        <p14:creationId xmlns:p14="http://schemas.microsoft.com/office/powerpoint/2010/main" val="4259479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Management 101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CA" dirty="0" smtClean="0"/>
              <a:t>Generate a “</a:t>
            </a:r>
            <a:r>
              <a:rPr lang="en-CA" b="1" dirty="0" smtClean="0"/>
              <a:t>Work Breakdown Structure</a:t>
            </a:r>
            <a:r>
              <a:rPr lang="en-CA" dirty="0" smtClean="0"/>
              <a:t>” (WBS)</a:t>
            </a:r>
          </a:p>
          <a:p>
            <a:pPr marL="749808" lvl="1" indent="-457200">
              <a:buAutoNum type="arabicPeriod"/>
            </a:pPr>
            <a:r>
              <a:rPr lang="en-CA" dirty="0" smtClean="0"/>
              <a:t>WBS breaks down our larger task into manageable chunks (deliverables)</a:t>
            </a:r>
          </a:p>
          <a:p>
            <a:pPr marL="749808" lvl="1" indent="-457200">
              <a:buAutoNum type="arabicPeriod"/>
            </a:pPr>
            <a:r>
              <a:rPr lang="en-CA" dirty="0" smtClean="0"/>
              <a:t>WBS is *not* a schedule</a:t>
            </a:r>
          </a:p>
          <a:p>
            <a:pPr marL="749808" lvl="1" indent="-457200">
              <a:buAutoNum type="arabicPeriod"/>
            </a:pPr>
            <a:r>
              <a:rPr lang="en-CA" dirty="0" smtClean="0"/>
              <a:t>WBS is done recursively until we reach a reasonable level of detail</a:t>
            </a:r>
          </a:p>
          <a:p>
            <a:pPr marL="457200" indent="-457200">
              <a:buAutoNum type="arabicPeriod"/>
            </a:pPr>
            <a:r>
              <a:rPr lang="en-CA" dirty="0" smtClean="0"/>
              <a:t>Take WBS, turn it into a </a:t>
            </a:r>
            <a:r>
              <a:rPr lang="en-CA" b="1" dirty="0" smtClean="0"/>
              <a:t>schedule </a:t>
            </a:r>
            <a:endParaRPr lang="en-CA" dirty="0" smtClean="0"/>
          </a:p>
          <a:p>
            <a:pPr marL="749808" lvl="1" indent="-457200">
              <a:buAutoNum type="arabicPeriod"/>
            </a:pPr>
            <a:r>
              <a:rPr lang="en-CA" dirty="0" smtClean="0"/>
              <a:t>Estimate/determine time for each lower-level task</a:t>
            </a:r>
          </a:p>
          <a:p>
            <a:pPr marL="749808" lvl="1" indent="-457200">
              <a:buAutoNum type="arabicPeriod"/>
            </a:pPr>
            <a:r>
              <a:rPr lang="en-CA" dirty="0" smtClean="0"/>
              <a:t>Chain tasks together, determine interconnection</a:t>
            </a:r>
          </a:p>
          <a:p>
            <a:pPr marL="749808" lvl="1" indent="-457200">
              <a:buAutoNum type="arabicPeriod"/>
            </a:pPr>
            <a:r>
              <a:rPr lang="en-CA" dirty="0" smtClean="0"/>
              <a:t>Use graph if you want for this last step (the infamous </a:t>
            </a:r>
            <a:r>
              <a:rPr lang="en-CA" b="1" dirty="0" smtClean="0"/>
              <a:t>Gantt chart</a:t>
            </a:r>
            <a:r>
              <a:rPr lang="en-CA" dirty="0" smtClean="0"/>
              <a:t>)</a:t>
            </a:r>
          </a:p>
          <a:p>
            <a:pPr marL="749808" lvl="1" indent="-457200">
              <a:buAutoNum type="arabicPeriod"/>
            </a:pPr>
            <a:endParaRPr lang="en-CA" dirty="0" smtClean="0"/>
          </a:p>
          <a:p>
            <a:pPr marL="457200" indent="-457200">
              <a:buAutoNum type="arabicPeriod"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20929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>
        <a:defPPr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1086</Words>
  <Application>Microsoft Office PowerPoint</Application>
  <PresentationFormat>On-screen Show (4:3)</PresentationFormat>
  <Paragraphs>159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Retrospect</vt:lpstr>
      <vt:lpstr>  ECED3901 Design Methods II</vt:lpstr>
      <vt:lpstr>What are we covering?</vt:lpstr>
      <vt:lpstr>Example: Mailing 500 Items</vt:lpstr>
      <vt:lpstr>Solving this…</vt:lpstr>
      <vt:lpstr>Solving this…</vt:lpstr>
      <vt:lpstr>Kickstarter Project Management</vt:lpstr>
      <vt:lpstr>Kickstarter Project Management</vt:lpstr>
      <vt:lpstr>Project Management</vt:lpstr>
      <vt:lpstr>Project Management 101</vt:lpstr>
      <vt:lpstr>Work Breakdown Structure</vt:lpstr>
      <vt:lpstr>Work Breakdown Structure</vt:lpstr>
      <vt:lpstr>Work Breakdown Structure</vt:lpstr>
      <vt:lpstr>Assign Tasks</vt:lpstr>
      <vt:lpstr>Add Time Estimates</vt:lpstr>
      <vt:lpstr>Schedule</vt:lpstr>
      <vt:lpstr>Sidenote on Making Gantt Charts</vt:lpstr>
      <vt:lpstr>Critical Path</vt:lpstr>
      <vt:lpstr>Scheduling Notes</vt:lpstr>
      <vt:lpstr>Patents</vt:lpstr>
      <vt:lpstr>Patents</vt:lpstr>
      <vt:lpstr>Reading a Patent</vt:lpstr>
      <vt:lpstr>Patent Application</vt:lpstr>
      <vt:lpstr>Patent Application</vt:lpstr>
      <vt:lpstr>Example: Looking up a Patent</vt:lpstr>
      <vt:lpstr>Example: Getting Patent Details</vt:lpstr>
      <vt:lpstr>Examples: Getting Patent Details</vt:lpstr>
      <vt:lpstr>Examples: Getting Patent Details</vt:lpstr>
      <vt:lpstr>EMC/Safety Tests</vt:lpstr>
      <vt:lpstr>EMC Testing</vt:lpstr>
      <vt:lpstr>Testing</vt:lpstr>
      <vt:lpstr>Interferece Test Report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2015-05-03T16:49:23Z</dcterms:created>
  <dcterms:modified xsi:type="dcterms:W3CDTF">2015-05-13T01:14:23Z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