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6" r:id="rId2"/>
  </p:sldMasterIdLst>
  <p:notesMasterIdLst>
    <p:notesMasterId r:id="rId27"/>
  </p:notesMasterIdLst>
  <p:handoutMasterIdLst>
    <p:handoutMasterId r:id="rId28"/>
  </p:handoutMasterIdLst>
  <p:sldIdLst>
    <p:sldId id="257" r:id="rId3"/>
    <p:sldId id="269" r:id="rId4"/>
    <p:sldId id="285" r:id="rId5"/>
    <p:sldId id="300" r:id="rId6"/>
    <p:sldId id="301" r:id="rId7"/>
    <p:sldId id="307" r:id="rId8"/>
    <p:sldId id="286" r:id="rId9"/>
    <p:sldId id="302" r:id="rId10"/>
    <p:sldId id="299" r:id="rId11"/>
    <p:sldId id="287" r:id="rId12"/>
    <p:sldId id="294" r:id="rId13"/>
    <p:sldId id="288" r:id="rId14"/>
    <p:sldId id="289" r:id="rId15"/>
    <p:sldId id="303" r:id="rId16"/>
    <p:sldId id="304" r:id="rId17"/>
    <p:sldId id="305" r:id="rId18"/>
    <p:sldId id="306" r:id="rId19"/>
    <p:sldId id="293" r:id="rId20"/>
    <p:sldId id="298" r:id="rId21"/>
    <p:sldId id="295" r:id="rId22"/>
    <p:sldId id="296" r:id="rId23"/>
    <p:sldId id="297" r:id="rId24"/>
    <p:sldId id="292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63" d="100"/>
          <a:sy n="63" d="100"/>
        </p:scale>
        <p:origin x="1404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5/12/2015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5/12/2015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Colin O’Flynn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17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691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278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Colin O’Flynn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776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12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42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306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338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754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0DFD029-FB74-4578-B929-F66AA97659CA}" type="datetimeFigureOut">
              <a:rPr lang="en-US" smtClean="0"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14DD1E-5D91-48A3-AD6D-45FBA980D1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883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895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DFD029-FB74-4578-B929-F66AA97659CA}" type="datetimeFigureOut">
              <a:rPr lang="en-US" smtClean="0"/>
              <a:pPr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CA" dirty="0" smtClean="0"/>
              <a:t>Colin O’Flynn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14DD1E-5D91-48A3-AD6D-45FBA980D106}" type="slidenum">
              <a:rPr lang="en-CA" smtClean="0"/>
              <a:pPr/>
              <a:t>‹#›</a:t>
            </a:fld>
            <a:endParaRPr lang="en-CA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22959" y="642394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Colin O’Flynn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18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ECED3901</a:t>
            </a:r>
            <a:br>
              <a:rPr lang="en-US" dirty="0" smtClean="0"/>
            </a:br>
            <a:r>
              <a:rPr lang="en-US" dirty="0" smtClean="0"/>
              <a:t>Design Methods II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#3: Project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8590" y="6396335"/>
            <a:ext cx="787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Colin O’Flynn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Patents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Prevents someone else from selling a device which ‘infringes’ on your claims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Is *NOT* a license to sell the device, is possible your device still infringes on someone else's patent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Only enforceable in geographic area issued in (i.e. US, Canada, UK, China,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A patent is effectively </a:t>
            </a:r>
            <a:r>
              <a:rPr lang="en-CA" b="1" dirty="0" smtClean="0"/>
              <a:t>a legal </a:t>
            </a:r>
            <a:r>
              <a:rPr lang="en-CA" b="1" dirty="0" smtClean="0"/>
              <a:t>proceeding</a:t>
            </a:r>
          </a:p>
          <a:p>
            <a:pPr marL="0" indent="0">
              <a:buNone/>
            </a:pPr>
            <a:endParaRPr lang="en-CA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The patent office (and later possibly a third party) is using standard legal procedure to reach a ‘verdict</a:t>
            </a:r>
            <a:r>
              <a:rPr lang="en-CA" dirty="0" smtClean="0"/>
              <a:t>’</a:t>
            </a:r>
          </a:p>
          <a:p>
            <a:pPr marL="201168" lvl="1" indent="0">
              <a:buNone/>
            </a:pPr>
            <a:endParaRPr lang="en-CA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/>
              <a:t>Your initial claims that will be </a:t>
            </a:r>
            <a:r>
              <a:rPr lang="en-CA" b="1" dirty="0" smtClean="0"/>
              <a:t>examined</a:t>
            </a:r>
            <a:r>
              <a:rPr lang="en-CA" dirty="0" smtClean="0"/>
              <a:t> are your </a:t>
            </a:r>
            <a:r>
              <a:rPr lang="en-CA" b="1" dirty="0" smtClean="0"/>
              <a:t>patent application</a:t>
            </a:r>
            <a:endParaRPr lang="en-CA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746634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**THIS IS NOT LEGAL ADVICE. I AM NOT A LAWYER.**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83691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Reading a Patent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Important Sections:</a:t>
            </a:r>
          </a:p>
          <a:p>
            <a:r>
              <a:rPr lang="en-CA" dirty="0" smtClean="0"/>
              <a:t>1) Claims</a:t>
            </a:r>
          </a:p>
          <a:p>
            <a:r>
              <a:rPr lang="en-CA" dirty="0" smtClean="0"/>
              <a:t>2) Everything else</a:t>
            </a:r>
          </a:p>
          <a:p>
            <a:endParaRPr lang="en-CA" dirty="0"/>
          </a:p>
          <a:p>
            <a:r>
              <a:rPr lang="en-CA" dirty="0" smtClean="0"/>
              <a:t>The ‘Claims’ is </a:t>
            </a:r>
            <a:r>
              <a:rPr lang="en-CA" u="sng" dirty="0" smtClean="0"/>
              <a:t>solely</a:t>
            </a:r>
            <a:r>
              <a:rPr lang="en-CA" dirty="0" smtClean="0"/>
              <a:t> what is claimed as the </a:t>
            </a:r>
            <a:r>
              <a:rPr lang="en-CA" u="sng" dirty="0" smtClean="0"/>
              <a:t>innovative material</a:t>
            </a:r>
            <a:r>
              <a:rPr lang="en-CA" dirty="0" smtClean="0"/>
              <a:t>.</a:t>
            </a:r>
          </a:p>
          <a:p>
            <a:r>
              <a:rPr lang="en-CA" dirty="0" smtClean="0"/>
              <a:t>The ‘Specification’ must detail how it works etc., and can restrict the claims. However lots of material written in the specification may be well-known already. </a:t>
            </a:r>
          </a:p>
          <a:p>
            <a:r>
              <a:rPr lang="en-CA" dirty="0" smtClean="0"/>
              <a:t>Prior art mus</a:t>
            </a:r>
            <a:r>
              <a:rPr lang="en-CA" dirty="0" smtClean="0"/>
              <a:t>t read on the </a:t>
            </a:r>
            <a:r>
              <a:rPr lang="en-CA" u="sng" dirty="0" smtClean="0"/>
              <a:t>claims</a:t>
            </a:r>
            <a:r>
              <a:rPr lang="en-CA" dirty="0" smtClean="0"/>
              <a:t>.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746634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**THIS IS NOT LEGAL ADVICE. I AM NOT A LAWYER.**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20443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Patent Application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CA" sz="3600" b="1" dirty="0" smtClean="0"/>
          </a:p>
          <a:p>
            <a:pPr marL="0" indent="0" algn="ctr">
              <a:buNone/>
            </a:pPr>
            <a:endParaRPr lang="en-CA" sz="3600" b="1" dirty="0"/>
          </a:p>
          <a:p>
            <a:pPr algn="ctr"/>
            <a:r>
              <a:rPr lang="en-CA" sz="3600" b="1" u="sng" dirty="0" smtClean="0"/>
              <a:t>A patent application IS NOT a patent</a:t>
            </a:r>
            <a:endParaRPr lang="en-CA" sz="36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746634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**THIS IS NOT LEGAL ADVICE. I AM NOT A LAWYER.**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03284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Patent Application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Patent Application = I have $400 USD. </a:t>
            </a:r>
            <a:r>
              <a:rPr lang="en-CA" u="sng" dirty="0" smtClean="0"/>
              <a:t>That is all it means.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A patent application that is </a:t>
            </a:r>
            <a:r>
              <a:rPr lang="en-CA" i="1" dirty="0" smtClean="0"/>
              <a:t>fairly likely to be enforceable</a:t>
            </a:r>
            <a:r>
              <a:rPr lang="en-CA" dirty="0" smtClean="0"/>
              <a:t> is &gt;$5 000 normally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Defending a patent can easily cost &gt; $50 000, after which point it has more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Failures in the original application might mean someone can easily circumvent your patent, lets see some examples: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5746634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**THIS IS NOT LEGAL ADVICE. I AM NOT A LAWYER.**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56794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Example: Looking up a Patent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8" y="1988840"/>
            <a:ext cx="8967564" cy="39395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94860" y="2852936"/>
            <a:ext cx="25694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2490093" y="5661248"/>
            <a:ext cx="3473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/>
              <a:t>scholar.google.ca</a:t>
            </a:r>
            <a:endParaRPr lang="en-CA" sz="3600" b="1" dirty="0"/>
          </a:p>
        </p:txBody>
      </p:sp>
    </p:spTree>
    <p:extLst>
      <p:ext uri="{BB962C8B-B14F-4D97-AF65-F5344CB8AC3E}">
        <p14:creationId xmlns:p14="http://schemas.microsoft.com/office/powerpoint/2010/main" val="4177726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 smtClean="0"/>
              <a:t>Example: Getting Patent Details</a:t>
            </a:r>
            <a:endParaRPr lang="en-CA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b="1" u="sng" dirty="0" smtClean="0"/>
              <a:t>USPTO Public Pair</a:t>
            </a:r>
            <a:endParaRPr lang="en-CA" sz="2800" b="1" u="sng" dirty="0"/>
          </a:p>
        </p:txBody>
      </p:sp>
      <p:sp>
        <p:nvSpPr>
          <p:cNvPr id="4" name="Rectangle 3"/>
          <p:cNvSpPr/>
          <p:nvPr/>
        </p:nvSpPr>
        <p:spPr>
          <a:xfrm>
            <a:off x="3707904" y="1845734"/>
            <a:ext cx="5436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http://portal.uspto.gov/pair/PublicPair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07399"/>
            <a:ext cx="6388486" cy="444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98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 smtClean="0"/>
              <a:t>Examples: Getting Patent Details</a:t>
            </a:r>
            <a:endParaRPr lang="en-CA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37361"/>
            <a:ext cx="8322246" cy="462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05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 smtClean="0"/>
              <a:t>Examples: Getting Patent Details</a:t>
            </a:r>
            <a:endParaRPr lang="en-CA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85" y="1988840"/>
            <a:ext cx="69151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92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Checking Patent Status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683568" y="5746634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**THIS IS NOT LEGAL ADVICE. I AM NOT A LAWYER.**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88098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EMC/Safety Tests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0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are we covering?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Project Design moving to Project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Making a realistic schedule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7552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EMC Testing (Intentional Radiators)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044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EMC Testing (unintentional radiator)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234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UL/Other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462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Resources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235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67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Example: Mailing 500 Items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Q: </a:t>
            </a:r>
            <a:r>
              <a:rPr lang="en-CA" dirty="0" smtClean="0"/>
              <a:t>I need you to mail out 500 boxes. I have a printed list of addresses. The boxes are all uniform size, but you will need to print labels/postage using a web service.</a:t>
            </a:r>
          </a:p>
          <a:p>
            <a:r>
              <a:rPr lang="en-CA" dirty="0" smtClean="0"/>
              <a:t>How long will this take?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98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Solving this…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Getting box, folding out: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Getting widget from stores: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Adding padding: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Taping box: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Printing postage / labels:</a:t>
            </a:r>
          </a:p>
          <a:p>
            <a:pPr marL="0" indent="0">
              <a:buNone/>
            </a:pPr>
            <a:r>
              <a:rPr lang="en-CA" dirty="0" smtClean="0"/>
              <a:t>Total: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3548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Solving this…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Getting box, folding out: 45 seconds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Getting widget from stores: 15 seconds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Adding padding: 45 seconds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Taping box: 30 seconds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Printing postage / labels: 120 seconds</a:t>
            </a:r>
          </a:p>
          <a:p>
            <a:pPr marL="0" indent="0">
              <a:buNone/>
            </a:pPr>
            <a:r>
              <a:rPr lang="en-CA" dirty="0" smtClean="0"/>
              <a:t>Total: 4.25 min/box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4.25 * 500 = 2125 </a:t>
            </a:r>
            <a:r>
              <a:rPr lang="en-CA" dirty="0" err="1" smtClean="0"/>
              <a:t>mins</a:t>
            </a: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2125 / 60 = 35 hours(!)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81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Management 101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209290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 smtClean="0"/>
              <a:t>Kickstarter Project Management</a:t>
            </a:r>
            <a:endParaRPr lang="en-CA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062242"/>
            <a:ext cx="7543800" cy="424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1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 smtClean="0"/>
              <a:t>Kickstarter Project Management</a:t>
            </a:r>
            <a:endParaRPr lang="en-CA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204864"/>
            <a:ext cx="3362896" cy="28275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120" y="2228984"/>
            <a:ext cx="4370264" cy="14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84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Patents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683568" y="5746634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**THIS IS NOT LEGAL ADVICE. I AM NOT A LAWYER.**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20877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>
        <a:defPPr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549</Words>
  <Application>Microsoft Office PowerPoint</Application>
  <PresentationFormat>On-screen Show (4:3)</PresentationFormat>
  <Paragraphs>78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Retrospect</vt:lpstr>
      <vt:lpstr>  ECED3901 Design Methods II</vt:lpstr>
      <vt:lpstr>What are we covering?</vt:lpstr>
      <vt:lpstr>Example: Mailing 500 Items</vt:lpstr>
      <vt:lpstr>Solving this…</vt:lpstr>
      <vt:lpstr>Solving this…</vt:lpstr>
      <vt:lpstr>Project Management 101</vt:lpstr>
      <vt:lpstr>Kickstarter Project Management</vt:lpstr>
      <vt:lpstr>Kickstarter Project Management</vt:lpstr>
      <vt:lpstr>Patents</vt:lpstr>
      <vt:lpstr>Patents</vt:lpstr>
      <vt:lpstr>Reading a Patent</vt:lpstr>
      <vt:lpstr>Patent Application</vt:lpstr>
      <vt:lpstr>Patent Application</vt:lpstr>
      <vt:lpstr>Example: Looking up a Patent</vt:lpstr>
      <vt:lpstr>Example: Getting Patent Details</vt:lpstr>
      <vt:lpstr>Examples: Getting Patent Details</vt:lpstr>
      <vt:lpstr>Examples: Getting Patent Details</vt:lpstr>
      <vt:lpstr>Checking Patent Status</vt:lpstr>
      <vt:lpstr>EMC/Safety Tests</vt:lpstr>
      <vt:lpstr>EMC Testing (Intentional Radiators)</vt:lpstr>
      <vt:lpstr>EMC Testing (unintentional radiator)</vt:lpstr>
      <vt:lpstr>UL/Other Requirements</vt:lpstr>
      <vt:lpstr>Resources 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2015-05-03T16:49:23Z</dcterms:created>
  <dcterms:modified xsi:type="dcterms:W3CDTF">2015-05-12T18:34:18Z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