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9C3C-ACE0-40B1-B790-D03FFB31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B5B6-B1BC-43AB-B4DC-8B8A402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4541-82EC-4194-AB9E-1C9966F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D891-89AA-4231-82F1-1F376B6C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86F3-0CE3-459B-8661-595DCFF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31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4B-39A5-405C-ACB9-D7FF36C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4C34B-4CD0-4A26-8EE7-8DC65F4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70E6-E3CB-4D8C-9CDF-2C8F3C5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584C-CD88-48DE-946B-5E18A5F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D4CF-7C72-4F86-AF16-97A9E91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04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79B86-B490-4549-9A0B-E0955B67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D6C0-45CE-4B1D-85A4-986DEFAE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3A3C-2A80-42DF-830B-D43964C1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E7C4-B8E8-4609-8297-A81EDB9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13E4-90B0-46BE-88D5-C203AA94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0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31FA-E3A7-4FB7-A6FB-D553CFBF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B01A-9545-4F0F-972F-176CFE47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FD40-2C14-42EF-996E-5D492AD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B5D7-C46E-4C63-9512-CDEE9E2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3D90-6CDE-4593-BEC6-BDAD322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76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81C-56A6-4ABD-8CD7-F9A5AD11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B5ABC-1BC0-4854-BA4B-DC8BD450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57EB-4687-4EA0-9173-AB937F1B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0D67-952A-4B7A-AE73-A3EA2B3C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FE52-748C-41AE-9904-9B2E0C21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7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4D4C-29C2-48F1-B308-69184EC8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AC7C-5A81-4DD2-A593-97A5EF51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DC6F-AC22-48E0-8B99-D505827B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1209-B980-4484-8DD6-FD6CEC05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54A0E-1CEE-4CF2-8519-FEE06C8A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7BD7-B105-4DB8-97EC-FBAE786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9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68B-4E8F-4A9E-93F7-50B5FA32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D663-45A1-4ED9-9CDF-7086C846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464E1-AAD9-4295-B2CE-82FDA407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0739B-CFB8-44DE-AF59-FA26EAEC2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AD2DD-6BD7-44E8-9B8F-4D6F32E8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E649D-5048-49CA-AD88-2CA1C5D4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AC5C-9F9D-4E4E-B13A-7BE358C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D2032-D5FF-41E6-8350-C7651101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2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D66-0EDC-467A-B4A2-AE11113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9D6E-F72A-4289-A100-D1623A02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D5FCB-0854-42F1-9720-B8DB410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1BD1-401D-47BD-B19E-63527F4F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2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C223-272E-4E98-9D16-05744621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E6FC6-BECB-48C4-92DE-82445479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8AA1-009C-4EAF-80CC-1B4FE391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FA7-0A61-4EB0-A1F4-671B4279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814-FB96-461B-82A5-44665E7B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1769-CB09-4F69-BB3C-68AFBF779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9F82-F0D4-45D5-A612-6B06B676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7EDA-8EC7-4317-B39D-3EC743F3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ABB8-E7F3-45BA-BB6C-48A29045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EC72-0988-441F-AD4F-A763C4C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F4D25-7EAF-405B-A259-99A1E6E1E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4AAB-DE34-4766-AF6E-270CA9AD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2288-C7B1-473C-BC2D-06D9984C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BE6D-9D2E-4960-8406-54FDC8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DCE6-602B-44F7-BD3F-4C76B619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7926-CA32-475E-8B8E-BCAED83E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62A7-DB78-4A44-8C6E-2E224AD0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73D2-DC7A-463C-85EB-1BA69749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5C7A-D989-467D-AF24-38697A6F93C0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697C-3A20-4BD8-BEE2-DF3159284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0001-545F-4A2A-B555-E0D3C724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328-A3C7-4A84-B9AA-C85478C51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7E1-59BA-45A6-AFF8-D9E59062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454758" cy="2387600"/>
          </a:xfrm>
        </p:spPr>
        <p:txBody>
          <a:bodyPr/>
          <a:lstStyle/>
          <a:p>
            <a:r>
              <a:rPr lang="en-US" dirty="0"/>
              <a:t>0x100 – Introduction to the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B65B-EB77-44F3-97A4-0772E84CF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ECED4406 – Computer Security</a:t>
            </a:r>
          </a:p>
          <a:p>
            <a:endParaRPr lang="en-US" sz="2000" b="1" dirty="0"/>
          </a:p>
          <a:p>
            <a:r>
              <a:rPr lang="en-US" sz="2000" b="1" dirty="0"/>
              <a:t>Dr. Colin O’Flynn</a:t>
            </a:r>
          </a:p>
          <a:p>
            <a:r>
              <a:rPr lang="en-US" sz="2000" b="1" dirty="0"/>
              <a:t>Dalhousie University.</a:t>
            </a:r>
            <a:endParaRPr lang="en-CA" sz="2000" b="1" dirty="0"/>
          </a:p>
        </p:txBody>
      </p:sp>
      <p:pic>
        <p:nvPicPr>
          <p:cNvPr id="2050" name="Picture 2" descr="Jim Carrey on board for Dumb and Dumber sequel | Dumb and Dumber To | The  Guardian">
            <a:extLst>
              <a:ext uri="{FF2B5EF4-FFF2-40B4-BE49-F238E27FC236}">
                <a16:creationId xmlns:a16="http://schemas.microsoft.com/office/drawing/2014/main" id="{A8F733C0-AB02-4EEE-8B55-7BE9A1CC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480"/>
            <a:ext cx="3335867" cy="20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0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A507-388C-48D4-A149-8F6BF034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8C3C-3E92-44F2-A9DF-D38084B9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attempting some remote labs – they will requires various tools to be installed on your computer.</a:t>
            </a:r>
          </a:p>
          <a:p>
            <a:pPr lvl="1"/>
            <a:r>
              <a:rPr lang="en-US" dirty="0"/>
              <a:t>Linux, Mac, Windows </a:t>
            </a:r>
            <a:r>
              <a:rPr lang="en-US" i="1" dirty="0"/>
              <a:t>should </a:t>
            </a:r>
            <a:r>
              <a:rPr lang="en-US" dirty="0"/>
              <a:t>work here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Labs will tie in with Assignments &amp; Course Lectures.</a:t>
            </a:r>
          </a:p>
          <a:p>
            <a:r>
              <a:rPr lang="en-US" dirty="0"/>
              <a:t>Labs are </a:t>
            </a:r>
            <a:r>
              <a:rPr lang="en-US" i="1" dirty="0"/>
              <a:t>planned</a:t>
            </a:r>
            <a:r>
              <a:rPr lang="en-US" dirty="0"/>
              <a:t> to be individual – I’m still discussing how we can keep the group feel alive, but so far it may be easier to run individually.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85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F40C-8FCD-4ED6-9F2E-2C0694D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C01E-3FCC-4281-93CB-3E87F997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project will be a chance to apply some of what you’ve learned in this course.</a:t>
            </a:r>
          </a:p>
          <a:p>
            <a:r>
              <a:rPr lang="en-US" dirty="0"/>
              <a:t>More details coming next month once you have more background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1041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2985-73F7-4CE6-99CD-E2E5E21F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E8C2-BCB6-476E-ABAB-316E23C2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24-hour final (would be ‘take home’, but in this case ‘stay home’) which involves both practical &amp; theoretical aspects.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15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5645-BF7C-4C16-8EA1-577663BC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course about?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E689-E5B9-4B0B-A18F-6A1CCFCA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Embedded system security, such as:</a:t>
            </a:r>
          </a:p>
          <a:p>
            <a:pPr lvl="1"/>
            <a:r>
              <a:rPr lang="en-US" dirty="0"/>
              <a:t>IOT Devices</a:t>
            </a:r>
          </a:p>
          <a:p>
            <a:pPr lvl="1"/>
            <a:r>
              <a:rPr lang="en-US" dirty="0"/>
              <a:t>Automotive Systems</a:t>
            </a:r>
          </a:p>
          <a:p>
            <a:r>
              <a:rPr lang="en-US" dirty="0"/>
              <a:t>How to secure embedded systems.</a:t>
            </a:r>
          </a:p>
          <a:p>
            <a:pPr lvl="1"/>
            <a:r>
              <a:rPr lang="en-US" dirty="0"/>
              <a:t>What is cryptography?</a:t>
            </a:r>
          </a:p>
          <a:p>
            <a:pPr lvl="1"/>
            <a:r>
              <a:rPr lang="en-US" dirty="0"/>
              <a:t>What is a root of trust, secure boot,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security ratings?</a:t>
            </a:r>
          </a:p>
          <a:p>
            <a:r>
              <a:rPr lang="en-US" dirty="0"/>
              <a:t>How to break embedded systems.</a:t>
            </a:r>
          </a:p>
          <a:p>
            <a:pPr lvl="1"/>
            <a:r>
              <a:rPr lang="en-CA" dirty="0"/>
              <a:t>Reverse engineering.</a:t>
            </a:r>
          </a:p>
          <a:p>
            <a:pPr lvl="1"/>
            <a:r>
              <a:rPr lang="en-CA" dirty="0"/>
              <a:t>Fuzzing.</a:t>
            </a:r>
          </a:p>
          <a:p>
            <a:pPr lvl="1"/>
            <a:r>
              <a:rPr lang="en-CA" dirty="0"/>
              <a:t>Hardware Attacks  - Non-invasive.</a:t>
            </a:r>
          </a:p>
          <a:p>
            <a:pPr lvl="1"/>
            <a:r>
              <a:rPr lang="en-CA" dirty="0"/>
              <a:t>Hardware Attacks - Invasive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1BA4B-DFFD-4AB8-A8E9-F71B88F3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45" y="554134"/>
            <a:ext cx="1978636" cy="2974684"/>
          </a:xfrm>
          <a:prstGeom prst="rect">
            <a:avLst/>
          </a:prstGeom>
        </p:spPr>
      </p:pic>
      <p:pic>
        <p:nvPicPr>
          <p:cNvPr id="1026" name="Picture 2" descr="Quickly tell ECU trouble, ECU alternative method Notes! |Auto Repair  Technician Home">
            <a:extLst>
              <a:ext uri="{FF2B5EF4-FFF2-40B4-BE49-F238E27FC236}">
                <a16:creationId xmlns:a16="http://schemas.microsoft.com/office/drawing/2014/main" id="{EBA6E0C2-33CA-4121-B3C9-29786FD4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56" y="3183378"/>
            <a:ext cx="3681203" cy="28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535B-D53D-450B-9B5C-3BD17E91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not about?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D38-C67A-4F87-9EA7-C88ED257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security &amp; web security protocols.</a:t>
            </a:r>
          </a:p>
          <a:p>
            <a:pPr lvl="1"/>
            <a:r>
              <a:rPr lang="en-US" dirty="0"/>
              <a:t>HTTPS, SSL, etc.</a:t>
            </a:r>
          </a:p>
          <a:p>
            <a:r>
              <a:rPr lang="en-CA" dirty="0"/>
              <a:t>Detail cryptographic algorithm development.</a:t>
            </a:r>
          </a:p>
          <a:p>
            <a:r>
              <a:rPr lang="en-CA" dirty="0"/>
              <a:t>High-level application security (Windows, Linux,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85600-A265-4AC4-A094-0707700D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6840"/>
            <a:ext cx="3000794" cy="60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2BFA0-F126-4C55-9F1E-06DE983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19" y="4452980"/>
            <a:ext cx="3359362" cy="2170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D351A-7A75-493B-BC41-98CC75B4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006" y="4024171"/>
            <a:ext cx="2842040" cy="19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319-577E-4C6A-931F-CF6212C4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already know?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27E6-6288-423B-A585-75AD971C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words should mean something to you:</a:t>
            </a:r>
          </a:p>
          <a:p>
            <a:pPr lvl="1"/>
            <a:r>
              <a:rPr lang="en-US" dirty="0"/>
              <a:t>RAM.</a:t>
            </a:r>
          </a:p>
          <a:p>
            <a:pPr lvl="1"/>
            <a:r>
              <a:rPr lang="en-US" dirty="0"/>
              <a:t>ROM.</a:t>
            </a:r>
          </a:p>
          <a:p>
            <a:pPr lvl="1"/>
            <a:r>
              <a:rPr lang="en-US" dirty="0"/>
              <a:t>Stack frame.</a:t>
            </a:r>
          </a:p>
          <a:p>
            <a:pPr lvl="1"/>
            <a:r>
              <a:rPr lang="en-US" dirty="0"/>
              <a:t>Instruction registers.</a:t>
            </a:r>
          </a:p>
          <a:p>
            <a:pPr lvl="1"/>
            <a:r>
              <a:rPr lang="en-US" dirty="0"/>
              <a:t>Matrix multiplication.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70EA-A2BA-4038-B982-862098C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Lecture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66A-DAE3-4AFC-AC52-05F594C5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848"/>
            <a:ext cx="10515600" cy="4553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Lectures are pre-recorded and posted onto Brightspace.</a:t>
            </a:r>
          </a:p>
          <a:p>
            <a:pPr lvl="1"/>
            <a:r>
              <a:rPr lang="en-US" dirty="0"/>
              <a:t>I will likely mirror them somewhere public to make it easier to view mobile. Please check Brightspace for official links.</a:t>
            </a:r>
          </a:p>
          <a:p>
            <a:r>
              <a:rPr lang="en-US" dirty="0"/>
              <a:t>Tuesdays @ 1:05PM – 2:25PM we have a “lecture time” (this time here). This will be the chance to ask questions etc.</a:t>
            </a:r>
          </a:p>
          <a:p>
            <a:r>
              <a:rPr lang="en-US" dirty="0"/>
              <a:t>Thursdays @ 1:05PM – 2:25PM is “reserved course time”.</a:t>
            </a:r>
          </a:p>
          <a:p>
            <a:pPr lvl="1"/>
            <a:r>
              <a:rPr lang="en-US" dirty="0"/>
              <a:t>I will occasionally use this for special topics, additional explanations, etc.</a:t>
            </a:r>
          </a:p>
          <a:p>
            <a:pPr lvl="1"/>
            <a:r>
              <a:rPr lang="en-US" dirty="0"/>
              <a:t>Assume normally this time is reserved for you to watch course lectures so you can keep a regular schedule.</a:t>
            </a:r>
          </a:p>
          <a:p>
            <a:r>
              <a:rPr lang="en-US" dirty="0"/>
              <a:t>Each lecture is </a:t>
            </a:r>
            <a:r>
              <a:rPr lang="en-US" u="sng" dirty="0"/>
              <a:t>short</a:t>
            </a:r>
            <a:r>
              <a:rPr lang="en-US" dirty="0"/>
              <a:t> (5-15 mins), thus one week will have multiple topics covered.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9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F5BA-7F58-48B3-8296-858BB6B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Groups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36EAE-9490-4619-884D-68657FC3F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70" y="1825625"/>
            <a:ext cx="92224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9AE-1FEC-417C-9C98-8FB3D8B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Brightspace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6AB80D-3AD2-4782-8EF1-4CE33E1D6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628" y="1825625"/>
            <a:ext cx="666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4A35-98C7-4518-99B2-C02BBE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8316-AB8A-4AF3-A550-95303328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quizzes next week – these cover some of the lecture topics.</a:t>
            </a:r>
          </a:p>
          <a:p>
            <a:pPr lvl="1"/>
            <a:r>
              <a:rPr lang="en-US" dirty="0"/>
              <a:t>They should hopefully reinforce what you’ve learned in the lectures.</a:t>
            </a:r>
          </a:p>
          <a:p>
            <a:pPr lvl="1"/>
            <a:r>
              <a:rPr lang="en-US" dirty="0"/>
              <a:t>They will run through the Brightspace system.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0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724-3991-44F2-BA6F-17C60556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213F-51D7-4BCB-A34A-8DD62577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will be throughout the semester</a:t>
            </a:r>
          </a:p>
          <a:p>
            <a:pPr lvl="1"/>
            <a:r>
              <a:rPr lang="en-US" dirty="0"/>
              <a:t>Listed in the syllabus as “Weekly” – likely one every ~2-3 weeks in final version to avoid overloading you.</a:t>
            </a:r>
          </a:p>
        </p:txBody>
      </p:sp>
    </p:spTree>
    <p:extLst>
      <p:ext uri="{BB962C8B-B14F-4D97-AF65-F5344CB8AC3E}">
        <p14:creationId xmlns:p14="http://schemas.microsoft.com/office/powerpoint/2010/main" val="8980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0x100 – Introduction to the Introduction</vt:lpstr>
      <vt:lpstr>What is this course about?</vt:lpstr>
      <vt:lpstr>What is this course not about?</vt:lpstr>
      <vt:lpstr>What should you already know?</vt:lpstr>
      <vt:lpstr>Course Lecture Style</vt:lpstr>
      <vt:lpstr>Microsoft Teams Groups</vt:lpstr>
      <vt:lpstr>Brightspace</vt:lpstr>
      <vt:lpstr>Quizzes</vt:lpstr>
      <vt:lpstr>Assignments</vt:lpstr>
      <vt:lpstr>Labs</vt:lpstr>
      <vt:lpstr>Course Project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0x100 – Introduction to the Introduction</dc:title>
  <dc:creator>Colin O'Flynn</dc:creator>
  <cp:lastModifiedBy>Colin O'Flynn</cp:lastModifiedBy>
  <cp:revision>3</cp:revision>
  <dcterms:created xsi:type="dcterms:W3CDTF">2020-09-07T17:03:12Z</dcterms:created>
  <dcterms:modified xsi:type="dcterms:W3CDTF">2020-09-07T17:29:36Z</dcterms:modified>
</cp:coreProperties>
</file>