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0x109 – Industrial Control Systems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0C00-456C-47D6-8492-C30CF6FE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Control System (ICS)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4B822-2F9A-4219-A43C-C1C9F6ECA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716" y="1212881"/>
            <a:ext cx="8286098" cy="497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FD88E4-4D53-484C-8E40-4BF4A57AB397}"/>
              </a:ext>
            </a:extLst>
          </p:cNvPr>
          <p:cNvSpPr txBox="1"/>
          <p:nvPr/>
        </p:nvSpPr>
        <p:spPr>
          <a:xfrm>
            <a:off x="1084600" y="6308209"/>
            <a:ext cx="932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https://www.trendmicro.com/vinfo/us/security/definition/industrial-control-system</a:t>
            </a:r>
          </a:p>
        </p:txBody>
      </p:sp>
    </p:spTree>
    <p:extLst>
      <p:ext uri="{BB962C8B-B14F-4D97-AF65-F5344CB8AC3E}">
        <p14:creationId xmlns:p14="http://schemas.microsoft.com/office/powerpoint/2010/main" val="11484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E02F-8EE0-49A5-8036-35B538A2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</a:t>
            </a:r>
            <a:r>
              <a:rPr lang="en-US"/>
              <a:t>Logic Controller </a:t>
            </a:r>
            <a:r>
              <a:rPr lang="en-US" dirty="0"/>
              <a:t>(PLC)</a:t>
            </a:r>
            <a:endParaRPr lang="en-CA" dirty="0"/>
          </a:p>
        </p:txBody>
      </p:sp>
      <p:pic>
        <p:nvPicPr>
          <p:cNvPr id="3074" name="Picture 2" descr="PLCs | Other Products | Toshiba International Corporation">
            <a:extLst>
              <a:ext uri="{FF2B5EF4-FFF2-40B4-BE49-F238E27FC236}">
                <a16:creationId xmlns:a16="http://schemas.microsoft.com/office/drawing/2014/main" id="{BAFBE125-D9A5-4DD1-9179-F3B66D64A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82" y="2311536"/>
            <a:ext cx="4888350" cy="289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basics of Siemens PLC's and programming in Simatic Step7 - ISD ::  software solutions">
            <a:extLst>
              <a:ext uri="{FF2B5EF4-FFF2-40B4-BE49-F238E27FC236}">
                <a16:creationId xmlns:a16="http://schemas.microsoft.com/office/drawing/2014/main" id="{719059DF-9793-4A04-AE5B-FDB4AF3C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17" y="1960602"/>
            <a:ext cx="4400554" cy="33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639-3AB4-4930-846C-BA1D185B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Supervisory Control and Data Acquisition (SCADA)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1931E7-27F8-4BE3-B69D-30436BEA8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68" y="1253331"/>
            <a:ext cx="4585900" cy="49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E820C-B2EF-428F-8736-855060D3DAE3}"/>
              </a:ext>
            </a:extLst>
          </p:cNvPr>
          <p:cNvSpPr txBox="1"/>
          <p:nvPr/>
        </p:nvSpPr>
        <p:spPr>
          <a:xfrm>
            <a:off x="1160302" y="6382550"/>
            <a:ext cx="932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https://www.trendmicro.com/vinfo/us/security/definition/industrial-control-system</a:t>
            </a:r>
          </a:p>
        </p:txBody>
      </p:sp>
    </p:spTree>
    <p:extLst>
      <p:ext uri="{BB962C8B-B14F-4D97-AF65-F5344CB8AC3E}">
        <p14:creationId xmlns:p14="http://schemas.microsoft.com/office/powerpoint/2010/main" val="403195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5365-E98C-48B4-8E68-03DF8581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Aurora Generator Test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7AA41A-DEAF-4D2A-B0C2-C02ED656D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08" y="1476221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94AF69-2FD1-4556-9B8A-07CAC9621C50}"/>
              </a:ext>
            </a:extLst>
          </p:cNvPr>
          <p:cNvSpPr txBox="1"/>
          <p:nvPr/>
        </p:nvSpPr>
        <p:spPr>
          <a:xfrm>
            <a:off x="2890308" y="59262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https://www.youtube.com/watch?v=fJyWngDco3g</a:t>
            </a:r>
          </a:p>
        </p:txBody>
      </p:sp>
    </p:spTree>
    <p:extLst>
      <p:ext uri="{BB962C8B-B14F-4D97-AF65-F5344CB8AC3E}">
        <p14:creationId xmlns:p14="http://schemas.microsoft.com/office/powerpoint/2010/main" val="90589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003A-4F4F-414C-BD6D-461359EA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Ukraine power grid cyberattack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449F-5D63-4DEA-B24A-F0963C9E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" y="5460341"/>
            <a:ext cx="11976410" cy="103253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https://en.wikipedia.org/wiki/December_2015_Ukraine_power_grid_cyberattack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C8809-B7AD-456B-BD0A-D0B106E10E6E}"/>
              </a:ext>
            </a:extLst>
          </p:cNvPr>
          <p:cNvSpPr txBox="1"/>
          <p:nvPr/>
        </p:nvSpPr>
        <p:spPr>
          <a:xfrm>
            <a:off x="500081" y="1989866"/>
            <a:ext cx="50334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Multi-step attack,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Compromise of corporate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Switching substations off using SCADA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Disabling some IT infrastructure to make recovery more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Wiping of servers / workstations.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B5D4E-83B0-48E5-B294-27BBD9BA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363" y="1704894"/>
            <a:ext cx="6347821" cy="32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86D0-3287-49A9-811B-651527DA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these networks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0A60-9FB2-4E30-BA06-A479F701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high-cost, but niche products that may not have had extensive security validation.</a:t>
            </a:r>
          </a:p>
          <a:p>
            <a:endParaRPr lang="en-US" dirty="0"/>
          </a:p>
          <a:p>
            <a:r>
              <a:rPr lang="en-US" dirty="0"/>
              <a:t>Many older networks suddenly become internet-connected (without considering security implications!).</a:t>
            </a:r>
          </a:p>
          <a:p>
            <a:endParaRPr lang="en-US" dirty="0"/>
          </a:p>
          <a:p>
            <a:r>
              <a:rPr lang="en-US" dirty="0"/>
              <a:t>Only small part of it is embedded system – majority of attack is “more standard</a:t>
            </a:r>
            <a:r>
              <a:rPr lang="en-US"/>
              <a:t>” cybersecurity work.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06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897F-E33D-4913-BF64-432E2CFC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AF966-AF72-42FF-AFBF-C0FB9B019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12" y="1425108"/>
            <a:ext cx="10515600" cy="34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0x109 – Industrial Control Systems</vt:lpstr>
      <vt:lpstr>Industrial Control System (ICS)</vt:lpstr>
      <vt:lpstr>Programmable Logic Controller (PLC)</vt:lpstr>
      <vt:lpstr>Supervisory Control and Data Acquisition (SCADA)</vt:lpstr>
      <vt:lpstr>Example: Aurora Generator Test</vt:lpstr>
      <vt:lpstr>Ukraine power grid cyberattack</vt:lpstr>
      <vt:lpstr>Considerations for these networks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0x103 – What is Computer Security?</dc:title>
  <dc:creator>Colin O'Flynn</dc:creator>
  <cp:lastModifiedBy>Colin</cp:lastModifiedBy>
  <cp:revision>22</cp:revision>
  <dcterms:created xsi:type="dcterms:W3CDTF">2020-09-15T11:32:29Z</dcterms:created>
  <dcterms:modified xsi:type="dcterms:W3CDTF">2020-09-30T01:32:51Z</dcterms:modified>
</cp:coreProperties>
</file>