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woot12/workshop-program/presentation/mulliner" TargetMode="External"/><Relationship Id="rId2" Type="http://schemas.openxmlformats.org/officeDocument/2006/relationships/hyperlink" Target="https://www.usenix.org/sites/default/files/conference/protected-files/michele_woot12_slide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0x202 – Confidentiality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3068-5F78-4D96-AD37-CF835AF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3269-79F9-4A99-B8EB-EE375DD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is an important part of security.</a:t>
            </a:r>
          </a:p>
          <a:p>
            <a:endParaRPr lang="en-US" dirty="0"/>
          </a:p>
          <a:p>
            <a:r>
              <a:rPr lang="en-US" dirty="0"/>
              <a:t>Confidentiality alone is </a:t>
            </a:r>
            <a:r>
              <a:rPr lang="en-US" u="sng" dirty="0"/>
              <a:t>almost always insufficient for a secure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6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2373-91FE-47E9-AF55-BF6FCAB5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7592-A178-4845-B920-F072872F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88666"/>
          </a:xfrm>
        </p:spPr>
        <p:txBody>
          <a:bodyPr/>
          <a:lstStyle/>
          <a:p>
            <a:r>
              <a:rPr lang="en-US" dirty="0"/>
              <a:t>Probably what you think of with “security”. Prevents someone from reading your messages.</a:t>
            </a:r>
            <a:endParaRPr lang="en-CA" dirty="0"/>
          </a:p>
        </p:txBody>
      </p:sp>
      <p:pic>
        <p:nvPicPr>
          <p:cNvPr id="1026" name="Picture 2" descr="Mysterious, Encrypted Medieval Manuscript Set To Be Published In Replica |  KPCW">
            <a:extLst>
              <a:ext uri="{FF2B5EF4-FFF2-40B4-BE49-F238E27FC236}">
                <a16:creationId xmlns:a16="http://schemas.microsoft.com/office/drawing/2014/main" id="{6BB4FC5B-5714-494E-AF25-EC5EB21A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0" y="2619098"/>
            <a:ext cx="3393207" cy="40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cipher mode of operation - Wikipedia">
            <a:extLst>
              <a:ext uri="{FF2B5EF4-FFF2-40B4-BE49-F238E27FC236}">
                <a16:creationId xmlns:a16="http://schemas.microsoft.com/office/drawing/2014/main" id="{8B461FE2-40A7-468B-8E37-F45B595D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89" y="3309205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s and Ciphers' Puts Students to Test | Bryn Mawr Alumnae Bulletin">
            <a:extLst>
              <a:ext uri="{FF2B5EF4-FFF2-40B4-BE49-F238E27FC236}">
                <a16:creationId xmlns:a16="http://schemas.microsoft.com/office/drawing/2014/main" id="{A7A96E8B-C9EB-4CB5-90A9-7F99BDF9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40" y="3429000"/>
            <a:ext cx="4182351" cy="19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E72-DF1B-4C9A-A651-75AC36FF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confidentiality alone not enough?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9F67-E5A7-40B0-AFF1-348AFD0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224" cy="587424"/>
          </a:xfrm>
        </p:spPr>
        <p:txBody>
          <a:bodyPr/>
          <a:lstStyle/>
          <a:p>
            <a:r>
              <a:rPr lang="en-US" dirty="0"/>
              <a:t>Attacker can modify information </a:t>
            </a:r>
            <a:r>
              <a:rPr lang="en-US" i="1" dirty="0"/>
              <a:t>without needing to know the contents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24D8B-A8BB-4960-BA57-375E012FCC7C}"/>
              </a:ext>
            </a:extLst>
          </p:cNvPr>
          <p:cNvSpPr/>
          <p:nvPr/>
        </p:nvSpPr>
        <p:spPr>
          <a:xfrm>
            <a:off x="914400" y="2538354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the fort at dawn.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BDE27-0CCA-4AB5-9231-6196BE007E9F}"/>
              </a:ext>
            </a:extLst>
          </p:cNvPr>
          <p:cNvSpPr/>
          <p:nvPr/>
        </p:nvSpPr>
        <p:spPr>
          <a:xfrm>
            <a:off x="914400" y="4357656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US" dirty="0" err="1"/>
              <a:t>mjfw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BDEF4-20D3-46AD-B0E0-BDC045903A59}"/>
              </a:ext>
            </a:extLst>
          </p:cNvPr>
          <p:cNvSpPr/>
          <p:nvPr/>
        </p:nvSpPr>
        <p:spPr>
          <a:xfrm>
            <a:off x="6545766" y="253835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 me at nightfall by the tower.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C3443-01D2-4BA7-B344-9FC909252F1B}"/>
              </a:ext>
            </a:extLst>
          </p:cNvPr>
          <p:cNvSpPr/>
          <p:nvPr/>
        </p:nvSpPr>
        <p:spPr>
          <a:xfrm>
            <a:off x="6545766" y="4357656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Vnnc vn jc wrpqcojuu kh cqn cxfna.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A12E5EE-ED66-437D-A618-381E8E5353ED}"/>
              </a:ext>
            </a:extLst>
          </p:cNvPr>
          <p:cNvSpPr/>
          <p:nvPr/>
        </p:nvSpPr>
        <p:spPr>
          <a:xfrm>
            <a:off x="2141034" y="3635295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59E854B-8685-4E1B-B93C-75080A450EB0}"/>
              </a:ext>
            </a:extLst>
          </p:cNvPr>
          <p:cNvSpPr/>
          <p:nvPr/>
        </p:nvSpPr>
        <p:spPr>
          <a:xfrm>
            <a:off x="7794703" y="3635294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08A63-D2B3-497D-8ABC-3A7AD3F0A05E}"/>
              </a:ext>
            </a:extLst>
          </p:cNvPr>
          <p:cNvSpPr/>
          <p:nvPr/>
        </p:nvSpPr>
        <p:spPr>
          <a:xfrm>
            <a:off x="1345580" y="69262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US" dirty="0" err="1"/>
              <a:t>mjfw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E7373-59D6-4F84-BF4E-324D65A3DE6F}"/>
              </a:ext>
            </a:extLst>
          </p:cNvPr>
          <p:cNvSpPr/>
          <p:nvPr/>
        </p:nvSpPr>
        <p:spPr>
          <a:xfrm>
            <a:off x="6976946" y="69262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Vnnc</a:t>
            </a:r>
            <a:r>
              <a:rPr lang="en-CA" dirty="0"/>
              <a:t> </a:t>
            </a:r>
            <a:r>
              <a:rPr lang="en-CA" dirty="0" err="1"/>
              <a:t>vn</a:t>
            </a:r>
            <a:r>
              <a:rPr lang="en-CA" dirty="0"/>
              <a:t> </a:t>
            </a:r>
            <a:r>
              <a:rPr lang="en-CA" dirty="0" err="1"/>
              <a:t>jc</a:t>
            </a:r>
            <a:r>
              <a:rPr lang="en-CA" dirty="0"/>
              <a:t> </a:t>
            </a:r>
            <a:r>
              <a:rPr lang="en-CA" dirty="0" err="1"/>
              <a:t>wrpqcojuu</a:t>
            </a:r>
            <a:r>
              <a:rPr lang="en-CA" dirty="0"/>
              <a:t> </a:t>
            </a:r>
            <a:r>
              <a:rPr lang="en-CA" dirty="0" err="1"/>
              <a:t>kh</a:t>
            </a:r>
            <a:r>
              <a:rPr lang="en-CA" dirty="0"/>
              <a:t> </a:t>
            </a:r>
            <a:r>
              <a:rPr lang="en-CA" dirty="0" err="1"/>
              <a:t>cqn</a:t>
            </a:r>
            <a:r>
              <a:rPr lang="en-CA" dirty="0"/>
              <a:t> </a:t>
            </a:r>
            <a:r>
              <a:rPr lang="en-CA" dirty="0" err="1"/>
              <a:t>cxfna</a:t>
            </a:r>
            <a:r>
              <a:rPr lang="en-CA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70885-A1B1-4E2E-A23B-EF30831C9E23}"/>
              </a:ext>
            </a:extLst>
          </p:cNvPr>
          <p:cNvSpPr/>
          <p:nvPr/>
        </p:nvSpPr>
        <p:spPr>
          <a:xfrm>
            <a:off x="2903033" y="3222499"/>
            <a:ext cx="5133279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CA" dirty="0" err="1"/>
              <a:t>wrpqcojuu</a:t>
            </a:r>
            <a:r>
              <a:rPr lang="en-CA" dirty="0"/>
              <a:t> </a:t>
            </a:r>
            <a:r>
              <a:rPr lang="en-CA" dirty="0" err="1"/>
              <a:t>kh</a:t>
            </a:r>
            <a:r>
              <a:rPr lang="en-CA" dirty="0"/>
              <a:t> </a:t>
            </a:r>
            <a:r>
              <a:rPr lang="en-CA" dirty="0" err="1"/>
              <a:t>cqn</a:t>
            </a:r>
            <a:r>
              <a:rPr lang="en-CA" dirty="0"/>
              <a:t> </a:t>
            </a:r>
            <a:r>
              <a:rPr lang="en-CA" dirty="0" err="1"/>
              <a:t>cxfna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1E054-B20E-44F9-A1E7-BF96B0F5ACD8}"/>
              </a:ext>
            </a:extLst>
          </p:cNvPr>
          <p:cNvCxnSpPr>
            <a:stCxn id="4" idx="2"/>
          </p:cNvCxnSpPr>
          <p:nvPr/>
        </p:nvCxnSpPr>
        <p:spPr>
          <a:xfrm>
            <a:off x="2847278" y="1789565"/>
            <a:ext cx="2051824" cy="13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C76C3-3B83-4059-A263-835EA23DD0A7}"/>
              </a:ext>
            </a:extLst>
          </p:cNvPr>
          <p:cNvCxnSpPr/>
          <p:nvPr/>
        </p:nvCxnSpPr>
        <p:spPr>
          <a:xfrm flipH="1">
            <a:off x="6631259" y="1817341"/>
            <a:ext cx="1847384" cy="14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A709-2A59-4490-A610-BCC288A6349E}"/>
              </a:ext>
            </a:extLst>
          </p:cNvPr>
          <p:cNvSpPr/>
          <p:nvPr/>
        </p:nvSpPr>
        <p:spPr>
          <a:xfrm>
            <a:off x="2903033" y="5041803"/>
            <a:ext cx="5133279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the fort at nightfall by the tower.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654E73E-B744-4BBC-BB65-79F4FCFB935B}"/>
              </a:ext>
            </a:extLst>
          </p:cNvPr>
          <p:cNvSpPr/>
          <p:nvPr/>
        </p:nvSpPr>
        <p:spPr>
          <a:xfrm>
            <a:off x="5304264" y="4319442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ADEE-D1CB-4D02-9AEB-64F7AEA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“Real” Example: AES-CBC Attack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C1A1-F553-4560-B5F3-BFA8AA81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4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be coming back to what AES is – but this figure shows the flow. Assume attacker has </a:t>
            </a:r>
            <a:r>
              <a:rPr lang="en-US" b="1" u="sng" dirty="0"/>
              <a:t>ciphertext (encrypted data) access only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A183CB-6D00-4AF7-92A9-6B8F247F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91" y="2898643"/>
            <a:ext cx="8926169" cy="35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1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1ACB-355C-4B42-B57E-BDDA8548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bit here…</a:t>
            </a:r>
            <a:endParaRPr lang="en-CA" dirty="0"/>
          </a:p>
        </p:txBody>
      </p:sp>
      <p:pic>
        <p:nvPicPr>
          <p:cNvPr id="2050" name="Picture 2" descr="082113_1459_CBCByteFlip3">
            <a:extLst>
              <a:ext uri="{FF2B5EF4-FFF2-40B4-BE49-F238E27FC236}">
                <a16:creationId xmlns:a16="http://schemas.microsoft.com/office/drawing/2014/main" id="{27237B4A-9FF4-4780-A272-61CBCEC4B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07" y="1952875"/>
            <a:ext cx="9154871" cy="40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4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DDAB-FEE7-4D97-A5A9-9B09BA2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Attacks – Reply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A9E4-D084-4FBE-84A7-CABD1E55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219"/>
          </a:xfrm>
        </p:spPr>
        <p:txBody>
          <a:bodyPr/>
          <a:lstStyle/>
          <a:p>
            <a:r>
              <a:rPr lang="en-US" dirty="0"/>
              <a:t>If you have an “unlock message” – can you just resend it?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675CD-64AE-4990-A790-F8457E33D7C3}"/>
              </a:ext>
            </a:extLst>
          </p:cNvPr>
          <p:cNvSpPr txBox="1"/>
          <p:nvPr/>
        </p:nvSpPr>
        <p:spPr>
          <a:xfrm>
            <a:off x="1703494" y="5763322"/>
            <a:ext cx="965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https://www.rtl-sdr.com/tutorial-replay-attacks-with-an-rtl-sdr-raspberry-pi-and-rpitx/</a:t>
            </a:r>
          </a:p>
        </p:txBody>
      </p:sp>
      <p:pic>
        <p:nvPicPr>
          <p:cNvPr id="5" name="Picture 2" descr="Hardware used and wireless ISM band devices tested with RPiTX">
            <a:extLst>
              <a:ext uri="{FF2B5EF4-FFF2-40B4-BE49-F238E27FC236}">
                <a16:creationId xmlns:a16="http://schemas.microsoft.com/office/drawing/2014/main" id="{59788D7D-80FE-490E-9FCB-2CFC0F21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08" y="3429000"/>
            <a:ext cx="4111083" cy="22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3A01-AB52-4BCB-9997-3A723C8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Check Time of Use (TOC/TOU)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AB6B-2D95-4BB3-8BCC-89473CA1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identity of file at point A.</a:t>
            </a:r>
          </a:p>
          <a:p>
            <a:r>
              <a:rPr lang="en-US" dirty="0"/>
              <a:t>Use file at Point B, where the file could change </a:t>
            </a:r>
            <a:r>
              <a:rPr lang="en-US" dirty="0" err="1"/>
              <a:t>inbetween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Following example from:</a:t>
            </a:r>
          </a:p>
          <a:p>
            <a:pPr marL="914400" lvl="2" indent="0">
              <a:buNone/>
            </a:pPr>
            <a:r>
              <a:rPr lang="en-CA" dirty="0">
                <a:hlinkClick r:id="rId2"/>
              </a:rPr>
              <a:t>https://www.usenix.org/sites/default/files/conference/protected-files/michele_woot12_slides.pdf</a:t>
            </a:r>
            <a:endParaRPr lang="en-CA" dirty="0"/>
          </a:p>
          <a:p>
            <a:pPr marL="914400" lvl="2" indent="0">
              <a:buNone/>
            </a:pPr>
            <a:r>
              <a:rPr lang="en-CA" dirty="0">
                <a:hlinkClick r:id="rId3"/>
              </a:rPr>
              <a:t>https://www.usenix.org/conference/woot12/workshop-program/presentation/mulliner</a:t>
            </a: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72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5AC-A544-4AD8-ABBB-D766A8B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Attack – TOC/TOU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55F-01E8-4029-A384-71136FD3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of Check </a:t>
            </a:r>
            <a:r>
              <a:rPr lang="en-US" dirty="0">
                <a:sym typeface="Wingdings" panose="05000000000000000000" pitchFamily="2" charset="2"/>
              </a:rPr>
              <a:t> File is checked to be OK.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Time of Use  File is actually used (but not checked again).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E0A95-C91A-4F7E-82DF-69C5296A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72" y="2842501"/>
            <a:ext cx="3053905" cy="4015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A94DE-48C7-42F6-833D-F0643E5F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30" y="2790460"/>
            <a:ext cx="2437812" cy="40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0x202 – Confidentiality</vt:lpstr>
      <vt:lpstr>Confidentiality</vt:lpstr>
      <vt:lpstr>Why is confidentiality alone not enough?</vt:lpstr>
      <vt:lpstr>PowerPoint Presentation</vt:lpstr>
      <vt:lpstr>“Real” Example: AES-CBC Attack</vt:lpstr>
      <vt:lpstr>Flipping a bit here…</vt:lpstr>
      <vt:lpstr>Related Attacks – Reply Attacks</vt:lpstr>
      <vt:lpstr>Time of Check Time of Use (TOC/TOU)</vt:lpstr>
      <vt:lpstr>Related Attack – TOC/TOU</vt:lpstr>
      <vt:lpstr>Confidentiality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18</cp:revision>
  <dcterms:created xsi:type="dcterms:W3CDTF">2020-09-07T18:26:19Z</dcterms:created>
  <dcterms:modified xsi:type="dcterms:W3CDTF">2020-10-13T04:04:25Z</dcterms:modified>
</cp:coreProperties>
</file>