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8" r:id="rId4"/>
    <p:sldId id="269" r:id="rId5"/>
    <p:sldId id="267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220A-DA9B-4BBC-9C75-C66D46F53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D5431-D5FF-44BE-B0B0-08FB98FE7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05585-26EB-401F-A580-C4F7CFA4C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0C38E-E9B1-4C96-BCC8-D99371EE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2FE22-3A5F-4449-8898-C66D8358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485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84F19-5B91-4971-9D24-A632D22A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F3CFF-4A4B-43E2-BFF5-AE6529185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52F4D-E9D6-4D7B-ABCA-577B628F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47111-CDAF-464F-BD09-99452F60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CE59C-78F6-4935-AE8B-E3198D8C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429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04A56-5CB4-4BC7-BA72-37EC50C12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7CFD4-6E1D-4973-B922-472C9FB23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01650-46DF-43FB-9A3B-A5CD84F4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F020A-FC80-49E5-9363-F5144731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B1F3C-7EF7-4710-84AF-B799B3DD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795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5B47-2EC6-48BC-8DD6-BE05C4B2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6669D-0B7F-4A86-AD0D-C7F8D5192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14E3D-C639-4A52-BBD4-457536FB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56922-F240-4EF3-905E-B9DFB257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65727-CADB-4DD6-9046-F1100897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28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3CCD-9691-4A96-A2D6-D1F53F47F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3C4D3-7251-48A1-AEDE-AEBC7EF1E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3DB80-1867-4ABC-85FB-CF546D13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0258E-3BB7-41C5-B0BC-F8716E7B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ADF5B-5B74-46CE-A56F-B633CC5A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426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31F6C-47D6-4523-87B1-1626B966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1AB54-B5F7-4311-8217-7E3769EF6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E7B8C-B146-4CDF-B078-67A0EE6B5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80579-953F-4F41-9BCB-8913DA94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92BE6-7135-4CB5-89D6-9D9981B1A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242C2-51E3-4A35-BCB5-C5A81A8C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18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D11A-42A7-412D-87FB-8315E9A5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968DD-1E3F-4BDF-BCA1-21F3F3974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78E27-D17C-4926-901B-318C040F3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90821-6708-4581-975E-3C87A0BA4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D402B-EF6B-4F04-AE9E-58C2D99BA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E8121-22E9-4C44-AF20-BE1527F9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DF95B-32D7-4CA8-8D6A-2442FE5B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7E430E-0801-4874-BE8C-20D10F99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07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5966-06AD-400E-803A-2830E651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EF1C0-915C-4F9F-B6F8-34FCB214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5FAA9-7427-4017-B7F1-61B7297C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16EB0-0C9E-48B1-A388-ABAF8F8E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885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D9000-27FD-4772-AF4D-93E6A138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BBA7F-CEF3-4200-9B6F-C133A8B7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EDEE6-91DB-4D62-A790-7E8D5FE2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780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8A595-FB8D-48BF-85CD-0BED13D35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4A508-8447-429A-8E55-874ACAB9C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A9D00-96A5-496F-95ED-A1A592E0E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EBFD5-86B6-46A2-81D4-A588B9FB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3C5D8-6C81-46B1-A974-BD2FD2E6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50BC5-C9A0-434E-9706-6FD8EF18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646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036A5-2E6F-451C-BD8A-BBCB3B1F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705540-3B4E-4D31-B0A6-4FC713EE4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EB517-C45B-4940-9B06-4E1F55F5D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F53D7-E620-495E-8001-F6989DD3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68ACD-B2F0-476E-BD8F-8EB76C9B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C4F2B-D316-4097-AE06-FA388F80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664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9802F1-E657-4CF1-BD6A-4EFC93A24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7A822-0EBA-48C7-A780-CD8AE4CEE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EF5F9-0F07-4041-936C-F6A72F130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60C3-4B15-4785-B413-CFEA33C50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811E-C073-4268-BAEF-6F604A18A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03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hattered.i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EF55-43E3-4350-BE63-9CB115E94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0x203 – Integrity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F939F-753C-45A0-BC3A-73D8DCDC6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ECED4406 – Computer Security</a:t>
            </a:r>
          </a:p>
          <a:p>
            <a:endParaRPr lang="en-US" sz="2400" b="1" dirty="0"/>
          </a:p>
          <a:p>
            <a:r>
              <a:rPr lang="en-US" sz="2400" b="1" dirty="0"/>
              <a:t>Dr. Colin O’Flynn</a:t>
            </a:r>
          </a:p>
          <a:p>
            <a:r>
              <a:rPr lang="en-US" sz="2400" b="1" dirty="0"/>
              <a:t>Dalhousie University.</a:t>
            </a:r>
            <a:endParaRPr lang="en-CA" sz="2400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6114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1FBE2-92BC-405C-8C6C-626C9A01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419D7-4C05-4D88-ACFB-DB460840C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5858"/>
          </a:xfrm>
        </p:spPr>
        <p:txBody>
          <a:bodyPr/>
          <a:lstStyle/>
          <a:p>
            <a:r>
              <a:rPr lang="en-US" dirty="0"/>
              <a:t>Data protected by unauthorized modifications.</a:t>
            </a:r>
          </a:p>
          <a:p>
            <a:r>
              <a:rPr lang="en-US" b="1" u="sng" dirty="0"/>
              <a:t>WARNING: </a:t>
            </a:r>
            <a:r>
              <a:rPr lang="en-US" dirty="0"/>
              <a:t>There is a difference between integrity in communications / electronics context &amp; integrity in security / cryptography context!</a:t>
            </a:r>
          </a:p>
        </p:txBody>
      </p:sp>
      <p:pic>
        <p:nvPicPr>
          <p:cNvPr id="5122" name="Picture 2" descr="Error Detection in Computer Networks - GeeksforGeeks">
            <a:extLst>
              <a:ext uri="{FF2B5EF4-FFF2-40B4-BE49-F238E27FC236}">
                <a16:creationId xmlns:a16="http://schemas.microsoft.com/office/drawing/2014/main" id="{CAF78D44-42AB-49B6-8F4B-2D345AAEC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389" y="3406713"/>
            <a:ext cx="4241645" cy="308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35E24F-933A-4E8B-9233-B6E87113DF15}"/>
              </a:ext>
            </a:extLst>
          </p:cNvPr>
          <p:cNvSpPr txBox="1"/>
          <p:nvPr/>
        </p:nvSpPr>
        <p:spPr>
          <a:xfrm>
            <a:off x="5798634" y="3821151"/>
            <a:ext cx="54459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Common checksums, CRCs, parity checks, </a:t>
            </a:r>
            <a:r>
              <a:rPr lang="en-US" dirty="0" err="1"/>
              <a:t>etc</a:t>
            </a:r>
            <a:r>
              <a:rPr lang="en-US" dirty="0"/>
              <a:t> often use reversable algorithms, or very short lengths.</a:t>
            </a:r>
          </a:p>
          <a:p>
            <a:endParaRPr lang="en-US" dirty="0"/>
          </a:p>
          <a:p>
            <a:r>
              <a:rPr lang="en-US" dirty="0"/>
              <a:t>An attacker may be able to modify the file in such a way the same checksum is generated.</a:t>
            </a:r>
          </a:p>
          <a:p>
            <a:endParaRPr lang="en-US" dirty="0"/>
          </a:p>
          <a:p>
            <a:r>
              <a:rPr lang="en-US" dirty="0"/>
              <a:t>Thus a checksum, CRC, and other common techniques are </a:t>
            </a:r>
            <a:r>
              <a:rPr lang="en-US" u="sng" dirty="0"/>
              <a:t>not cryptographic integrity checks.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988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9EA96-F73E-4B73-817D-356590E4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Checksum Example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2EA89-9B38-452C-B359-83FD601F2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1962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I’m sending you a large file by mail – I tell you over the phone (our secure channel) the checksum should be 938229. The file is far too long to tell you the contents over the phone.</a:t>
            </a:r>
            <a:endParaRPr lang="en-CA" dirty="0"/>
          </a:p>
          <a:p>
            <a:endParaRPr lang="en-CA" dirty="0"/>
          </a:p>
          <a:p>
            <a:r>
              <a:rPr lang="en-CA" dirty="0"/>
              <a:t>You run a simple checksum program, such as: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A687F3-792F-4DB1-AE7A-6285A4EFF344}"/>
              </a:ext>
            </a:extLst>
          </p:cNvPr>
          <p:cNvSpPr txBox="1"/>
          <p:nvPr/>
        </p:nvSpPr>
        <p:spPr>
          <a:xfrm>
            <a:off x="1888273" y="4021874"/>
            <a:ext cx="92703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uint32_t checksum = 0;</a:t>
            </a:r>
          </a:p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file_length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checksum += file[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("%d\n", checksum);</a:t>
            </a:r>
          </a:p>
        </p:txBody>
      </p:sp>
    </p:spTree>
    <p:extLst>
      <p:ext uri="{BB962C8B-B14F-4D97-AF65-F5344CB8AC3E}">
        <p14:creationId xmlns:p14="http://schemas.microsoft.com/office/powerpoint/2010/main" val="1345565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9EA96-F73E-4B73-817D-356590E4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Checksum Hacking Example</a:t>
            </a:r>
            <a:endParaRPr lang="en-CA" dirty="0"/>
          </a:p>
        </p:txBody>
      </p:sp>
      <p:pic>
        <p:nvPicPr>
          <p:cNvPr id="7170" name="Picture 2" descr="Ascii Table">
            <a:extLst>
              <a:ext uri="{FF2B5EF4-FFF2-40B4-BE49-F238E27FC236}">
                <a16:creationId xmlns:a16="http://schemas.microsoft.com/office/drawing/2014/main" id="{1272D254-1DB5-4B3F-A9B3-F425F55B6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467372"/>
            <a:ext cx="6164766" cy="420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A30692-1EB9-4CAF-8F4B-B7AAABEB724D}"/>
              </a:ext>
            </a:extLst>
          </p:cNvPr>
          <p:cNvSpPr txBox="1"/>
          <p:nvPr/>
        </p:nvSpPr>
        <p:spPr>
          <a:xfrm>
            <a:off x="1048215" y="1382751"/>
            <a:ext cx="703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 hate Tor” </a:t>
            </a:r>
            <a:r>
              <a:rPr lang="en-US" dirty="0">
                <a:sym typeface="Wingdings" panose="05000000000000000000" pitchFamily="2" charset="2"/>
              </a:rPr>
              <a:t> 73 + 32 + 104 + 97 + 116 + 101 + 32 + 84 + 111 + 114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C64744-D2DC-41C8-B832-77A86CFCE736}"/>
              </a:ext>
            </a:extLst>
          </p:cNvPr>
          <p:cNvSpPr txBox="1"/>
          <p:nvPr/>
        </p:nvSpPr>
        <p:spPr>
          <a:xfrm>
            <a:off x="1048215" y="1823086"/>
            <a:ext cx="6601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 love Tom” </a:t>
            </a:r>
            <a:r>
              <a:rPr lang="en-US" dirty="0">
                <a:sym typeface="Wingdings" panose="05000000000000000000" pitchFamily="2" charset="2"/>
              </a:rPr>
              <a:t> 73 + 32 + 108 + 111 + 118 + 101 + 32 + 83 + 97 + 109</a:t>
            </a:r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42A1C4-EB59-4AC0-8CFE-06BA480300AF}"/>
              </a:ext>
            </a:extLst>
          </p:cNvPr>
          <p:cNvSpPr txBox="1"/>
          <p:nvPr/>
        </p:nvSpPr>
        <p:spPr>
          <a:xfrm>
            <a:off x="7586546" y="1363466"/>
            <a:ext cx="988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= 864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7B6F7F-CAF0-496E-AD1E-C7C904123200}"/>
              </a:ext>
            </a:extLst>
          </p:cNvPr>
          <p:cNvSpPr txBox="1"/>
          <p:nvPr/>
        </p:nvSpPr>
        <p:spPr>
          <a:xfrm>
            <a:off x="7586546" y="1823086"/>
            <a:ext cx="899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= 864</a:t>
            </a:r>
            <a:endParaRPr lang="en-CA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3AC298A-F59A-4443-AEBC-BE827057151C}"/>
              </a:ext>
            </a:extLst>
          </p:cNvPr>
          <p:cNvSpPr/>
          <p:nvPr/>
        </p:nvSpPr>
        <p:spPr>
          <a:xfrm>
            <a:off x="8742556" y="4007004"/>
            <a:ext cx="2527609" cy="2594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test = "I hate Tor”</a:t>
            </a:r>
          </a:p>
          <a:p>
            <a:endParaRPr lang="en-CA" dirty="0"/>
          </a:p>
          <a:p>
            <a:r>
              <a:rPr lang="en-CA" dirty="0" err="1"/>
              <a:t>csum</a:t>
            </a:r>
            <a:r>
              <a:rPr lang="en-CA" dirty="0"/>
              <a:t> = 0</a:t>
            </a:r>
          </a:p>
          <a:p>
            <a:r>
              <a:rPr lang="en-CA" dirty="0"/>
              <a:t>for c in test:</a:t>
            </a:r>
          </a:p>
          <a:p>
            <a:r>
              <a:rPr lang="en-CA" dirty="0"/>
              <a:t>    print(</a:t>
            </a:r>
            <a:r>
              <a:rPr lang="en-CA" dirty="0" err="1"/>
              <a:t>ord</a:t>
            </a:r>
            <a:r>
              <a:rPr lang="en-CA" dirty="0"/>
              <a:t>(c))</a:t>
            </a:r>
          </a:p>
          <a:p>
            <a:r>
              <a:rPr lang="en-CA" dirty="0"/>
              <a:t>    </a:t>
            </a:r>
            <a:r>
              <a:rPr lang="en-CA" dirty="0" err="1"/>
              <a:t>csum</a:t>
            </a:r>
            <a:r>
              <a:rPr lang="en-CA" dirty="0"/>
              <a:t> += </a:t>
            </a:r>
            <a:r>
              <a:rPr lang="en-CA" dirty="0" err="1"/>
              <a:t>ord</a:t>
            </a:r>
            <a:r>
              <a:rPr lang="en-CA" dirty="0"/>
              <a:t>(c)</a:t>
            </a:r>
          </a:p>
          <a:p>
            <a:r>
              <a:rPr lang="en-CA" dirty="0"/>
              <a:t>print(</a:t>
            </a:r>
            <a:r>
              <a:rPr lang="en-CA" dirty="0" err="1"/>
              <a:t>csum</a:t>
            </a:r>
            <a:r>
              <a:rPr lang="en-CA" dirty="0"/>
              <a:t>)</a:t>
            </a:r>
          </a:p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022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32FCF-D108-4A61-92A9-40C47BAB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Cryptographic Integrity </a:t>
            </a:r>
            <a:r>
              <a:rPr lang="en-US" dirty="0">
                <a:sym typeface="Wingdings" panose="05000000000000000000" pitchFamily="2" charset="2"/>
              </a:rPr>
              <a:t> Hash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1E79D-900D-4C9F-A1FB-3A2B0D9E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38219"/>
          </a:xfrm>
        </p:spPr>
        <p:txBody>
          <a:bodyPr/>
          <a:lstStyle/>
          <a:p>
            <a:r>
              <a:rPr lang="en-US" dirty="0"/>
              <a:t>A hash is cryptographically derived from some data we need to verify the integrity of.</a:t>
            </a:r>
          </a:p>
          <a:p>
            <a:r>
              <a:rPr lang="en-US" dirty="0"/>
              <a:t>The hash functions </a:t>
            </a:r>
            <a:r>
              <a:rPr lang="en-US" u="sng" dirty="0"/>
              <a:t>cannot be reversed</a:t>
            </a:r>
            <a:r>
              <a:rPr lang="en-US" dirty="0"/>
              <a:t>.</a:t>
            </a:r>
          </a:p>
          <a:p>
            <a:r>
              <a:rPr lang="en-US" dirty="0"/>
              <a:t>An attacker would need to calculate the </a:t>
            </a:r>
            <a:r>
              <a:rPr lang="en-US" u="sng" dirty="0"/>
              <a:t>entire hash</a:t>
            </a:r>
            <a:r>
              <a:rPr lang="en-US" dirty="0"/>
              <a:t> and brute force figure out how to change parts of the message.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0A9A28-A083-4010-9F8C-19A3F4470A8F}"/>
              </a:ext>
            </a:extLst>
          </p:cNvPr>
          <p:cNvSpPr txBox="1"/>
          <p:nvPr/>
        </p:nvSpPr>
        <p:spPr>
          <a:xfrm>
            <a:off x="1100254" y="4742985"/>
            <a:ext cx="8958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 of Hashes: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SHA-2 (SHA-256)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MD5</a:t>
            </a:r>
          </a:p>
        </p:txBody>
      </p:sp>
    </p:spTree>
    <p:extLst>
      <p:ext uri="{BB962C8B-B14F-4D97-AF65-F5344CB8AC3E}">
        <p14:creationId xmlns:p14="http://schemas.microsoft.com/office/powerpoint/2010/main" val="3286023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D968C-B559-494B-A106-BE789528C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Collision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B5774-9F58-48AC-ABEB-DB32243FB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4459"/>
            <a:ext cx="10515600" cy="22674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“collision” occurs when two data sources produce the same “hash”.</a:t>
            </a:r>
          </a:p>
          <a:p>
            <a:r>
              <a:rPr lang="en-US" dirty="0"/>
              <a:t>Collisions are </a:t>
            </a:r>
            <a:r>
              <a:rPr lang="en-US" u="sng" dirty="0"/>
              <a:t>always possible</a:t>
            </a:r>
            <a:r>
              <a:rPr lang="en-US" dirty="0"/>
              <a:t>, as the hashes are much </a:t>
            </a:r>
            <a:r>
              <a:rPr lang="en-US" dirty="0" err="1"/>
              <a:t>much</a:t>
            </a:r>
            <a:r>
              <a:rPr lang="en-US" dirty="0"/>
              <a:t> smaller than the files (that is the point of them).</a:t>
            </a:r>
          </a:p>
          <a:p>
            <a:pPr lvl="1"/>
            <a:r>
              <a:rPr lang="en-US" dirty="0"/>
              <a:t>i.e., file may be 1 GB, hash is 32-bytes.</a:t>
            </a:r>
          </a:p>
          <a:p>
            <a:r>
              <a:rPr lang="en-CA" dirty="0"/>
              <a:t>A hash makes it </a:t>
            </a:r>
            <a:r>
              <a:rPr lang="en-CA" u="sng" dirty="0"/>
              <a:t>computationally infeasible</a:t>
            </a:r>
            <a:r>
              <a:rPr lang="en-CA" dirty="0"/>
              <a:t> to figure out a hash.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EB1A8B-527B-4F02-A2F3-AA3B1A735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385" y="4338474"/>
            <a:ext cx="4519961" cy="245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228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B5934-12C5-4030-91CF-1A7829162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SHA-1 Hash Collision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F9A58-C8C9-4439-9AB6-EC7D638DF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85712"/>
          </a:xfrm>
        </p:spPr>
        <p:txBody>
          <a:bodyPr>
            <a:normAutofit/>
          </a:bodyPr>
          <a:lstStyle/>
          <a:p>
            <a:r>
              <a:rPr lang="en-US" dirty="0"/>
              <a:t>In 2017 team at CWI Amsterdam + Google performed such a collision attack, using an algorithm much faster than brute force (100000x faster).</a:t>
            </a:r>
          </a:p>
          <a:p>
            <a:r>
              <a:rPr lang="en-US" dirty="0"/>
              <a:t>SHA-1 (at the time still ‘trusted’) uses 160 bits.</a:t>
            </a:r>
          </a:p>
          <a:p>
            <a:r>
              <a:rPr lang="en-CA" dirty="0"/>
              <a:t>9,223,372,036,854,775,808 SHA1 computations.</a:t>
            </a:r>
          </a:p>
          <a:p>
            <a:pPr lvl="1"/>
            <a:r>
              <a:rPr lang="en-CA" dirty="0"/>
              <a:t>6500 years of single-CPU time, or 110 years of Single GPU time.</a:t>
            </a:r>
          </a:p>
          <a:p>
            <a:pPr lvl="1"/>
            <a:r>
              <a:rPr lang="en-CA" dirty="0"/>
              <a:t>Google had many </a:t>
            </a:r>
            <a:r>
              <a:rPr lang="en-CA" dirty="0" err="1"/>
              <a:t>many</a:t>
            </a:r>
            <a:r>
              <a:rPr lang="en-CA" dirty="0"/>
              <a:t> GPUs/CPUs to throw at this…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92AFE9-9B79-49E4-99CF-EB27950D9631}"/>
              </a:ext>
            </a:extLst>
          </p:cNvPr>
          <p:cNvSpPr txBox="1"/>
          <p:nvPr/>
        </p:nvSpPr>
        <p:spPr>
          <a:xfrm>
            <a:off x="4586868" y="511544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>
                <a:hlinkClick r:id="rId2"/>
              </a:rPr>
              <a:t>https://shattered.io/</a:t>
            </a:r>
            <a:r>
              <a:rPr lang="en-CA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9726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12CCD-2232-4A24-B0D8-E02A00101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+ Integrity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A25B2-82CC-413C-B77F-E7DC42606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Integrity relies on the hash of a file.</a:t>
            </a:r>
          </a:p>
          <a:p>
            <a:r>
              <a:rPr lang="en-US" dirty="0"/>
              <a:t>A hash is derived from a file, and allows us to send a file over “untrusted” methods.</a:t>
            </a:r>
          </a:p>
          <a:p>
            <a:r>
              <a:rPr lang="en-US" dirty="0"/>
              <a:t>End user can confirm the hash matches.</a:t>
            </a:r>
          </a:p>
          <a:p>
            <a:r>
              <a:rPr lang="en-US" dirty="0"/>
              <a:t>But… how can we get that hash to someone?</a:t>
            </a:r>
          </a:p>
          <a:p>
            <a:r>
              <a:rPr lang="en-US" dirty="0"/>
              <a:t>Why not transfer the entire file using this “secure channel” if we have it?</a:t>
            </a:r>
          </a:p>
          <a:p>
            <a:pPr marL="0" indent="0">
              <a:buNone/>
            </a:pPr>
            <a:r>
              <a:rPr lang="en-US" dirty="0"/>
              <a:t>..answer to that in the next section!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2933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561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0x203 – Integrity</vt:lpstr>
      <vt:lpstr>Integrity</vt:lpstr>
      <vt:lpstr>Simple Checksum Example</vt:lpstr>
      <vt:lpstr>Simple Checksum Hacking Example</vt:lpstr>
      <vt:lpstr>Cryptographic Integrity  Hash</vt:lpstr>
      <vt:lpstr>Hash Collision</vt:lpstr>
      <vt:lpstr>SHA-1 Hash Collision</vt:lpstr>
      <vt:lpstr>Authentication + Integrity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0x101 – Security in History Basic Ciphers</dc:title>
  <dc:creator>Colin O'Flynn</dc:creator>
  <cp:lastModifiedBy>Colin O'Flynn</cp:lastModifiedBy>
  <cp:revision>22</cp:revision>
  <dcterms:created xsi:type="dcterms:W3CDTF">2020-09-07T18:26:19Z</dcterms:created>
  <dcterms:modified xsi:type="dcterms:W3CDTF">2020-10-13T05:08:27Z</dcterms:modified>
</cp:coreProperties>
</file>