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0x205 – Example: Secure Message Delivery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B34C-E9A2-4D5E-8020-4BF315AF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D72D-C9AF-4065-8211-9DA031D8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8785" cy="887838"/>
          </a:xfrm>
        </p:spPr>
        <p:txBody>
          <a:bodyPr/>
          <a:lstStyle/>
          <a:p>
            <a:r>
              <a:rPr lang="en-US" dirty="0"/>
              <a:t>You want to email your friend a message, and do it securely.</a:t>
            </a:r>
            <a:endParaRPr lang="en-CA" dirty="0"/>
          </a:p>
        </p:txBody>
      </p:sp>
      <p:pic>
        <p:nvPicPr>
          <p:cNvPr id="1028" name="Picture 4" descr="Check out how much a computer cost the year you were born">
            <a:extLst>
              <a:ext uri="{FF2B5EF4-FFF2-40B4-BE49-F238E27FC236}">
                <a16:creationId xmlns:a16="http://schemas.microsoft.com/office/drawing/2014/main" id="{0700D8E6-A5E6-44DC-B23E-E7320BFEA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99112"/>
            <a:ext cx="5105864" cy="28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20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6574-3508-48A0-BCBC-2D512640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Message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3225A-3000-4138-8DBF-1F950502DC24}"/>
              </a:ext>
            </a:extLst>
          </p:cNvPr>
          <p:cNvSpPr txBox="1"/>
          <p:nvPr/>
        </p:nvSpPr>
        <p:spPr>
          <a:xfrm>
            <a:off x="1657815" y="2081561"/>
            <a:ext cx="2653990" cy="20313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 dear friend.</a:t>
            </a:r>
          </a:p>
          <a:p>
            <a:endParaRPr lang="en-US" dirty="0"/>
          </a:p>
          <a:p>
            <a:r>
              <a:rPr lang="en-US" dirty="0"/>
              <a:t>I hope you find today well.</a:t>
            </a:r>
          </a:p>
          <a:p>
            <a:endParaRPr lang="en-US" dirty="0"/>
          </a:p>
          <a:p>
            <a:r>
              <a:rPr lang="en-US" dirty="0"/>
              <a:t>Your good friend,</a:t>
            </a:r>
          </a:p>
          <a:p>
            <a:endParaRPr lang="en-US" dirty="0"/>
          </a:p>
          <a:p>
            <a:r>
              <a:rPr lang="en-US" dirty="0"/>
              <a:t>  -Colin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718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30FC-8D2C-4FDA-8372-AB800717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#1: Confidentiality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D8722-EE92-4522-87CB-FCEF6C5117DD}"/>
              </a:ext>
            </a:extLst>
          </p:cNvPr>
          <p:cNvSpPr txBox="1"/>
          <p:nvPr/>
        </p:nvSpPr>
        <p:spPr>
          <a:xfrm>
            <a:off x="1077952" y="2943921"/>
            <a:ext cx="2653990" cy="20313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 dear friend.</a:t>
            </a:r>
          </a:p>
          <a:p>
            <a:endParaRPr lang="en-US" dirty="0"/>
          </a:p>
          <a:p>
            <a:r>
              <a:rPr lang="en-US" dirty="0"/>
              <a:t>I hope you find today well.</a:t>
            </a:r>
          </a:p>
          <a:p>
            <a:endParaRPr lang="en-US" dirty="0"/>
          </a:p>
          <a:p>
            <a:r>
              <a:rPr lang="en-US" dirty="0"/>
              <a:t>Your good friend,</a:t>
            </a:r>
          </a:p>
          <a:p>
            <a:endParaRPr lang="en-US" dirty="0"/>
          </a:p>
          <a:p>
            <a:r>
              <a:rPr lang="en-US" dirty="0"/>
              <a:t>  -Colin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8E89-8A31-4589-B29C-DD0CB9C947BF}"/>
              </a:ext>
            </a:extLst>
          </p:cNvPr>
          <p:cNvSpPr/>
          <p:nvPr/>
        </p:nvSpPr>
        <p:spPr>
          <a:xfrm>
            <a:off x="4809893" y="2163337"/>
            <a:ext cx="2810107" cy="354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 ALGORITHM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AF609-BA16-4EA2-9D8B-24CE52297148}"/>
              </a:ext>
            </a:extLst>
          </p:cNvPr>
          <p:cNvSpPr txBox="1"/>
          <p:nvPr/>
        </p:nvSpPr>
        <p:spPr>
          <a:xfrm>
            <a:off x="8790879" y="2920717"/>
            <a:ext cx="2653990" cy="175432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98798312kjlkasjdlka09</a:t>
            </a:r>
          </a:p>
          <a:p>
            <a:r>
              <a:rPr lang="en-US" dirty="0"/>
              <a:t>Lkjawlew90ujlakjdw</a:t>
            </a:r>
          </a:p>
          <a:p>
            <a:r>
              <a:rPr lang="en-US" dirty="0"/>
              <a:t>lkjadwdw0a9udjoiWDA</a:t>
            </a:r>
          </a:p>
          <a:p>
            <a:r>
              <a:rPr lang="en-US" dirty="0"/>
              <a:t>kljdwoajd9AJWD)</a:t>
            </a:r>
          </a:p>
          <a:p>
            <a:r>
              <a:rPr lang="en-US" dirty="0"/>
              <a:t>lkjdoajwd0JDAWD)JWAD</a:t>
            </a:r>
          </a:p>
          <a:p>
            <a:r>
              <a:rPr lang="en-US" dirty="0"/>
              <a:t>09djaldwoapijdw9</a:t>
            </a:r>
            <a:endParaRPr lang="en-CA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1C5189-E410-46CA-95DC-AE3385DE7694}"/>
              </a:ext>
            </a:extLst>
          </p:cNvPr>
          <p:cNvSpPr/>
          <p:nvPr/>
        </p:nvSpPr>
        <p:spPr>
          <a:xfrm>
            <a:off x="3954966" y="3248722"/>
            <a:ext cx="676507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65CE91-96E4-4CD7-973F-1229C503A265}"/>
              </a:ext>
            </a:extLst>
          </p:cNvPr>
          <p:cNvSpPr/>
          <p:nvPr/>
        </p:nvSpPr>
        <p:spPr>
          <a:xfrm>
            <a:off x="7867186" y="3273598"/>
            <a:ext cx="676507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85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B82F-0A22-4D8B-9A37-4B372A7A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#2: Integrity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5B9A9-9D2D-4F3B-A484-AC34B1C89772}"/>
              </a:ext>
            </a:extLst>
          </p:cNvPr>
          <p:cNvSpPr txBox="1"/>
          <p:nvPr/>
        </p:nvSpPr>
        <p:spPr>
          <a:xfrm>
            <a:off x="1189464" y="2906817"/>
            <a:ext cx="2587083" cy="180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98798312kjlkasjdlka09</a:t>
            </a:r>
          </a:p>
          <a:p>
            <a:r>
              <a:rPr lang="en-US" dirty="0"/>
              <a:t>Lkjawlew90ujlakjdw</a:t>
            </a:r>
          </a:p>
          <a:p>
            <a:r>
              <a:rPr lang="en-US" dirty="0"/>
              <a:t>lkjadwdw0a9udjoiWDA</a:t>
            </a:r>
          </a:p>
          <a:p>
            <a:r>
              <a:rPr lang="en-US" dirty="0"/>
              <a:t>kljdwoajd9AJWD)</a:t>
            </a:r>
          </a:p>
          <a:p>
            <a:r>
              <a:rPr lang="en-US" dirty="0"/>
              <a:t>lkjdoajwd0JDAWD)JWAD</a:t>
            </a:r>
          </a:p>
          <a:p>
            <a:r>
              <a:rPr lang="en-US" dirty="0"/>
              <a:t>09djaldwoapijdw9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5F319-72C0-4109-80E5-0CF868307D2C}"/>
              </a:ext>
            </a:extLst>
          </p:cNvPr>
          <p:cNvSpPr/>
          <p:nvPr/>
        </p:nvSpPr>
        <p:spPr>
          <a:xfrm>
            <a:off x="4809893" y="2163337"/>
            <a:ext cx="2810107" cy="354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ALGORITHM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ie</a:t>
            </a:r>
            <a:r>
              <a:rPr lang="en-US" dirty="0"/>
              <a:t>, SHA-1</a:t>
            </a:r>
          </a:p>
          <a:p>
            <a:pPr algn="ctr"/>
            <a:r>
              <a:rPr lang="en-CA" dirty="0"/>
              <a:t>http://www.sha1-online.com/</a:t>
            </a:r>
          </a:p>
          <a:p>
            <a:pPr algn="ctr"/>
            <a:endParaRPr lang="en-CA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A5DB6A-A3DD-4A1D-AEE2-CD265F9C1631}"/>
              </a:ext>
            </a:extLst>
          </p:cNvPr>
          <p:cNvSpPr/>
          <p:nvPr/>
        </p:nvSpPr>
        <p:spPr>
          <a:xfrm>
            <a:off x="3867615" y="3058008"/>
            <a:ext cx="676507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A5355B-3065-43CF-A228-B7398257DADA}"/>
              </a:ext>
            </a:extLst>
          </p:cNvPr>
          <p:cNvSpPr/>
          <p:nvPr/>
        </p:nvSpPr>
        <p:spPr>
          <a:xfrm>
            <a:off x="7885771" y="3046856"/>
            <a:ext cx="676507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7FD9F-ACB6-406C-92EE-2CAABA1D371B}"/>
              </a:ext>
            </a:extLst>
          </p:cNvPr>
          <p:cNvSpPr txBox="1"/>
          <p:nvPr/>
        </p:nvSpPr>
        <p:spPr>
          <a:xfrm>
            <a:off x="8828049" y="3259124"/>
            <a:ext cx="1709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0" dirty="0">
                <a:solidFill>
                  <a:srgbClr val="000000"/>
                </a:solidFill>
                <a:effectLst/>
              </a:rPr>
              <a:t>d5bbbcd7aa0fdd060f21d501b338f3996787a0f8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115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ED2D-1F55-425D-8CB1-9D60A552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#3: Authentication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51762-FA81-4CEB-A483-F3C3DA01F628}"/>
              </a:ext>
            </a:extLst>
          </p:cNvPr>
          <p:cNvSpPr txBox="1"/>
          <p:nvPr/>
        </p:nvSpPr>
        <p:spPr>
          <a:xfrm>
            <a:off x="1211767" y="2103929"/>
            <a:ext cx="2587083" cy="180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98798312kjlkasjdlka09</a:t>
            </a:r>
          </a:p>
          <a:p>
            <a:r>
              <a:rPr lang="en-US" dirty="0"/>
              <a:t>Lkjawlew90ujlakjdw</a:t>
            </a:r>
          </a:p>
          <a:p>
            <a:r>
              <a:rPr lang="en-US" dirty="0"/>
              <a:t>lkjadwdw0a9udjoiWDA</a:t>
            </a:r>
          </a:p>
          <a:p>
            <a:r>
              <a:rPr lang="en-US" dirty="0"/>
              <a:t>kljdwoajd9AJWD)</a:t>
            </a:r>
          </a:p>
          <a:p>
            <a:r>
              <a:rPr lang="en-US" dirty="0"/>
              <a:t>lkjdoajwd0JDAWD)JWAD</a:t>
            </a:r>
          </a:p>
          <a:p>
            <a:r>
              <a:rPr lang="en-US" dirty="0"/>
              <a:t>09djaldwoapijdw9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38AEA-A433-4D90-9DDB-09968E68D92F}"/>
              </a:ext>
            </a:extLst>
          </p:cNvPr>
          <p:cNvSpPr txBox="1"/>
          <p:nvPr/>
        </p:nvSpPr>
        <p:spPr>
          <a:xfrm>
            <a:off x="1367881" y="4134572"/>
            <a:ext cx="1457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0" dirty="0">
                <a:solidFill>
                  <a:srgbClr val="000000"/>
                </a:solidFill>
                <a:effectLst/>
              </a:rPr>
              <a:t>d5bbbcd7aa0fdd060f21d501b338f3996787a0f8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218B4-B0DC-400F-8C86-28C1D31310D1}"/>
              </a:ext>
            </a:extLst>
          </p:cNvPr>
          <p:cNvSpPr/>
          <p:nvPr/>
        </p:nvSpPr>
        <p:spPr>
          <a:xfrm>
            <a:off x="4401015" y="1977483"/>
            <a:ext cx="2810107" cy="354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Signature Operation</a:t>
            </a:r>
            <a:endParaRPr lang="en-CA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2E2DEE5-4F0D-439F-94E6-2E4A9C3AAF32}"/>
              </a:ext>
            </a:extLst>
          </p:cNvPr>
          <p:cNvSpPr/>
          <p:nvPr/>
        </p:nvSpPr>
        <p:spPr>
          <a:xfrm>
            <a:off x="3285893" y="4438185"/>
            <a:ext cx="1055648" cy="646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80C8582-DCFF-44D7-A742-A80DECD5868E}"/>
              </a:ext>
            </a:extLst>
          </p:cNvPr>
          <p:cNvSpPr/>
          <p:nvPr/>
        </p:nvSpPr>
        <p:spPr>
          <a:xfrm>
            <a:off x="7489903" y="3429000"/>
            <a:ext cx="1055648" cy="646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4ED882-EE58-42C5-8923-D8B35FFC3AD0}"/>
              </a:ext>
            </a:extLst>
          </p:cNvPr>
          <p:cNvSpPr txBox="1"/>
          <p:nvPr/>
        </p:nvSpPr>
        <p:spPr>
          <a:xfrm>
            <a:off x="8716535" y="3348334"/>
            <a:ext cx="14570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0" dirty="0">
                <a:solidFill>
                  <a:srgbClr val="000000"/>
                </a:solidFill>
                <a:effectLst/>
              </a:rPr>
              <a:t>89789172891892381927398123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798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D408-2138-42F5-A7EF-1B0FF319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Sent to Friend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DF13A-8F95-403F-B9B4-F7FC351347AF}"/>
              </a:ext>
            </a:extLst>
          </p:cNvPr>
          <p:cNvSpPr txBox="1"/>
          <p:nvPr/>
        </p:nvSpPr>
        <p:spPr>
          <a:xfrm>
            <a:off x="1620645" y="2525784"/>
            <a:ext cx="2587083" cy="180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98798312kjlkasjdlka09</a:t>
            </a:r>
          </a:p>
          <a:p>
            <a:r>
              <a:rPr lang="en-US" dirty="0"/>
              <a:t>Lkjawlew90ujlakjdw</a:t>
            </a:r>
          </a:p>
          <a:p>
            <a:r>
              <a:rPr lang="en-US" dirty="0"/>
              <a:t>lkjadwdw0a9udjoiWDA</a:t>
            </a:r>
          </a:p>
          <a:p>
            <a:r>
              <a:rPr lang="en-US" dirty="0"/>
              <a:t>kljdwoajd9AJWD)</a:t>
            </a:r>
          </a:p>
          <a:p>
            <a:r>
              <a:rPr lang="en-US" dirty="0"/>
              <a:t>lkjdoajwd0JDAWD)JWAD</a:t>
            </a:r>
          </a:p>
          <a:p>
            <a:r>
              <a:rPr lang="en-US" dirty="0"/>
              <a:t>09djaldwoapijdw9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2EDFE-A274-4BF7-8E86-0A4630412275}"/>
              </a:ext>
            </a:extLst>
          </p:cNvPr>
          <p:cNvSpPr txBox="1"/>
          <p:nvPr/>
        </p:nvSpPr>
        <p:spPr>
          <a:xfrm>
            <a:off x="4423318" y="2782669"/>
            <a:ext cx="14570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0" dirty="0">
                <a:solidFill>
                  <a:srgbClr val="000000"/>
                </a:solidFill>
                <a:effectLst/>
              </a:rPr>
              <a:t>89789172891892381927398123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EA16-F958-43EF-BECB-6DC80FA3B1DA}"/>
              </a:ext>
            </a:extLst>
          </p:cNvPr>
          <p:cNvSpPr txBox="1"/>
          <p:nvPr/>
        </p:nvSpPr>
        <p:spPr>
          <a:xfrm>
            <a:off x="4111083" y="3059668"/>
            <a:ext cx="31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1A8DE-16F9-47E3-AE6F-8FF096368F52}"/>
              </a:ext>
            </a:extLst>
          </p:cNvPr>
          <p:cNvSpPr txBox="1"/>
          <p:nvPr/>
        </p:nvSpPr>
        <p:spPr>
          <a:xfrm>
            <a:off x="6601523" y="2136338"/>
            <a:ext cx="4566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friend then: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Performs the hash operation on the message.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Checks the digital signature verifies OK for the hash </a:t>
            </a:r>
            <a:r>
              <a:rPr lang="en-US" u="sng" dirty="0"/>
              <a:t>they calculated</a:t>
            </a:r>
            <a:r>
              <a:rPr lang="en-US" dirty="0"/>
              <a:t>.</a:t>
            </a:r>
          </a:p>
          <a:p>
            <a:pPr marL="800100" lvl="1" indent="-342900">
              <a:buAutoNum type="alphaLcPeriod"/>
            </a:pPr>
            <a:r>
              <a:rPr lang="en-US" dirty="0"/>
              <a:t>If anything off – either has different or signature fail, indicates problems!</a:t>
            </a:r>
          </a:p>
          <a:p>
            <a:pPr marL="800100" lvl="1" indent="-342900">
              <a:buAutoNum type="alphaL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Decrypts message.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9FBC8-0F34-4589-BA44-2398463CF18F}"/>
              </a:ext>
            </a:extLst>
          </p:cNvPr>
          <p:cNvSpPr/>
          <p:nvPr/>
        </p:nvSpPr>
        <p:spPr>
          <a:xfrm>
            <a:off x="1011044" y="2066693"/>
            <a:ext cx="5181600" cy="2847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6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192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0x205 – Example: Secure Message Delivery</vt:lpstr>
      <vt:lpstr>The Setup</vt:lpstr>
      <vt:lpstr>Make a Message</vt:lpstr>
      <vt:lpstr>Step #1: Confidentiality</vt:lpstr>
      <vt:lpstr>Step #2: Integrity</vt:lpstr>
      <vt:lpstr>Step #3: Authentication</vt:lpstr>
      <vt:lpstr>Message Sent to Friend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27</cp:revision>
  <dcterms:created xsi:type="dcterms:W3CDTF">2020-09-07T18:26:19Z</dcterms:created>
  <dcterms:modified xsi:type="dcterms:W3CDTF">2020-10-14T01:43:17Z</dcterms:modified>
</cp:coreProperties>
</file>