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0x206 – Symmetric </a:t>
            </a:r>
            <a:r>
              <a:rPr lang="en-CA" dirty="0"/>
              <a:t>Encryption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BB6C-57F1-45E5-A39F-023A6265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Symmetry?</a:t>
            </a:r>
            <a:endParaRPr lang="en-CA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C40F2D3-741B-43A1-9FB6-216DD87DDB04}"/>
              </a:ext>
            </a:extLst>
          </p:cNvPr>
          <p:cNvSpPr/>
          <p:nvPr/>
        </p:nvSpPr>
        <p:spPr>
          <a:xfrm>
            <a:off x="3062869" y="1690688"/>
            <a:ext cx="4482790" cy="4319239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ECB9A0-D31A-4BEB-B609-872F04FF46DA}"/>
              </a:ext>
            </a:extLst>
          </p:cNvPr>
          <p:cNvCxnSpPr>
            <a:cxnSpLocks/>
          </p:cNvCxnSpPr>
          <p:nvPr/>
        </p:nvCxnSpPr>
        <p:spPr>
          <a:xfrm>
            <a:off x="5304264" y="1159727"/>
            <a:ext cx="0" cy="539719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3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C4D1-1AE5-4896-BBFD-D2FCC106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</a:t>
            </a:r>
            <a:endParaRPr lang="en-CA" dirty="0"/>
          </a:p>
        </p:txBody>
      </p:sp>
      <p:pic>
        <p:nvPicPr>
          <p:cNvPr id="3074" name="Picture 2" descr="Why Automotive Key Fob Encryption Hacks are Making Headlines | Sectigo®  Official">
            <a:extLst>
              <a:ext uri="{FF2B5EF4-FFF2-40B4-BE49-F238E27FC236}">
                <a16:creationId xmlns:a16="http://schemas.microsoft.com/office/drawing/2014/main" id="{9791C824-F5C0-453D-AFF5-FA18FDFCE9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3" y="1690688"/>
            <a:ext cx="7450743" cy="389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E65C0-9629-41B6-B72E-9F053E07A14C}"/>
              </a:ext>
            </a:extLst>
          </p:cNvPr>
          <p:cNvSpPr txBox="1"/>
          <p:nvPr/>
        </p:nvSpPr>
        <p:spPr>
          <a:xfrm>
            <a:off x="8415454" y="2029521"/>
            <a:ext cx="335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 encryption means the same key can perform both encryption &amp; decryption.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Normally the algorithm for encryption &amp; decryption are “mirrors”, but this isn’t a requirement.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575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4D99-ACE0-4141-A84B-A6D1E1BA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Symmetric Encryption?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1DDE-6BDE-42D8-B51B-9553BD223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sides know the secret key – impossible to determine which side encrypted a message.</a:t>
            </a:r>
          </a:p>
          <a:p>
            <a:endParaRPr lang="en-US" dirty="0"/>
          </a:p>
          <a:p>
            <a:r>
              <a:rPr lang="en-US" dirty="0"/>
              <a:t>Need a secure channel to transmit the secret key between sides to start with.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943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D27F-5D0F-4E9F-99AC-C8B52B01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Symmetric Encryption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8280-3FD5-4A88-82C5-5A511AB4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the design of symmetric encryption algorithms allows them to be:</a:t>
            </a:r>
          </a:p>
          <a:p>
            <a:pPr lvl="1"/>
            <a:r>
              <a:rPr lang="en-US" dirty="0"/>
              <a:t>Very fast</a:t>
            </a:r>
          </a:p>
          <a:p>
            <a:pPr lvl="2"/>
            <a:r>
              <a:rPr lang="en-US" dirty="0"/>
              <a:t>Think encrypting/decrypting your disk drive, encryption/decryption data on a network, etc.</a:t>
            </a:r>
          </a:p>
          <a:p>
            <a:pPr lvl="1"/>
            <a:r>
              <a:rPr lang="en-US" dirty="0"/>
              <a:t>Fairly “small” in terms of code or hardware area.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854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4B43-EFD0-448F-80B6-4C672A7B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8847-5032-4434-9018-09C9682BE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symmetric encryption ciphers are </a:t>
            </a:r>
            <a:r>
              <a:rPr lang="en-US" i="1" dirty="0"/>
              <a:t>block ciphers</a:t>
            </a:r>
            <a:r>
              <a:rPr lang="en-US" dirty="0"/>
              <a:t>.</a:t>
            </a:r>
          </a:p>
          <a:p>
            <a:r>
              <a:rPr lang="en-CA" dirty="0"/>
              <a:t>This always works on a fixed sized </a:t>
            </a:r>
            <a:r>
              <a:rPr lang="en-CA" b="1" dirty="0"/>
              <a:t>block</a:t>
            </a:r>
            <a:r>
              <a:rPr lang="en-CA" dirty="0"/>
              <a:t> (say, 16 bytes).</a:t>
            </a:r>
          </a:p>
          <a:p>
            <a:r>
              <a:rPr lang="en-CA" dirty="0"/>
              <a:t>Encrypting more than the block size requires multiple runs.</a:t>
            </a:r>
          </a:p>
          <a:p>
            <a:r>
              <a:rPr lang="en-CA" dirty="0"/>
              <a:t>Encryption less than the block size requires </a:t>
            </a:r>
            <a:r>
              <a:rPr lang="en-CA" b="1" dirty="0"/>
              <a:t>padding</a:t>
            </a:r>
            <a:r>
              <a:rPr lang="en-CA" dirty="0"/>
              <a:t> the input to be the full block size (the algorithms cannot work on smaller inputs).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EA267-4E34-49B3-A17F-CEE258C9AE68}"/>
              </a:ext>
            </a:extLst>
          </p:cNvPr>
          <p:cNvSpPr/>
          <p:nvPr/>
        </p:nvSpPr>
        <p:spPr>
          <a:xfrm>
            <a:off x="951570" y="4980878"/>
            <a:ext cx="4267200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3C9F9-2BA8-44CF-80ED-A5CB1C3252E5}"/>
              </a:ext>
            </a:extLst>
          </p:cNvPr>
          <p:cNvSpPr/>
          <p:nvPr/>
        </p:nvSpPr>
        <p:spPr>
          <a:xfrm>
            <a:off x="951570" y="5787077"/>
            <a:ext cx="973874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124D3-B3BE-449C-91E4-34AB1522DC0B}"/>
              </a:ext>
            </a:extLst>
          </p:cNvPr>
          <p:cNvSpPr/>
          <p:nvPr/>
        </p:nvSpPr>
        <p:spPr>
          <a:xfrm>
            <a:off x="1925444" y="5787077"/>
            <a:ext cx="973874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BDB5F-F0ED-4FDA-B41E-155A6E968933}"/>
              </a:ext>
            </a:extLst>
          </p:cNvPr>
          <p:cNvSpPr/>
          <p:nvPr/>
        </p:nvSpPr>
        <p:spPr>
          <a:xfrm>
            <a:off x="2899318" y="5787077"/>
            <a:ext cx="973874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A0F652-E129-4CCB-B1DA-3246B809D7CF}"/>
              </a:ext>
            </a:extLst>
          </p:cNvPr>
          <p:cNvSpPr/>
          <p:nvPr/>
        </p:nvSpPr>
        <p:spPr>
          <a:xfrm>
            <a:off x="3873192" y="5777987"/>
            <a:ext cx="973874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A3A913-4808-4D85-9AA5-0697DB52D8D4}"/>
              </a:ext>
            </a:extLst>
          </p:cNvPr>
          <p:cNvSpPr/>
          <p:nvPr/>
        </p:nvSpPr>
        <p:spPr>
          <a:xfrm>
            <a:off x="4845203" y="5782110"/>
            <a:ext cx="973874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A80AB-1695-45AA-9919-2BBC526CA6EB}"/>
              </a:ext>
            </a:extLst>
          </p:cNvPr>
          <p:cNvSpPr/>
          <p:nvPr/>
        </p:nvSpPr>
        <p:spPr>
          <a:xfrm>
            <a:off x="5218770" y="4980878"/>
            <a:ext cx="600307" cy="5798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141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3370-6F30-4F76-B68C-7BB8FA5C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Steam Cipher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DF0D-F0B3-4AEF-B206-AF8F829C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3351"/>
          </a:xfrm>
        </p:spPr>
        <p:txBody>
          <a:bodyPr/>
          <a:lstStyle/>
          <a:p>
            <a:r>
              <a:rPr lang="en-US" dirty="0"/>
              <a:t>Stream ciphers work by encrypting a “byte at a time”, as the data comes.</a:t>
            </a:r>
          </a:p>
          <a:p>
            <a:endParaRPr lang="en-US" dirty="0"/>
          </a:p>
          <a:p>
            <a:r>
              <a:rPr lang="en-US" dirty="0"/>
              <a:t>Almost </a:t>
            </a:r>
            <a:r>
              <a:rPr lang="en-US" i="1" dirty="0"/>
              <a:t>all</a:t>
            </a:r>
            <a:r>
              <a:rPr lang="en-US" dirty="0"/>
              <a:t> stream ciphers work by generating a “key stream”, which is </a:t>
            </a:r>
            <a:r>
              <a:rPr lang="en-US" dirty="0" err="1"/>
              <a:t>XOR’d</a:t>
            </a:r>
            <a:r>
              <a:rPr lang="en-US" dirty="0"/>
              <a:t> with the plaintext to generate the ciphertext.</a:t>
            </a:r>
          </a:p>
          <a:p>
            <a:endParaRPr lang="en-C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C8AC8C-7020-41A3-BAD1-E69C4EF10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14" y="4348976"/>
            <a:ext cx="4709793" cy="210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3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5CCB-6BE1-4EA5-9997-611FBE3B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of Symmetric Algorithms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5896-4C49-4E88-8239-EE492278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Dependent:</a:t>
            </a:r>
          </a:p>
          <a:p>
            <a:pPr lvl="1"/>
            <a:r>
              <a:rPr lang="en-US" dirty="0"/>
              <a:t>Block Size </a:t>
            </a:r>
            <a:r>
              <a:rPr lang="en-US" dirty="0">
                <a:sym typeface="Wingdings" panose="05000000000000000000" pitchFamily="2" charset="2"/>
              </a:rPr>
              <a:t> i.e., 128-bit (16 byte).</a:t>
            </a:r>
            <a:endParaRPr lang="en-US" dirty="0"/>
          </a:p>
          <a:p>
            <a:pPr lvl="1"/>
            <a:r>
              <a:rPr lang="en-US" dirty="0"/>
              <a:t>Key Size -&gt; i.e., 128-bit (16 bytes), 256-bit (32 bytes).</a:t>
            </a:r>
          </a:p>
          <a:p>
            <a:pPr lvl="1"/>
            <a:endParaRPr lang="en-US" dirty="0"/>
          </a:p>
          <a:p>
            <a:r>
              <a:rPr lang="en-US" dirty="0"/>
              <a:t>Implementation Dependent:</a:t>
            </a:r>
          </a:p>
          <a:p>
            <a:pPr lvl="1"/>
            <a:r>
              <a:rPr lang="en-US" dirty="0"/>
              <a:t>Bytes encrypted per clock cycle, or Mbytes/second</a:t>
            </a:r>
          </a:p>
          <a:p>
            <a:pPr lvl="2"/>
            <a:r>
              <a:rPr lang="en-US" dirty="0"/>
              <a:t>i.e., an algorithm encrypts one block (16 bytes) in 300 clock cycles of the microcontroller.</a:t>
            </a:r>
          </a:p>
          <a:p>
            <a:pPr lvl="2"/>
            <a:r>
              <a:rPr lang="en-US" dirty="0"/>
              <a:t>16/300 = 0.05333 bytes/cycle</a:t>
            </a:r>
          </a:p>
          <a:p>
            <a:pPr lvl="2"/>
            <a:r>
              <a:rPr lang="en-US" dirty="0"/>
              <a:t>If device runs at 200 MHz:</a:t>
            </a:r>
          </a:p>
          <a:p>
            <a:pPr lvl="2"/>
            <a:r>
              <a:rPr lang="en-US" dirty="0"/>
              <a:t>0.05333 * 200E6 = 10.67 Mbytes/second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704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B63F-6CE3-476D-ADAE-A472E8D8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Algorithms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D84A-2B7E-47AC-8368-B53D4020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is symmetric if the </a:t>
            </a:r>
            <a:r>
              <a:rPr lang="en-US" u="sng" dirty="0"/>
              <a:t>same key is used for encryption &amp; decryption</a:t>
            </a:r>
            <a:r>
              <a:rPr lang="en-US" i="1" dirty="0"/>
              <a:t>.</a:t>
            </a:r>
            <a:endParaRPr lang="en-CA" i="1" dirty="0"/>
          </a:p>
          <a:p>
            <a:endParaRPr lang="en-CA" i="1" dirty="0"/>
          </a:p>
          <a:p>
            <a:r>
              <a:rPr lang="en-CA" dirty="0"/>
              <a:t>Examples of symmetric algorithms:</a:t>
            </a:r>
          </a:p>
          <a:p>
            <a:pPr lvl="1"/>
            <a:r>
              <a:rPr lang="en-CA" dirty="0"/>
              <a:t>AES</a:t>
            </a:r>
          </a:p>
          <a:p>
            <a:pPr lvl="1"/>
            <a:r>
              <a:rPr lang="en-CA" dirty="0"/>
              <a:t>DES</a:t>
            </a:r>
          </a:p>
          <a:p>
            <a:pPr lvl="1"/>
            <a:r>
              <a:rPr lang="en-CA" dirty="0"/>
              <a:t>3DES</a:t>
            </a:r>
          </a:p>
          <a:p>
            <a:pPr lvl="1"/>
            <a:r>
              <a:rPr lang="en-CA" dirty="0"/>
              <a:t>RC4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8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359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0x206 – Symmetric Encryption </vt:lpstr>
      <vt:lpstr>Symmetry?</vt:lpstr>
      <vt:lpstr>Symmetric Encryption</vt:lpstr>
      <vt:lpstr>Downsides of Symmetric Encryption?</vt:lpstr>
      <vt:lpstr>Advantages of Symmetric Encryption</vt:lpstr>
      <vt:lpstr>Block Ciphers</vt:lpstr>
      <vt:lpstr>Steam Cipher</vt:lpstr>
      <vt:lpstr>Specifications of Symmetric Algorithms</vt:lpstr>
      <vt:lpstr>Symmetric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29</cp:revision>
  <dcterms:created xsi:type="dcterms:W3CDTF">2020-09-07T18:26:19Z</dcterms:created>
  <dcterms:modified xsi:type="dcterms:W3CDTF">2020-10-14T00:49:22Z</dcterms:modified>
</cp:coreProperties>
</file>