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0x207 – AES Introduction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78DC-8AC8-4DC0-8037-B1184D27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Encryption Standard (AES)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ACF60-E6CB-46C6-8CFC-BA23E173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8" y="1434077"/>
            <a:ext cx="5942454" cy="5423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ED2A26-BA56-4499-83F5-D3BB566BC437}"/>
              </a:ext>
            </a:extLst>
          </p:cNvPr>
          <p:cNvSpPr txBox="1"/>
          <p:nvPr/>
        </p:nvSpPr>
        <p:spPr>
          <a:xfrm>
            <a:off x="6601522" y="1776761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takes </a:t>
            </a:r>
            <a:r>
              <a:rPr lang="en-US" b="1" dirty="0"/>
              <a:t>16 bytes of input</a:t>
            </a:r>
            <a:r>
              <a:rPr lang="en-US" dirty="0"/>
              <a:t>.</a:t>
            </a:r>
          </a:p>
          <a:p>
            <a:r>
              <a:rPr lang="en-US" dirty="0"/>
              <a:t>AES generates </a:t>
            </a:r>
            <a:r>
              <a:rPr lang="en-US" b="1" dirty="0"/>
              <a:t>16 bytes of output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The block size of AES is </a:t>
            </a:r>
            <a:r>
              <a:rPr lang="en-US" b="1" i="1" dirty="0"/>
              <a:t>always</a:t>
            </a:r>
            <a:r>
              <a:rPr lang="en-US" b="1" dirty="0"/>
              <a:t> 16 bytes.</a:t>
            </a:r>
            <a:endParaRPr lang="en-CA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BF241-1054-4ED0-BFCE-5086909529E0}"/>
              </a:ext>
            </a:extLst>
          </p:cNvPr>
          <p:cNvSpPr txBox="1"/>
          <p:nvPr/>
        </p:nvSpPr>
        <p:spPr>
          <a:xfrm>
            <a:off x="6720468" y="3545873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can have one of 3 “key sizes”: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AES-128: 16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AES-192: 24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AES-256: 32 bytes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D0F6E-9816-45FA-8B77-AFADB0EE3688}"/>
              </a:ext>
            </a:extLst>
          </p:cNvPr>
          <p:cNvSpPr txBox="1"/>
          <p:nvPr/>
        </p:nvSpPr>
        <p:spPr>
          <a:xfrm>
            <a:off x="6720468" y="5185458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iteration through the loop is called a </a:t>
            </a:r>
            <a:r>
              <a:rPr lang="en-US" i="1" dirty="0"/>
              <a:t>round.</a:t>
            </a:r>
          </a:p>
          <a:p>
            <a:endParaRPr lang="en-US" i="1" dirty="0"/>
          </a:p>
          <a:p>
            <a:r>
              <a:rPr lang="en-US" dirty="0"/>
              <a:t>A </a:t>
            </a:r>
            <a:r>
              <a:rPr lang="en-US" i="1" dirty="0"/>
              <a:t>round</a:t>
            </a:r>
            <a:r>
              <a:rPr lang="en-US" dirty="0"/>
              <a:t> performs the same operations.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17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2F65-A690-4C2B-BA60-CE87BE0B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Structure Details - </a:t>
            </a:r>
            <a:r>
              <a:rPr lang="en-US" dirty="0" err="1"/>
              <a:t>AddRoundKey</a:t>
            </a:r>
            <a:endParaRPr lang="en-CA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EA7D57C-AC3F-4579-9E1C-0BB144A21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04" y="1743850"/>
            <a:ext cx="55958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73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2F65-A690-4C2B-BA60-CE87BE0B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Structure Details - </a:t>
            </a:r>
            <a:r>
              <a:rPr lang="en-US" dirty="0" err="1"/>
              <a:t>SubBytes</a:t>
            </a:r>
            <a:endParaRPr lang="en-C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6DEE57-DC16-469C-9BE8-E9086D2441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1" y="1996610"/>
            <a:ext cx="83944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63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2F65-A690-4C2B-BA60-CE87BE0B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Structure Details - </a:t>
            </a:r>
            <a:r>
              <a:rPr lang="en-US" dirty="0" err="1"/>
              <a:t>ShiftRows</a:t>
            </a:r>
            <a:endParaRPr lang="en-CA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FE067F-513C-437E-A48D-1D29D5C660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4265"/>
            <a:ext cx="10515600" cy="389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2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2F65-A690-4C2B-BA60-CE87BE0B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Structure Details - </a:t>
            </a:r>
            <a:r>
              <a:rPr lang="en-US" dirty="0" err="1"/>
              <a:t>MixColumns</a:t>
            </a:r>
            <a:endParaRPr lang="en-CA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3751627-EF3A-4DFA-A6BD-3EF3690FD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10" y="1825625"/>
            <a:ext cx="81967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9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F98F-4C8D-4983-80B9-E32FF194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</a:t>
            </a:r>
            <a:r>
              <a:rPr lang="en-US" dirty="0" err="1"/>
              <a:t>Roundkey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77E8-6F35-46A2-BB57-9116F235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 uses a “key scheduler” to generate a unique key per round.</a:t>
            </a:r>
          </a:p>
          <a:p>
            <a:endParaRPr lang="en-US" dirty="0"/>
          </a:p>
          <a:p>
            <a:r>
              <a:rPr lang="en-US" dirty="0"/>
              <a:t>The round key is derived from the input key – thus this </a:t>
            </a:r>
            <a:r>
              <a:rPr lang="en-US" i="1" dirty="0"/>
              <a:t>does not add new entropy (security).</a:t>
            </a:r>
            <a:endParaRPr lang="en-US" dirty="0"/>
          </a:p>
          <a:p>
            <a:endParaRPr lang="en-US" dirty="0"/>
          </a:p>
          <a:p>
            <a:r>
              <a:rPr lang="en-CA" dirty="0"/>
              <a:t>That is - finding </a:t>
            </a:r>
            <a:r>
              <a:rPr lang="en-CA" i="1" dirty="0"/>
              <a:t>any</a:t>
            </a:r>
            <a:r>
              <a:rPr lang="en-CA" dirty="0"/>
              <a:t> round key would allow you to recover all other round keys.</a:t>
            </a:r>
          </a:p>
        </p:txBody>
      </p:sp>
    </p:spTree>
    <p:extLst>
      <p:ext uri="{BB962C8B-B14F-4D97-AF65-F5344CB8AC3E}">
        <p14:creationId xmlns:p14="http://schemas.microsoft.com/office/powerpoint/2010/main" val="33392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2BA6-A054-4973-B464-CDD4E22A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Usage in Base Form</a:t>
            </a:r>
            <a:endParaRPr lang="en-CA" dirty="0"/>
          </a:p>
        </p:txBody>
      </p:sp>
      <p:pic>
        <p:nvPicPr>
          <p:cNvPr id="9218" name="Picture 2" descr="Block cipher mode of operation - Wikipedia">
            <a:extLst>
              <a:ext uri="{FF2B5EF4-FFF2-40B4-BE49-F238E27FC236}">
                <a16:creationId xmlns:a16="http://schemas.microsoft.com/office/drawing/2014/main" id="{2B321044-B25B-42C9-8632-12887FB9A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8" y="2261607"/>
            <a:ext cx="9315102" cy="375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8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164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0x207 – AES Introduction</vt:lpstr>
      <vt:lpstr>Advanced Encryption Standard (AES)</vt:lpstr>
      <vt:lpstr>AES Structure Details - AddRoundKey</vt:lpstr>
      <vt:lpstr>AES Structure Details - SubBytes</vt:lpstr>
      <vt:lpstr>AES Structure Details - ShiftRows</vt:lpstr>
      <vt:lpstr>AES Structure Details - MixColumns</vt:lpstr>
      <vt:lpstr>Note on Roundkey</vt:lpstr>
      <vt:lpstr>AES Usage in Base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31</cp:revision>
  <dcterms:created xsi:type="dcterms:W3CDTF">2020-09-07T18:26:19Z</dcterms:created>
  <dcterms:modified xsi:type="dcterms:W3CDTF">2020-10-14T00:19:09Z</dcterms:modified>
</cp:coreProperties>
</file>