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0x208 – AES Modes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5AB3-D015-497A-8960-50CCE49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I.V.?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B2D6-B484-4D98-A087-9E31948C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addition of a Nonce – </a:t>
            </a:r>
            <a:r>
              <a:rPr lang="en-US" b="1" dirty="0"/>
              <a:t>Number Used Once</a:t>
            </a:r>
            <a:endParaRPr lang="en-CA" b="1" dirty="0"/>
          </a:p>
          <a:p>
            <a:r>
              <a:rPr lang="en-CA" dirty="0"/>
              <a:t>What happens if Nonce is re-used?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D7386-38BB-4D64-B412-14902FA4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32" y="3132339"/>
            <a:ext cx="7397091" cy="2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18B5-4A9B-4D98-83F0-83BB15F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as Stream Cipher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BFC4-FDBD-4F2B-AD28-21E717F1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notice that the counter mode effectively generates a keystream based on our encryption key, the nonce, and the counter.</a:t>
            </a:r>
          </a:p>
          <a:p>
            <a:endParaRPr lang="en-US" dirty="0"/>
          </a:p>
          <a:p>
            <a:r>
              <a:rPr lang="en-US" dirty="0"/>
              <a:t>If the nonce is reused to encryption different data, the </a:t>
            </a:r>
            <a:r>
              <a:rPr lang="en-US" b="1" dirty="0"/>
              <a:t>keystream will be the same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an attacker has known ciphertext &amp; plaintext they could recover the keystream, and thus use the known keystream to attack a situation where they have </a:t>
            </a:r>
            <a:r>
              <a:rPr lang="en-US" b="1" dirty="0"/>
              <a:t>unknown plaintext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98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720-9869-4024-9C76-4FF0A5E8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Nonce Reuse Warning (Cont’d)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7898-3269-442C-801E-A18AD204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example:</a:t>
            </a:r>
          </a:p>
          <a:p>
            <a:pPr marL="914400" lvl="1" indent="-457200">
              <a:buAutoNum type="alphaLcParenR"/>
            </a:pPr>
            <a:r>
              <a:rPr lang="en-US" dirty="0"/>
              <a:t>Imagine you use AES-CTR mode in a communications interface.</a:t>
            </a:r>
          </a:p>
          <a:p>
            <a:pPr marL="914400" lvl="1" indent="-457200">
              <a:buAutoNum type="alphaLcParenR"/>
            </a:pPr>
            <a:r>
              <a:rPr lang="en-US" dirty="0"/>
              <a:t>Every message re-uses the nonce, such the same keystream is generated.</a:t>
            </a:r>
          </a:p>
          <a:p>
            <a:pPr marL="914400" lvl="1" indent="-457200">
              <a:buAutoNum type="alphaLcParenR"/>
            </a:pPr>
            <a:r>
              <a:rPr lang="en-US" dirty="0"/>
              <a:t>Attacker forces a “known” message (such as sending a query to the device).</a:t>
            </a:r>
          </a:p>
          <a:p>
            <a:pPr marL="914400" lvl="1" indent="-457200">
              <a:buAutoNum type="alphaLcParenR"/>
            </a:pPr>
            <a:r>
              <a:rPr lang="en-US" dirty="0"/>
              <a:t>Attacker records the “ciphertext”.</a:t>
            </a:r>
          </a:p>
          <a:p>
            <a:pPr marL="914400" lvl="1" indent="-457200">
              <a:buAutoNum type="alphaLcParenR"/>
            </a:pPr>
            <a:r>
              <a:rPr lang="en-US" dirty="0"/>
              <a:t>Attacker performs “message XOR ciphertext” to recover keystream.</a:t>
            </a:r>
          </a:p>
          <a:p>
            <a:pPr marL="914400" lvl="1" indent="-457200">
              <a:buAutoNum type="alphaLcParenR"/>
            </a:pPr>
            <a:r>
              <a:rPr lang="en-US" dirty="0"/>
              <a:t>Attacker then records unknown messages, and decrypts it with known keystream.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59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87D-0A2D-4F74-BC42-12691945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AES-CTR Mode Usage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E2D9-5D79-4B83-A7B8-292E5598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AES-CTR mode relies on a simple structure.</a:t>
            </a:r>
          </a:p>
          <a:p>
            <a:r>
              <a:rPr lang="en-US" dirty="0"/>
              <a:t>Provided nonce reuse can be </a:t>
            </a:r>
            <a:r>
              <a:rPr lang="en-US" u="sng" dirty="0"/>
              <a:t>enforced</a:t>
            </a:r>
            <a:r>
              <a:rPr lang="en-US" dirty="0"/>
              <a:t> it is a good choice.</a:t>
            </a:r>
          </a:p>
          <a:p>
            <a:r>
              <a:rPr lang="en-US" dirty="0"/>
              <a:t>AES-CTR mode can decrypt arbitrary blocks, as just need to provide the counter input.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1498E-AB1A-48F8-B2BA-FA03C97C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02" y="3756808"/>
            <a:ext cx="7397091" cy="2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99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9DE1-DDDD-4E68-83FA-F4C6E7FD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Galois/Counter Mode (GCM)</a:t>
            </a:r>
            <a:endParaRPr lang="en-CA" dirty="0"/>
          </a:p>
        </p:txBody>
      </p:sp>
      <p:pic>
        <p:nvPicPr>
          <p:cNvPr id="18434" name="Picture 2" descr="GCM encryption operation">
            <a:extLst>
              <a:ext uri="{FF2B5EF4-FFF2-40B4-BE49-F238E27FC236}">
                <a16:creationId xmlns:a16="http://schemas.microsoft.com/office/drawing/2014/main" id="{356E2B53-CF0D-48BB-89B1-AA61ABDD7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44" y="1424181"/>
            <a:ext cx="4379663" cy="4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D71F8-D2E1-4C02-BB79-7C0D2F5A6557}"/>
              </a:ext>
            </a:extLst>
          </p:cNvPr>
          <p:cNvSpPr txBox="1"/>
          <p:nvPr/>
        </p:nvSpPr>
        <p:spPr>
          <a:xfrm>
            <a:off x="217509" y="6308209"/>
            <a:ext cx="10995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https://en.wikipedia.org/wiki/Galois/Counter_Mode#/media/File:GCM-Galois_Counter_Mode_with_IV.svg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204AA-A51E-474C-B559-8EE012803544}"/>
              </a:ext>
            </a:extLst>
          </p:cNvPr>
          <p:cNvSpPr/>
          <p:nvPr/>
        </p:nvSpPr>
        <p:spPr>
          <a:xfrm>
            <a:off x="1858537" y="3494049"/>
            <a:ext cx="5374887" cy="281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7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6CB-244D-4293-92EB-F8296E0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AES-GCM Usage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E769-CE23-4D57-88B5-48201F6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AES-GCM performs encryption/decryption as in AES-CTR</a:t>
            </a:r>
          </a:p>
          <a:p>
            <a:r>
              <a:rPr lang="en-US" dirty="0"/>
              <a:t>Adds an additional </a:t>
            </a:r>
            <a:r>
              <a:rPr lang="en-US" i="1" dirty="0"/>
              <a:t>authentication tag</a:t>
            </a:r>
            <a:r>
              <a:rPr lang="en-US" dirty="0"/>
              <a:t> that allows us to ensure data was not modified (such as bit flipping in ciphertext).</a:t>
            </a:r>
          </a:p>
          <a:p>
            <a:r>
              <a:rPr lang="en-US" dirty="0"/>
              <a:t>AES-GCM has become more popular in device usage.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13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77-3D21-46B4-ABB1-C235DDCB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Xor</a:t>
            </a:r>
            <a:r>
              <a:rPr lang="en-US" dirty="0"/>
              <a:t> Encrypt </a:t>
            </a:r>
            <a:r>
              <a:rPr lang="en-US" dirty="0" err="1"/>
              <a:t>Xor</a:t>
            </a:r>
            <a:r>
              <a:rPr lang="en-US" dirty="0"/>
              <a:t> (XEX)-based Tweaked-Codebook mode with Ciphertext Stealing (XTS)</a:t>
            </a:r>
            <a:endParaRPr lang="en-CA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EBD13B3-9E6A-4430-A447-69E219197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5" y="1571741"/>
            <a:ext cx="10403306" cy="4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6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9F47-B201-4A21-BB3C-F8F36921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AES-XTS Usage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76B4-8BB2-427B-911A-D76BB0F8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AES-XTS is used in hard drive encryption.</a:t>
            </a:r>
          </a:p>
          <a:p>
            <a:r>
              <a:rPr lang="en-US" dirty="0"/>
              <a:t>Input is normally a second being encrypted/decrypted, along with the data.</a:t>
            </a:r>
          </a:p>
          <a:p>
            <a:r>
              <a:rPr lang="en-US" dirty="0"/>
              <a:t>Designed to easily allow usage where the size of the data being encrypted/decrypted does not match the AES block size.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48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50CE-BA62-4B80-AA9D-2983FD7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Mode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9813-ED63-4986-999C-4C42B1D6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AES modes that you can use.</a:t>
            </a:r>
          </a:p>
          <a:p>
            <a:r>
              <a:rPr lang="en-US" dirty="0"/>
              <a:t>AES-ECB should not be used to encrypt large blocks of data!</a:t>
            </a:r>
          </a:p>
          <a:p>
            <a:r>
              <a:rPr lang="en-US" dirty="0"/>
              <a:t>Suitable mode depends on your usage requirements.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4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ock cipher mode of operation - Wikipedia">
            <a:extLst>
              <a:ext uri="{FF2B5EF4-FFF2-40B4-BE49-F238E27FC236}">
                <a16:creationId xmlns:a16="http://schemas.microsoft.com/office/drawing/2014/main" id="{B52F6231-DF43-4906-83DE-9768C0760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13" y="1553580"/>
            <a:ext cx="9315102" cy="375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E7E1-2467-4847-AF6F-074FDDC2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AES-ECB to a Message</a:t>
            </a:r>
            <a:endParaRPr lang="en-CA" dirty="0"/>
          </a:p>
        </p:txBody>
      </p:sp>
      <p:pic>
        <p:nvPicPr>
          <p:cNvPr id="10242" name="Picture 2" descr="The ECB Penguin">
            <a:extLst>
              <a:ext uri="{FF2B5EF4-FFF2-40B4-BE49-F238E27FC236}">
                <a16:creationId xmlns:a16="http://schemas.microsoft.com/office/drawing/2014/main" id="{5EF0347B-FCA0-4B75-B9CA-BF218C178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05" y="1855362"/>
            <a:ext cx="36916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4C4BCD6-8A5F-4DD7-9014-EA3796F3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3" y="1855362"/>
            <a:ext cx="3883836" cy="45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AA81999-B631-43C2-87B4-CF6B696D274C}"/>
              </a:ext>
            </a:extLst>
          </p:cNvPr>
          <p:cNvSpPr/>
          <p:nvPr/>
        </p:nvSpPr>
        <p:spPr>
          <a:xfrm>
            <a:off x="4230029" y="2549912"/>
            <a:ext cx="2282283" cy="312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AES-ECB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0F78-1741-4DD7-911C-DD41CD3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CEFF-C6B0-4D53-8488-900D6E7C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data always encrypts to the same data.</a:t>
            </a:r>
          </a:p>
          <a:p>
            <a:r>
              <a:rPr lang="en-US" dirty="0"/>
              <a:t>Overall structure (in this case an image) remains.</a:t>
            </a:r>
          </a:p>
          <a:p>
            <a:r>
              <a:rPr lang="en-US" dirty="0"/>
              <a:t>ECB alone provides little security – if someone figures out what one block means once, it’s game over!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15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FE71-3B9A-4C28-A6E3-FAF07AA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Accomplishing an expected image encryption.</a:t>
            </a:r>
            <a:endParaRPr lang="en-CA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F2330FC-9805-4D07-B2D2-22080A23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6" y="2050759"/>
            <a:ext cx="3245696" cy="357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AFA14-A6B6-4E04-AFBD-7C6ECF8A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43" y="1690688"/>
            <a:ext cx="3883836" cy="45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8CD5C9-0BB8-43DA-BA7F-C9598C9EAAFB}"/>
              </a:ext>
            </a:extLst>
          </p:cNvPr>
          <p:cNvSpPr/>
          <p:nvPr/>
        </p:nvSpPr>
        <p:spPr>
          <a:xfrm>
            <a:off x="5449229" y="2385238"/>
            <a:ext cx="2282283" cy="312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AES-???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0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C84C-5977-4C5A-805D-5CC6B16C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</a:t>
            </a:r>
            <a:endParaRPr lang="en-CA" dirty="0"/>
          </a:p>
        </p:txBody>
      </p:sp>
      <p:pic>
        <p:nvPicPr>
          <p:cNvPr id="14338" name="Picture 2" descr="Cipher block chaining (CBC) mode encryption">
            <a:extLst>
              <a:ext uri="{FF2B5EF4-FFF2-40B4-BE49-F238E27FC236}">
                <a16:creationId xmlns:a16="http://schemas.microsoft.com/office/drawing/2014/main" id="{95BFBD31-B923-41FD-B15C-33B6D3067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365549"/>
            <a:ext cx="8433111" cy="34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4ADF-37E8-4505-B350-89CDD0B6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AES-CBC Mode Usage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9146-0215-49FA-B3F9-71802503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24"/>
            <a:ext cx="10515600" cy="3323064"/>
          </a:xfrm>
        </p:spPr>
        <p:txBody>
          <a:bodyPr/>
          <a:lstStyle/>
          <a:p>
            <a:r>
              <a:rPr lang="en-US" dirty="0"/>
              <a:t>In AES-CBC, a random Initialization Vector (IV) is used, which is normally </a:t>
            </a:r>
            <a:r>
              <a:rPr lang="en-US" i="1" dirty="0"/>
              <a:t>not a secret</a:t>
            </a:r>
            <a:r>
              <a:rPr lang="en-US" dirty="0"/>
              <a:t>. The IV must be given to the decryption algorithm.</a:t>
            </a:r>
          </a:p>
          <a:p>
            <a:r>
              <a:rPr lang="en-US" dirty="0"/>
              <a:t>AES-CBC depends on previous ciphertext (cannot decrypt arbitrary blocks without previous block access).</a:t>
            </a:r>
          </a:p>
          <a:p>
            <a:r>
              <a:rPr lang="en-US" dirty="0"/>
              <a:t>AES-CBC in decryption is vulnerable to bit flipping attack:</a:t>
            </a:r>
            <a:endParaRPr lang="en-CA" dirty="0"/>
          </a:p>
        </p:txBody>
      </p:sp>
      <p:pic>
        <p:nvPicPr>
          <p:cNvPr id="15362" name="Picture 2" descr="Cipher block chaining (CBC) mode decryption">
            <a:extLst>
              <a:ext uri="{FF2B5EF4-FFF2-40B4-BE49-F238E27FC236}">
                <a16:creationId xmlns:a16="http://schemas.microsoft.com/office/drawing/2014/main" id="{4082F904-DAB7-447D-86BE-C89F56DE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9" y="4215161"/>
            <a:ext cx="571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6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E6E0-60F2-44C4-B443-F6D5F423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</a:t>
            </a:r>
            <a:endParaRPr lang="en-CA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498C726F-EAB1-49A2-B2F0-494FA726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9" y="1882464"/>
            <a:ext cx="9965705" cy="40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CA1D-D3D4-41BB-8073-9350B17C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Decryption – Same Thing</a:t>
            </a:r>
            <a:endParaRPr lang="en-CA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6F8024C-3939-42F3-AADD-330CA103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68" y="2046017"/>
            <a:ext cx="9854930" cy="39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534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0x208 – AES Modes</vt:lpstr>
      <vt:lpstr>PowerPoint Presentation</vt:lpstr>
      <vt:lpstr>Applying AES-ECB to a Message</vt:lpstr>
      <vt:lpstr>What happened??</vt:lpstr>
      <vt:lpstr>Accomplishing an expected image encryption.</vt:lpstr>
      <vt:lpstr>Cipher Block Chaining (CBC)</vt:lpstr>
      <vt:lpstr>AES-CBC Mode Usage</vt:lpstr>
      <vt:lpstr>Counter Mode</vt:lpstr>
      <vt:lpstr>Counter Decryption – Same Thing</vt:lpstr>
      <vt:lpstr>Counter Mode I.V.?</vt:lpstr>
      <vt:lpstr>Counter Mode as Stream Cipher</vt:lpstr>
      <vt:lpstr>Nonce Reuse Warning (Cont’d)</vt:lpstr>
      <vt:lpstr>AES-CTR Mode Usage</vt:lpstr>
      <vt:lpstr>Galois/Counter Mode (GCM)</vt:lpstr>
      <vt:lpstr>AES-GCM Usage</vt:lpstr>
      <vt:lpstr>Xor Encrypt Xor (XEX)-based Tweaked-Codebook mode with Ciphertext Stealing (XTS)</vt:lpstr>
      <vt:lpstr>AES-XTS Usage</vt:lpstr>
      <vt:lpstr>AES Mode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36</cp:revision>
  <dcterms:created xsi:type="dcterms:W3CDTF">2020-09-07T18:26:19Z</dcterms:created>
  <dcterms:modified xsi:type="dcterms:W3CDTF">2020-10-14T01:18:34Z</dcterms:modified>
</cp:coreProperties>
</file>