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6" r:id="rId5"/>
    <p:sldId id="278" r:id="rId6"/>
    <p:sldId id="274" r:id="rId7"/>
    <p:sldId id="279" r:id="rId8"/>
    <p:sldId id="280" r:id="rId9"/>
    <p:sldId id="269" r:id="rId10"/>
    <p:sldId id="270" r:id="rId11"/>
    <p:sldId id="277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0x20A – RSA Attacks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6913-A3CD-4BFE-ABEF-737423F5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– A Hard Problem!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00FD8-30DD-4A84-96E4-AF41B594E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45" y="1579038"/>
            <a:ext cx="67652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B9C0F-A112-4146-9E46-58826E1DF0B3}"/>
              </a:ext>
            </a:extLst>
          </p:cNvPr>
          <p:cNvSpPr txBox="1"/>
          <p:nvPr/>
        </p:nvSpPr>
        <p:spPr>
          <a:xfrm>
            <a:off x="546811" y="6169709"/>
            <a:ext cx="1045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https://www.statista.com/statistics/993634/quantum-computers-by-number-of-qubits/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FFDDF6-DB86-4536-B8AE-4C0CFE76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17" y="0"/>
            <a:ext cx="8416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90E7-69C1-48CF-8625-BAD60C0D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Algorithms &amp; Quantum Qubits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86D502-FAA1-4B94-9E40-8675231C25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" y="1448822"/>
            <a:ext cx="5269382" cy="428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7183D-EBD5-4BCF-83E2-905F90D52B24}"/>
              </a:ext>
            </a:extLst>
          </p:cNvPr>
          <p:cNvSpPr txBox="1"/>
          <p:nvPr/>
        </p:nvSpPr>
        <p:spPr>
          <a:xfrm>
            <a:off x="1146048" y="5938646"/>
            <a:ext cx="927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https://www.quintessencelabs.com/blog/breaking-rsa-encryption-update-state-art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2831E-C92E-4621-B52C-8ADCF358A971}"/>
              </a:ext>
            </a:extLst>
          </p:cNvPr>
          <p:cNvSpPr txBox="1"/>
          <p:nvPr/>
        </p:nvSpPr>
        <p:spPr>
          <a:xfrm>
            <a:off x="6576365" y="1631290"/>
            <a:ext cx="4103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Factoring RSA-2048 originally required 1 billion qubits.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to algorithm went to 230 million (2017), then 20 million (2019).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may yet be a collision of better algorithms &amp; improvements in quantum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open problem…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55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9ED-663D-4DEE-AECB-7DCD910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 &amp; Classic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CDAE-040B-4F7E-8B6F-4A9B3374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algorithms (such as AES) </a:t>
            </a:r>
            <a:r>
              <a:rPr lang="en-US" i="1" u="sng" dirty="0"/>
              <a:t>are not broken</a:t>
            </a:r>
            <a:r>
              <a:rPr lang="en-US" dirty="0"/>
              <a:t> by quantum computing.</a:t>
            </a:r>
          </a:p>
          <a:p>
            <a:pPr lvl="1"/>
            <a:r>
              <a:rPr lang="en-US" dirty="0"/>
              <a:t>You will sometimes see an incorrect claim that quantum computing will destroy </a:t>
            </a:r>
            <a:r>
              <a:rPr lang="en-US" u="sng" dirty="0"/>
              <a:t>all</a:t>
            </a:r>
            <a:r>
              <a:rPr lang="en-US" dirty="0"/>
              <a:t> current cryptography.</a:t>
            </a:r>
          </a:p>
          <a:p>
            <a:endParaRPr lang="en-US" dirty="0"/>
          </a:p>
          <a:p>
            <a:r>
              <a:rPr lang="en-US" dirty="0"/>
              <a:t>Symmetric algorithms have their ‘key size’ reduced by half.</a:t>
            </a:r>
          </a:p>
          <a:p>
            <a:pPr lvl="1"/>
            <a:r>
              <a:rPr lang="en-US" dirty="0"/>
              <a:t>i.e., AES 256 becomes equivalent to AES-128</a:t>
            </a:r>
          </a:p>
          <a:p>
            <a:pPr lvl="1"/>
            <a:r>
              <a:rPr lang="en-US" dirty="0"/>
              <a:t>This is not a serious threat, as the search space of AES-128 is still so large to be infeasible for any foreseeable future.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733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D291-6B51-4CFB-8A5F-81E1ED24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9A70-DC37-4E48-BE69-BDAA9D68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has no </a:t>
            </a:r>
            <a:r>
              <a:rPr lang="en-US" u="sng" dirty="0"/>
              <a:t>serious</a:t>
            </a:r>
            <a:r>
              <a:rPr lang="en-US" dirty="0"/>
              <a:t> attacks against it (survived 43 years so far…)</a:t>
            </a:r>
          </a:p>
          <a:p>
            <a:pPr lvl="1"/>
            <a:r>
              <a:rPr lang="en-US" dirty="0"/>
              <a:t>No government recommendations to move away from it, suggests to such known attacks anywhere.</a:t>
            </a:r>
          </a:p>
          <a:p>
            <a:pPr lvl="1"/>
            <a:endParaRPr lang="en-US" dirty="0"/>
          </a:p>
          <a:p>
            <a:r>
              <a:rPr lang="en-US" dirty="0"/>
              <a:t>Quantum computing has </a:t>
            </a:r>
            <a:r>
              <a:rPr lang="en-US" u="sng" dirty="0"/>
              <a:t>theoretical</a:t>
            </a:r>
            <a:r>
              <a:rPr lang="en-US" dirty="0"/>
              <a:t> potential to break RSA (but </a:t>
            </a:r>
            <a:r>
              <a:rPr lang="en-US" u="sng" dirty="0"/>
              <a:t>not</a:t>
            </a:r>
            <a:r>
              <a:rPr lang="en-US" dirty="0"/>
              <a:t> symmetric algorithms such as AES).</a:t>
            </a:r>
          </a:p>
          <a:p>
            <a:endParaRPr lang="en-US" dirty="0"/>
          </a:p>
          <a:p>
            <a:r>
              <a:rPr lang="en-US" dirty="0"/>
              <a:t>Attacks using side-channels &amp; faults possible (another module).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6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1D67-3129-40F0-B7D3-9178C2CA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Factorization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1564-034B-4351-86EC-A2639CA3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Challenge created to provide a (small) incentive to demonstrate this.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73855-DECA-455F-A8E7-F368928E50D4}"/>
              </a:ext>
            </a:extLst>
          </p:cNvPr>
          <p:cNvSpPr txBox="1"/>
          <p:nvPr/>
        </p:nvSpPr>
        <p:spPr>
          <a:xfrm>
            <a:off x="2011256" y="6311900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https://en.wikipedia.org/wiki/RSA_Factoring_Challenge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1369E-B6CD-4580-AC50-939AD306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56" y="2604761"/>
            <a:ext cx="5539764" cy="37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BE83-775D-4E26-9437-30A7FAA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known solution (Feb / 2020)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DC76-DB2B-418A-9E6A-80CA709E7643}"/>
              </a:ext>
            </a:extLst>
          </p:cNvPr>
          <p:cNvSpPr txBox="1"/>
          <p:nvPr/>
        </p:nvSpPr>
        <p:spPr>
          <a:xfrm>
            <a:off x="256032" y="1370585"/>
            <a:ext cx="115287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RSA-250 = 2140324650240744961264423072839333563008614715144755017797754920881418023447140136643345519095804679610992851872470914587687396261921557363047454770520805119056493106687691590019759405693457452230589325976697471681738069364894699871578494975937497937</a:t>
            </a:r>
          </a:p>
          <a:p>
            <a:r>
              <a:rPr lang="en-CA" dirty="0"/>
              <a:t>        = 64135289477071580278790190170577389084825014742943447208116859632024532344630238623598752668347708737661925585694639798853367</a:t>
            </a:r>
          </a:p>
          <a:p>
            <a:r>
              <a:rPr lang="en-CA" dirty="0"/>
              <a:t>        * 33372027594978156556226010605355114227940760344767554666784520987023841729210037080257448673296881877565718986258036932062711</a:t>
            </a:r>
          </a:p>
          <a:p>
            <a:endParaRPr lang="en-CA" dirty="0"/>
          </a:p>
          <a:p>
            <a:r>
              <a:rPr lang="en-CA" dirty="0"/>
              <a:t>This computation was performed with the Number Field Sieve algorithm,</a:t>
            </a:r>
          </a:p>
          <a:p>
            <a:r>
              <a:rPr lang="en-CA" dirty="0"/>
              <a:t>using the open-source CADO-NFS software [2].</a:t>
            </a:r>
          </a:p>
          <a:p>
            <a:endParaRPr lang="en-CA" dirty="0"/>
          </a:p>
          <a:p>
            <a:r>
              <a:rPr lang="en-CA" dirty="0"/>
              <a:t>The total computation time was roughly 2700 core-years, using Intel Xeon</a:t>
            </a:r>
          </a:p>
          <a:p>
            <a:r>
              <a:rPr lang="en-CA" dirty="0"/>
              <a:t>Gold 6130 CPUs as a reference (2.1GHz):</a:t>
            </a:r>
          </a:p>
          <a:p>
            <a:endParaRPr lang="en-CA" dirty="0"/>
          </a:p>
          <a:p>
            <a:r>
              <a:rPr lang="en-CA" dirty="0"/>
              <a:t>    RSA-250 sieving:  2450 physical core-years</a:t>
            </a:r>
          </a:p>
          <a:p>
            <a:r>
              <a:rPr lang="en-CA" dirty="0"/>
              <a:t>    RSA-250 matrix:    250 physical core-years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F7C90-2A6C-4BB4-95B3-06E3827F539C}"/>
              </a:ext>
            </a:extLst>
          </p:cNvPr>
          <p:cNvSpPr txBox="1"/>
          <p:nvPr/>
        </p:nvSpPr>
        <p:spPr>
          <a:xfrm>
            <a:off x="5894222" y="6001460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https://lists.gforge.inria.fr/pipermail/cado-nfs-discuss/2020-February/001166.html</a:t>
            </a:r>
          </a:p>
        </p:txBody>
      </p:sp>
    </p:spTree>
    <p:extLst>
      <p:ext uri="{BB962C8B-B14F-4D97-AF65-F5344CB8AC3E}">
        <p14:creationId xmlns:p14="http://schemas.microsoft.com/office/powerpoint/2010/main" val="57809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1C9B-F6DE-408E-ADF5-9F8A2E0B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RSA Factorization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74C0-2820-4593-99F5-4B7A257A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– adding one bit to a binary number </a:t>
            </a:r>
            <a:r>
              <a:rPr lang="en-US" b="1" u="sng" dirty="0"/>
              <a:t>doubles</a:t>
            </a:r>
            <a:r>
              <a:rPr lang="en-US" dirty="0"/>
              <a:t> the space.</a:t>
            </a:r>
          </a:p>
          <a:p>
            <a:endParaRPr lang="en-US" dirty="0"/>
          </a:p>
          <a:p>
            <a:r>
              <a:rPr lang="en-US" dirty="0"/>
              <a:t>Implementation flaws in RSA may make problem easier than classic calculation would suggest.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607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7E5-AB05-4F70-AB12-1BE7B3C2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Deterministic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F264-1763-4378-BE33-0072A703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if we used RSA “as-is”, it is </a:t>
            </a:r>
            <a:r>
              <a:rPr lang="en-US" u="sng" dirty="0"/>
              <a:t>deterministic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RSA is always used as part of a larger protocol (normally with the </a:t>
            </a:r>
            <a:r>
              <a:rPr lang="en-US" i="1" dirty="0"/>
              <a:t>padding scheme</a:t>
            </a:r>
            <a:r>
              <a:rPr lang="en-US" dirty="0"/>
              <a:t>) mentioned before to solve this.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2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8537-6492-4762-B577-BC7374E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CRT 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6A21-01F6-43F0-BEC3-6758CA31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869"/>
          </a:xfrm>
        </p:spPr>
        <p:txBody>
          <a:bodyPr/>
          <a:lstStyle/>
          <a:p>
            <a:r>
              <a:rPr lang="en-US" dirty="0"/>
              <a:t>It turns out those </a:t>
            </a:r>
            <a:r>
              <a:rPr lang="en-US" i="1" dirty="0"/>
              <a:t>big number operations</a:t>
            </a:r>
            <a:r>
              <a:rPr lang="en-US" dirty="0"/>
              <a:t> are very slow.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0215C-BD9E-4ED3-A1AF-1AE3AC33C5AD}"/>
              </a:ext>
            </a:extLst>
          </p:cNvPr>
          <p:cNvSpPr txBox="1"/>
          <p:nvPr/>
        </p:nvSpPr>
        <p:spPr>
          <a:xfrm>
            <a:off x="678484" y="6308209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For a nice overview: https://www.di-mgt.com.au/crt_rsa.html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091E-F112-4504-B355-C5346B34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13" y="2460600"/>
            <a:ext cx="539190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2526-80F9-4F16-AB71-7D5509F1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RSA-CRT Fault Implementations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0552-C2F7-4806-8205-2D330A11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178"/>
          </a:xfrm>
        </p:spPr>
        <p:txBody>
          <a:bodyPr/>
          <a:lstStyle/>
          <a:p>
            <a:r>
              <a:rPr lang="en-US" dirty="0"/>
              <a:t>If part of the algorithm is calculated incorrectly in RSA-CRT… very bad!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721C2-689B-4F4C-9B77-A95FDA49BA45}"/>
              </a:ext>
            </a:extLst>
          </p:cNvPr>
          <p:cNvSpPr txBox="1"/>
          <p:nvPr/>
        </p:nvSpPr>
        <p:spPr>
          <a:xfrm>
            <a:off x="656540" y="5553404"/>
            <a:ext cx="10572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Original work: Dan </a:t>
            </a:r>
            <a:r>
              <a:rPr lang="en-CA" dirty="0" err="1"/>
              <a:t>Boneh</a:t>
            </a:r>
            <a:r>
              <a:rPr lang="en-CA" dirty="0"/>
              <a:t>, Richard </a:t>
            </a:r>
            <a:r>
              <a:rPr lang="en-CA" dirty="0" err="1"/>
              <a:t>DeMillo</a:t>
            </a:r>
            <a:r>
              <a:rPr lang="en-CA" dirty="0"/>
              <a:t>, Richard Lipton. “</a:t>
            </a:r>
            <a:r>
              <a:rPr lang="en-US" dirty="0"/>
              <a:t>On the Importance of Checking Cryptographic Protocols for Faults”.</a:t>
            </a:r>
          </a:p>
          <a:p>
            <a:endParaRPr lang="en-CA" dirty="0"/>
          </a:p>
          <a:p>
            <a:r>
              <a:rPr lang="en-CA" dirty="0"/>
              <a:t>Nice overview at: https://www.cryptologie.net/article/371/fault-attacks-on-rsas-signatures/</a:t>
            </a:r>
          </a:p>
        </p:txBody>
      </p:sp>
      <p:pic>
        <p:nvPicPr>
          <p:cNvPr id="5122" name="Picture 2" descr="crt">
            <a:extLst>
              <a:ext uri="{FF2B5EF4-FFF2-40B4-BE49-F238E27FC236}">
                <a16:creationId xmlns:a16="http://schemas.microsoft.com/office/drawing/2014/main" id="{6632EA67-1316-4F1D-928D-2382EC12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4582"/>
            <a:ext cx="10261599" cy="19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4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FC83-E3D9-418B-9570-63F638FE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RSA-CRT Fault Countermeasures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9949-B6E5-4D2C-B269-9B40107D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easy solution – </a:t>
            </a:r>
            <a:r>
              <a:rPr lang="en-US" u="sng" dirty="0"/>
              <a:t>check the result works</a:t>
            </a:r>
            <a:r>
              <a:rPr lang="en-US" dirty="0"/>
              <a:t> before returning to user (or potential attacker).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743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5C0E-39F6-4463-BA30-CE827A6A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&amp; RSA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83BB-89C2-45F9-BFF0-0EAB4E90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has known good “quantum algorithm” to solve integer factorization problem (Shor’s Algorithm).</a:t>
            </a:r>
          </a:p>
          <a:p>
            <a:endParaRPr lang="en-US" dirty="0"/>
          </a:p>
          <a:p>
            <a:r>
              <a:rPr lang="en-CA" dirty="0"/>
              <a:t>Factoring RSA-2048, estimated to take 20 million qubit computer.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B7A9-38CA-4DFA-B2A5-52A06596CCF4}"/>
              </a:ext>
            </a:extLst>
          </p:cNvPr>
          <p:cNvSpPr txBox="1"/>
          <p:nvPr/>
        </p:nvSpPr>
        <p:spPr>
          <a:xfrm>
            <a:off x="677875" y="6062375"/>
            <a:ext cx="10675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https://www.technologyreview.com/2019/05/30/65724/how-a-quantum-computer-could-break-2048-bit-rsa-encryption-in-8-hours/</a:t>
            </a:r>
          </a:p>
        </p:txBody>
      </p:sp>
    </p:spTree>
    <p:extLst>
      <p:ext uri="{BB962C8B-B14F-4D97-AF65-F5344CB8AC3E}">
        <p14:creationId xmlns:p14="http://schemas.microsoft.com/office/powerpoint/2010/main" val="119138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587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0x20A – RSA Attacks</vt:lpstr>
      <vt:lpstr>RSA – Factorization Problem</vt:lpstr>
      <vt:lpstr>Best known solution (Feb / 2020)</vt:lpstr>
      <vt:lpstr>Time for RSA Factorization</vt:lpstr>
      <vt:lpstr>RSA – Deterministic Problem</vt:lpstr>
      <vt:lpstr>RSA – CRT Implementation</vt:lpstr>
      <vt:lpstr>RSA-CRT Fault Implementations</vt:lpstr>
      <vt:lpstr>RSA-CRT Fault Countermeasures</vt:lpstr>
      <vt:lpstr>Quantum Computing &amp; RSA</vt:lpstr>
      <vt:lpstr>Quantum Computing – A Hard Problem!</vt:lpstr>
      <vt:lpstr>Factoring Algorithms &amp; Quantum Qubits</vt:lpstr>
      <vt:lpstr>Quantum Computer &amp; Classic Methods</vt:lpstr>
      <vt:lpstr>RSA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49</cp:revision>
  <dcterms:created xsi:type="dcterms:W3CDTF">2020-09-07T18:26:19Z</dcterms:created>
  <dcterms:modified xsi:type="dcterms:W3CDTF">2020-10-27T12:39:02Z</dcterms:modified>
</cp:coreProperties>
</file>