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0x209 – RSA Introduction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9B86-73D7-4C27-BFA8-134155C4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– what is </a:t>
            </a:r>
            <a:r>
              <a:rPr lang="en-US" i="1" dirty="0"/>
              <a:t>m</a:t>
            </a:r>
            <a:r>
              <a:rPr lang="en-US" dirty="0"/>
              <a:t> 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9132-40EA-450C-AF57-12846CE1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m </a:t>
            </a:r>
            <a:r>
              <a:rPr lang="en-US" dirty="0"/>
              <a:t>is the message…. kind of.</a:t>
            </a:r>
          </a:p>
          <a:p>
            <a:endParaRPr lang="en-US" dirty="0"/>
          </a:p>
          <a:p>
            <a:r>
              <a:rPr lang="en-US" dirty="0"/>
              <a:t>The message would normally be something “useful”, such as:</a:t>
            </a:r>
          </a:p>
          <a:p>
            <a:pPr lvl="1"/>
            <a:r>
              <a:rPr lang="en-US" dirty="0"/>
              <a:t>“PASSWORD=HUNTER2”</a:t>
            </a:r>
          </a:p>
          <a:p>
            <a:pPr lvl="1"/>
            <a:endParaRPr lang="en-US" dirty="0"/>
          </a:p>
          <a:p>
            <a:r>
              <a:rPr lang="en-US" dirty="0"/>
              <a:t>We can’t raise a sentence to an exponent!</a:t>
            </a:r>
          </a:p>
          <a:p>
            <a:endParaRPr lang="en-US" dirty="0"/>
          </a:p>
          <a:p>
            <a:r>
              <a:rPr lang="en-US" dirty="0"/>
              <a:t>We use a </a:t>
            </a:r>
            <a:r>
              <a:rPr lang="en-US" i="1" dirty="0"/>
              <a:t>padding scheme</a:t>
            </a:r>
            <a:r>
              <a:rPr lang="en-US" dirty="0"/>
              <a:t> to convert the message into an appropriate integer for RSA.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padding scheme</a:t>
            </a:r>
            <a:r>
              <a:rPr lang="en-US" dirty="0"/>
              <a:t> also prevents a number of attacks related to unsecure message selected (i.e., certain values of </a:t>
            </a:r>
            <a:r>
              <a:rPr lang="en-US" i="1" dirty="0"/>
              <a:t>m</a:t>
            </a:r>
            <a:r>
              <a:rPr lang="en-US" dirty="0"/>
              <a:t> make various attacks easier, we avoid those values of </a:t>
            </a:r>
            <a:r>
              <a:rPr lang="en-US" i="1" dirty="0"/>
              <a:t>m</a:t>
            </a:r>
            <a:r>
              <a:rPr lang="en-US" dirty="0"/>
              <a:t>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403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1BFF-D286-4A6A-8C8C-2640A2C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C44B-278A-4D91-B65F-D73A2493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Asymmetric Cryptography uses separate keys, called public/private keys.</a:t>
            </a:r>
          </a:p>
          <a:p>
            <a:endParaRPr lang="en-US" dirty="0"/>
          </a:p>
          <a:p>
            <a:r>
              <a:rPr lang="en-US" dirty="0"/>
              <a:t>Security is based on </a:t>
            </a:r>
            <a:r>
              <a:rPr lang="en-US" i="1" dirty="0"/>
              <a:t>integer factorization </a:t>
            </a:r>
            <a:r>
              <a:rPr lang="en-US" dirty="0"/>
              <a:t>problem.</a:t>
            </a:r>
          </a:p>
          <a:p>
            <a:endParaRPr lang="en-US" dirty="0"/>
          </a:p>
          <a:p>
            <a:r>
              <a:rPr lang="en-US" dirty="0"/>
              <a:t>Relies on a </a:t>
            </a:r>
            <a:r>
              <a:rPr lang="en-US" i="1" dirty="0"/>
              <a:t>padding scheme</a:t>
            </a:r>
            <a:r>
              <a:rPr lang="en-US" dirty="0"/>
              <a:t> to provide </a:t>
            </a:r>
            <a:r>
              <a:rPr lang="en-US"/>
              <a:t>important framework for usage.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03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53F0-E81C-4A3C-BFAD-8488FED1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9195" cy="1325563"/>
          </a:xfrm>
        </p:spPr>
        <p:txBody>
          <a:bodyPr/>
          <a:lstStyle/>
          <a:p>
            <a:r>
              <a:rPr lang="en-US" dirty="0"/>
              <a:t>What is Asymmetric (Public Key) Cryptography?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7079AB-9E0A-430A-B2D6-1A0B95B9CB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585" y="1967026"/>
            <a:ext cx="4019169" cy="392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93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E61E-C7ED-40F8-8042-8D478542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7988-8684-4E36-8FAA-6EF01154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Pros:</a:t>
            </a:r>
          </a:p>
          <a:p>
            <a:r>
              <a:rPr lang="en-US" dirty="0"/>
              <a:t>Solves key distribution problem we had in symmetric cryptography.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Cons:</a:t>
            </a:r>
          </a:p>
          <a:p>
            <a:r>
              <a:rPr lang="en-US" dirty="0"/>
              <a:t>Algorithms are much slower than symmetric.</a:t>
            </a:r>
          </a:p>
          <a:p>
            <a:r>
              <a:rPr lang="en-US" dirty="0"/>
              <a:t>Algorithms are much larger than symmetric.</a:t>
            </a:r>
          </a:p>
          <a:p>
            <a:r>
              <a:rPr lang="en-US" dirty="0"/>
              <a:t>Classic (current) algorithms are vulnerable to quantum computing.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16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0FBE-CA54-4852-8116-5E36EFAC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Background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663F-2BA4-4FBB-8811-98917DA41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13" y="1778559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Idea of public/private cryptosystem introduced by Whitfield Diffie and Martin Hellman in 1976.</a:t>
            </a:r>
          </a:p>
          <a:p>
            <a:pPr lvl="1"/>
            <a:r>
              <a:rPr lang="en-US" dirty="0"/>
              <a:t>Left open problem of how to actually create a </a:t>
            </a:r>
            <a:r>
              <a:rPr lang="en-US" i="1" dirty="0"/>
              <a:t>one-way function.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43448-0522-46BE-8A84-209B8B76CB7C}"/>
              </a:ext>
            </a:extLst>
          </p:cNvPr>
          <p:cNvSpPr txBox="1"/>
          <p:nvPr/>
        </p:nvSpPr>
        <p:spPr>
          <a:xfrm>
            <a:off x="958291" y="3563937"/>
            <a:ext cx="9641434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One-way function: </a:t>
            </a:r>
            <a:r>
              <a:rPr lang="en-US" sz="2400" dirty="0"/>
              <a:t>Easy to compute with inputs known, hard (effectively impossible) to take output and “reverse” to get inputs.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463D70-90FF-4C03-899F-57044679219D}"/>
              </a:ext>
            </a:extLst>
          </p:cNvPr>
          <p:cNvSpPr txBox="1">
            <a:spLocks/>
          </p:cNvSpPr>
          <p:nvPr/>
        </p:nvSpPr>
        <p:spPr>
          <a:xfrm>
            <a:off x="604113" y="488950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RSA invented in 1977 by Ron </a:t>
            </a:r>
            <a:r>
              <a:rPr lang="en-US" dirty="0" err="1"/>
              <a:t>Rivest</a:t>
            </a:r>
            <a:r>
              <a:rPr lang="en-US" dirty="0"/>
              <a:t>, Adi Shamir, and Leonard </a:t>
            </a:r>
            <a:r>
              <a:rPr lang="en-US" dirty="0" err="1"/>
              <a:t>Adleman</a:t>
            </a:r>
            <a:r>
              <a:rPr lang="en-US" dirty="0"/>
              <a:t>, using factoring problem as the one-way function.</a:t>
            </a:r>
          </a:p>
        </p:txBody>
      </p:sp>
    </p:spTree>
    <p:extLst>
      <p:ext uri="{BB962C8B-B14F-4D97-AF65-F5344CB8AC3E}">
        <p14:creationId xmlns:p14="http://schemas.microsoft.com/office/powerpoint/2010/main" val="150013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8B6B-4080-4E27-8F05-EF336DCA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Problems?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EA90-A4EC-407F-8F76-0E7C502C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god?</a:t>
            </a:r>
          </a:p>
          <a:p>
            <a:r>
              <a:rPr lang="en-US" dirty="0"/>
              <a:t>Who are my real friends?</a:t>
            </a:r>
          </a:p>
          <a:p>
            <a:r>
              <a:rPr lang="en-US" dirty="0"/>
              <a:t>Factoring integer multiplication?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07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A555-47D9-4029-95F9-C26AAFC8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Idea: Factoring of integers into prime factors is hard.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36CB-3E90-4841-B741-D528B7BC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this mean??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7 * 11 = 77</a:t>
            </a:r>
          </a:p>
          <a:p>
            <a:pPr marL="0" indent="0">
              <a:buNone/>
            </a:pPr>
            <a:endParaRPr lang="en-CA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CA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We use:</a:t>
            </a:r>
          </a:p>
          <a:p>
            <a:pPr marL="0" indent="0">
              <a:buNone/>
            </a:pP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</a:rPr>
              <a:t>n = p * q</a:t>
            </a:r>
            <a:endParaRPr lang="en-CA" b="1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1E50-215B-4B98-8E21-35F7F2E0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Number Sizes?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4489-25DC-43A6-BF20-F794828F0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 = 111 = 3 bits.</a:t>
            </a:r>
          </a:p>
          <a:p>
            <a:r>
              <a:rPr lang="en-US" dirty="0"/>
              <a:t>80 = 10011100010000000 = 17 bits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Normal sizes of computer numbers:</a:t>
            </a:r>
          </a:p>
          <a:p>
            <a:r>
              <a:rPr lang="en-US" dirty="0"/>
              <a:t>8 bits (uint8_t or int8_t)</a:t>
            </a:r>
          </a:p>
          <a:p>
            <a:r>
              <a:rPr lang="en-US" dirty="0"/>
              <a:t>16 bits (uint16_t or int16_t)</a:t>
            </a:r>
          </a:p>
          <a:p>
            <a:r>
              <a:rPr lang="en-US" dirty="0"/>
              <a:t>32 bits (uint32_t or int32_t)</a:t>
            </a:r>
          </a:p>
          <a:p>
            <a:r>
              <a:rPr lang="en-US" dirty="0"/>
              <a:t>64 bits (uint64_t or int64_t)</a:t>
            </a:r>
          </a:p>
        </p:txBody>
      </p:sp>
    </p:spTree>
    <p:extLst>
      <p:ext uri="{BB962C8B-B14F-4D97-AF65-F5344CB8AC3E}">
        <p14:creationId xmlns:p14="http://schemas.microsoft.com/office/powerpoint/2010/main" val="359963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EBA5-ECDF-4C4D-B584-DB0348A1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Number Sizes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A608-688D-44FC-88F1-8539946C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for example uses keys of size (each prime is approx. ½ of this):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512 bit</a:t>
            </a:r>
          </a:p>
          <a:p>
            <a:pPr lvl="1"/>
            <a:r>
              <a:rPr lang="en-US" dirty="0"/>
              <a:t>1024 bit</a:t>
            </a:r>
          </a:p>
          <a:p>
            <a:pPr lvl="1"/>
            <a:r>
              <a:rPr lang="en-US" dirty="0"/>
              <a:t>2048 bit</a:t>
            </a:r>
          </a:p>
          <a:p>
            <a:pPr lvl="1"/>
            <a:r>
              <a:rPr lang="en-US" dirty="0"/>
              <a:t>4096 bit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This means the keys are </a:t>
            </a:r>
            <a:r>
              <a:rPr lang="en-US" i="1" dirty="0"/>
              <a:t>huge</a:t>
            </a:r>
            <a:r>
              <a:rPr lang="en-US" dirty="0"/>
              <a:t> numbers. We call this number ‘</a:t>
            </a:r>
            <a:r>
              <a:rPr lang="en-US" u="sng" dirty="0"/>
              <a:t>big number</a:t>
            </a:r>
            <a:r>
              <a:rPr lang="en-US" dirty="0"/>
              <a:t>’ math typically.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03F4D5-84E9-4FC4-8CE9-068B4F227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51" y="2725885"/>
            <a:ext cx="7242048" cy="181588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RSA-1024 = 135066410865995223349603216278805969938881475605667027524485143851526510604859533833940287150571909441798207282164471551373680419703964191743046496589274256239341020864383202110372958725762358509643110564073501508187510676594629205563685529475213500852879416377328533906109750544334999811150056977236890927563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8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1667-B8B1-43CB-91A8-3436E98E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D9577-45D1-4465-9A74-6811ECF6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23" y="2458560"/>
            <a:ext cx="3600953" cy="647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C3ABF9-D0B7-47C2-954D-FB6D4142F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031" y="4966791"/>
            <a:ext cx="5391902" cy="914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036218-A76B-4AD0-B72E-605ACA707DE1}"/>
              </a:ext>
            </a:extLst>
          </p:cNvPr>
          <p:cNvSpPr txBox="1"/>
          <p:nvPr/>
        </p:nvSpPr>
        <p:spPr>
          <a:xfrm>
            <a:off x="711200" y="1952298"/>
            <a:ext cx="404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Encryption:</a:t>
            </a:r>
            <a:endParaRPr lang="en-CA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7D89F-0152-40A5-B1F8-6DA273E5042E}"/>
              </a:ext>
            </a:extLst>
          </p:cNvPr>
          <p:cNvSpPr txBox="1"/>
          <p:nvPr/>
        </p:nvSpPr>
        <p:spPr>
          <a:xfrm>
            <a:off x="838200" y="4382483"/>
            <a:ext cx="404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Decryption: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38538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441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Verdana</vt:lpstr>
      <vt:lpstr>Office Theme</vt:lpstr>
      <vt:lpstr>0x209 – RSA Introduction</vt:lpstr>
      <vt:lpstr>What is Asymmetric (Public Key) Cryptography?</vt:lpstr>
      <vt:lpstr>Asymmetric Cryptography</vt:lpstr>
      <vt:lpstr>RSA Background</vt:lpstr>
      <vt:lpstr>Hard Problems?</vt:lpstr>
      <vt:lpstr>Basic Idea: Factoring of integers into prime factors is hard.</vt:lpstr>
      <vt:lpstr>Large Number Sizes?</vt:lpstr>
      <vt:lpstr>RSA Number Sizes</vt:lpstr>
      <vt:lpstr>RSA </vt:lpstr>
      <vt:lpstr>RSA – what is m ?</vt:lpstr>
      <vt:lpstr>RSA: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45</cp:revision>
  <dcterms:created xsi:type="dcterms:W3CDTF">2020-09-07T18:26:19Z</dcterms:created>
  <dcterms:modified xsi:type="dcterms:W3CDTF">2020-10-27T12:47:07Z</dcterms:modified>
</cp:coreProperties>
</file>