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59" r:id="rId9"/>
    <p:sldId id="260" r:id="rId10"/>
    <p:sldId id="261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0x405 – Binary Formats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ACEA-B3A7-48A5-81EB-A539529E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Hex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4531-30E2-465F-8F7C-F5BD2E6F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hex (normally .hex extension) contains text-based file (not super efficient on size).</a:t>
            </a:r>
          </a:p>
          <a:p>
            <a:r>
              <a:rPr lang="en-US" dirty="0"/>
              <a:t>Includes address information.</a:t>
            </a:r>
          </a:p>
          <a:p>
            <a:r>
              <a:rPr lang="en-US" dirty="0"/>
              <a:t>Does not include debug information.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74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CB20-4F04-4DEF-98B0-36FFDE7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File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5B98AC-B057-47BA-A858-B1E059E0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75" y="1927869"/>
            <a:ext cx="94977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A932-69A0-4C67-9B10-C2D7FA71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File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C8570-A0AE-41E1-B75F-3AB47583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79" y="0"/>
            <a:ext cx="2888842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52F6F-EC3B-4817-A108-609ED7D9B90D}"/>
              </a:ext>
            </a:extLst>
          </p:cNvPr>
          <p:cNvCxnSpPr/>
          <p:nvPr/>
        </p:nvCxnSpPr>
        <p:spPr>
          <a:xfrm flipV="1">
            <a:off x="2819400" y="2946400"/>
            <a:ext cx="19240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D1A42A-5A50-4500-8DE3-9CAFC42DF534}"/>
              </a:ext>
            </a:extLst>
          </p:cNvPr>
          <p:cNvSpPr txBox="1"/>
          <p:nvPr/>
        </p:nvSpPr>
        <p:spPr>
          <a:xfrm>
            <a:off x="1104900" y="3329543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 symbols!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646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1928-F45C-49C2-BF1B-0B1438C9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File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C78-4E61-4681-B331-01A19EF2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ELF file contains binary data.</a:t>
            </a:r>
          </a:p>
          <a:p>
            <a:r>
              <a:rPr lang="en-US" dirty="0"/>
              <a:t>Highly flexible – it may contain debug symbols (good for reverse engineering).</a:t>
            </a:r>
          </a:p>
          <a:p>
            <a:r>
              <a:rPr lang="en-US" dirty="0"/>
              <a:t>Can contain multiple sections, files within it,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70FE-5EE7-4CE1-8314-3294A8FA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Formats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6F3E-2A4E-49CF-9254-779593DD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file may or may not be an </a:t>
            </a:r>
            <a:r>
              <a:rPr lang="en-US" u="sng" dirty="0"/>
              <a:t>executable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executable can be run directly by the machine.</a:t>
            </a:r>
          </a:p>
          <a:p>
            <a:pPr lvl="1"/>
            <a:r>
              <a:rPr lang="en-US" dirty="0"/>
              <a:t>The binary file may be only an update, or may </a:t>
            </a:r>
            <a:r>
              <a:rPr lang="en-US"/>
              <a:t>be encrypted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Several formats available, but in embedded systems you are most likely to run into only a few versions:</a:t>
            </a:r>
          </a:p>
          <a:p>
            <a:pPr lvl="1"/>
            <a:r>
              <a:rPr lang="en-US" dirty="0"/>
              <a:t>.BIN – Raw Binary (read from a device for example)</a:t>
            </a:r>
          </a:p>
          <a:p>
            <a:pPr lvl="1"/>
            <a:r>
              <a:rPr lang="en-US" dirty="0"/>
              <a:t>.ELF – Very common in embedded </a:t>
            </a:r>
            <a:r>
              <a:rPr lang="en-US" dirty="0" err="1"/>
              <a:t>linux</a:t>
            </a:r>
            <a:r>
              <a:rPr lang="en-US" dirty="0"/>
              <a:t>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30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5C01-8827-4235-856C-6A8E4D9B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“Binary”??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0CBC-5E40-4903-8071-8003F5AF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 everything in the computer world is binary!?</a:t>
            </a:r>
          </a:p>
          <a:p>
            <a:endParaRPr lang="en-US" dirty="0"/>
          </a:p>
          <a:p>
            <a:r>
              <a:rPr lang="en-CA" dirty="0"/>
              <a:t>In cybersecurity parlance, binary normally means some low-level code, </a:t>
            </a:r>
            <a:r>
              <a:rPr lang="en-CA" i="1" dirty="0"/>
              <a:t>possibly</a:t>
            </a:r>
            <a:r>
              <a:rPr lang="en-CA" dirty="0"/>
              <a:t> being able to directly execute (an ‘executable’).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Normally a binary is </a:t>
            </a:r>
            <a:r>
              <a:rPr lang="en-CA" u="sng" dirty="0"/>
              <a:t>directly in the format that the machine can use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This is far from a definition – there is a lot of flexibility here….</a:t>
            </a:r>
          </a:p>
          <a:p>
            <a:pPr lvl="1"/>
            <a:r>
              <a:rPr lang="en-CA" dirty="0"/>
              <a:t>The binary </a:t>
            </a:r>
            <a:r>
              <a:rPr lang="en-CA" u="sng" dirty="0"/>
              <a:t>may</a:t>
            </a:r>
            <a:r>
              <a:rPr lang="en-CA" dirty="0"/>
              <a:t> be encrypted still, so is not always an </a:t>
            </a:r>
            <a:r>
              <a:rPr lang="en-CA" u="sng" dirty="0"/>
              <a:t>executable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r>
              <a:rPr lang="en-CA" dirty="0"/>
              <a:t>On Windows - .EXE is example of a binary file (but in embedded .exe is rare).</a:t>
            </a:r>
          </a:p>
        </p:txBody>
      </p:sp>
    </p:spTree>
    <p:extLst>
      <p:ext uri="{BB962C8B-B14F-4D97-AF65-F5344CB8AC3E}">
        <p14:creationId xmlns:p14="http://schemas.microsoft.com/office/powerpoint/2010/main" val="3626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2D10-D7DE-4366-AFFA-A090EB1C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file formats you might run into: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433B-E490-4A96-87B5-ABCCF7A9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202122"/>
                </a:solidFill>
              </a:rPr>
              <a:t>BIN: Binary</a:t>
            </a:r>
          </a:p>
          <a:p>
            <a:r>
              <a:rPr lang="en-CA" i="0" dirty="0">
                <a:solidFill>
                  <a:srgbClr val="202122"/>
                </a:solidFill>
                <a:effectLst/>
              </a:rPr>
              <a:t>HEX: Intel Hex</a:t>
            </a:r>
          </a:p>
          <a:p>
            <a:r>
              <a:rPr lang="en-CA" dirty="0">
                <a:solidFill>
                  <a:srgbClr val="202122"/>
                </a:solidFill>
              </a:rPr>
              <a:t>S19: Motorola S19 File</a:t>
            </a:r>
          </a:p>
          <a:p>
            <a:r>
              <a:rPr lang="en-US" dirty="0"/>
              <a:t>ELF: </a:t>
            </a:r>
            <a:r>
              <a:rPr lang="en-CA" i="0" dirty="0">
                <a:solidFill>
                  <a:srgbClr val="000000"/>
                </a:solidFill>
                <a:effectLst/>
              </a:rPr>
              <a:t>Executable and Linkable Format (also - </a:t>
            </a:r>
            <a:r>
              <a:rPr lang="en-CA" i="0" dirty="0">
                <a:solidFill>
                  <a:srgbClr val="202122"/>
                </a:solidFill>
                <a:effectLst/>
              </a:rPr>
              <a:t>Extensible Linking Format)</a:t>
            </a:r>
            <a:endParaRPr lang="en-CA" dirty="0">
              <a:solidFill>
                <a:srgbClr val="202122"/>
              </a:solidFill>
            </a:endParaRPr>
          </a:p>
          <a:p>
            <a:r>
              <a:rPr lang="en-CA" i="0" dirty="0">
                <a:solidFill>
                  <a:srgbClr val="202122"/>
                </a:solidFill>
                <a:effectLst/>
              </a:rPr>
              <a:t>OBJ: Object File</a:t>
            </a:r>
          </a:p>
          <a:p>
            <a:pPr marL="0" indent="0">
              <a:buNone/>
            </a:pPr>
            <a:endParaRPr lang="en-CA" i="0" dirty="0">
              <a:solidFill>
                <a:srgbClr val="202122"/>
              </a:solidFill>
              <a:effectLst/>
            </a:endParaRPr>
          </a:p>
          <a:p>
            <a:endParaRPr lang="en-CA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B1F6A-8AEF-431B-9026-6EB02C079885}"/>
              </a:ext>
            </a:extLst>
          </p:cNvPr>
          <p:cNvSpPr txBox="1"/>
          <p:nvPr/>
        </p:nvSpPr>
        <p:spPr>
          <a:xfrm>
            <a:off x="749300" y="5171132"/>
            <a:ext cx="996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these file formats encode the data into “text representation”. This isn’t binary </a:t>
            </a:r>
            <a:r>
              <a:rPr lang="en-US" sz="2400" i="1" dirty="0"/>
              <a:t>per my earlier definition</a:t>
            </a:r>
            <a:r>
              <a:rPr lang="en-US" sz="2400" dirty="0"/>
              <a:t>. But in reality, it’s trivial to translate so these are used interchangeable in practice.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738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7020-622A-42C6-B2A1-82C4705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File Formats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B25E-85E1-4378-8009-76DEA77B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950"/>
            <a:ext cx="10515600" cy="45450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Executable data</a:t>
            </a:r>
          </a:p>
          <a:p>
            <a:pPr lvl="1"/>
            <a:r>
              <a:rPr lang="en-US" dirty="0"/>
              <a:t>All of them will include some level of executable data… otherwise what’s the point?</a:t>
            </a:r>
          </a:p>
          <a:p>
            <a:r>
              <a:rPr lang="en-US" dirty="0"/>
              <a:t>Address information</a:t>
            </a:r>
          </a:p>
          <a:p>
            <a:pPr lvl="1"/>
            <a:r>
              <a:rPr lang="en-US" dirty="0"/>
              <a:t>Normally we need to know where information is to be stored. A raw file (binary) contains </a:t>
            </a:r>
            <a:r>
              <a:rPr lang="en-US" i="1" dirty="0"/>
              <a:t>no</a:t>
            </a:r>
            <a:r>
              <a:rPr lang="en-US" dirty="0"/>
              <a:t> additional metadata like this.</a:t>
            </a:r>
          </a:p>
          <a:p>
            <a:r>
              <a:rPr lang="en-US" dirty="0"/>
              <a:t>Section names</a:t>
            </a:r>
          </a:p>
          <a:p>
            <a:pPr lvl="1"/>
            <a:r>
              <a:rPr lang="en-US" dirty="0"/>
              <a:t>Rather than just addresses, we might like to have section names (like __BOOT__).</a:t>
            </a:r>
          </a:p>
          <a:p>
            <a:r>
              <a:rPr lang="en-US" dirty="0"/>
              <a:t>Debugging symbols</a:t>
            </a:r>
          </a:p>
          <a:p>
            <a:pPr lvl="1"/>
            <a:r>
              <a:rPr lang="en-US" dirty="0"/>
              <a:t>Debugging symbols contain information such as the function names as </a:t>
            </a:r>
            <a:r>
              <a:rPr lang="en-US" u="sng" dirty="0"/>
              <a:t>in the original program</a:t>
            </a:r>
            <a:r>
              <a:rPr lang="en-US" dirty="0"/>
              <a:t>. The low-level code doesn’t include this, as the computer </a:t>
            </a:r>
            <a:r>
              <a:rPr lang="en-US" u="sng" dirty="0"/>
              <a:t>does not care</a:t>
            </a:r>
            <a:r>
              <a:rPr lang="en-US" dirty="0"/>
              <a:t> what you named your variables, functions, etc.</a:t>
            </a:r>
          </a:p>
          <a:p>
            <a:r>
              <a:rPr lang="en-US" dirty="0"/>
              <a:t>Other metadata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1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1BE-A388-41B5-B102-A21EEA7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File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6CC2B-D998-4035-9AFE-D30FEA90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824"/>
            <a:ext cx="7326330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8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73CF-1499-4BA2-8E07-C9C7669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File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BC783-49CF-4BD2-8288-B70FBB30B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69" y="1525588"/>
            <a:ext cx="8884576" cy="4595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6309FB-D68F-41D1-B0F5-38D5B35C5C74}"/>
              </a:ext>
            </a:extLst>
          </p:cNvPr>
          <p:cNvSpPr txBox="1"/>
          <p:nvPr/>
        </p:nvSpPr>
        <p:spPr>
          <a:xfrm>
            <a:off x="717550" y="6273800"/>
            <a:ext cx="99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address is from 0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3E9EF0-CB5E-4FC4-8DE5-4C2C802D8B69}"/>
              </a:ext>
            </a:extLst>
          </p:cNvPr>
          <p:cNvCxnSpPr/>
          <p:nvPr/>
        </p:nvCxnSpPr>
        <p:spPr>
          <a:xfrm flipV="1">
            <a:off x="882650" y="2305050"/>
            <a:ext cx="946150" cy="402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A4BB-C42C-41FF-AD5E-42A997F0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B136-F976-4BA4-9A11-81389F0C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only raw data.</a:t>
            </a:r>
          </a:p>
          <a:p>
            <a:r>
              <a:rPr lang="en-US" dirty="0"/>
              <a:t>Does not contain </a:t>
            </a:r>
            <a:r>
              <a:rPr lang="en-US" u="sng" dirty="0"/>
              <a:t>any</a:t>
            </a:r>
            <a:r>
              <a:rPr lang="en-US" dirty="0"/>
              <a:t> other data:</a:t>
            </a:r>
          </a:p>
          <a:p>
            <a:pPr lvl="1"/>
            <a:r>
              <a:rPr lang="en-US" dirty="0"/>
              <a:t>No addressing.</a:t>
            </a:r>
          </a:p>
          <a:p>
            <a:pPr lvl="1"/>
            <a:r>
              <a:rPr lang="en-US" dirty="0"/>
              <a:t>No headers.</a:t>
            </a:r>
          </a:p>
          <a:p>
            <a:pPr lvl="1"/>
            <a:r>
              <a:rPr lang="en-US" dirty="0"/>
              <a:t>No sections.</a:t>
            </a:r>
          </a:p>
          <a:p>
            <a:pPr lvl="1"/>
            <a:r>
              <a:rPr lang="en-US" dirty="0"/>
              <a:t>No debugging.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684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4EB7-BC58-4BBA-A531-9EAF712E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Intel Hex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94236-B565-459C-979C-991BC7EBA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69" y="1492812"/>
            <a:ext cx="9573961" cy="3315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96C54F-846B-47BC-AA06-6A4578176C02}"/>
              </a:ext>
            </a:extLst>
          </p:cNvPr>
          <p:cNvCxnSpPr>
            <a:cxnSpLocks/>
          </p:cNvCxnSpPr>
          <p:nvPr/>
        </p:nvCxnSpPr>
        <p:spPr>
          <a:xfrm flipV="1">
            <a:off x="450850" y="1816100"/>
            <a:ext cx="1155700" cy="375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CFB645-70F7-496B-9327-2083E5A3C551}"/>
              </a:ext>
            </a:extLst>
          </p:cNvPr>
          <p:cNvSpPr txBox="1"/>
          <p:nvPr/>
        </p:nvSpPr>
        <p:spPr>
          <a:xfrm>
            <a:off x="260350" y="5530850"/>
            <a:ext cx="50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Opened in notepad… hard to see format.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0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4EB7-BC58-4BBA-A531-9EAF712E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Intel Hex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966C6-E9FC-4141-8E36-4E7523D2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307298"/>
            <a:ext cx="8358249" cy="54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4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507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0x405 – Binary Formats</vt:lpstr>
      <vt:lpstr>What is a “Binary”??</vt:lpstr>
      <vt:lpstr>Example of file formats you might run into:</vt:lpstr>
      <vt:lpstr>Features of File Formats</vt:lpstr>
      <vt:lpstr>Example: Binary File</vt:lpstr>
      <vt:lpstr>Example: Binary File</vt:lpstr>
      <vt:lpstr>Binary Files</vt:lpstr>
      <vt:lpstr>Example: Intel Hex</vt:lpstr>
      <vt:lpstr>Example: Intel Hex</vt:lpstr>
      <vt:lpstr>Intel Hex</vt:lpstr>
      <vt:lpstr>ELF File</vt:lpstr>
      <vt:lpstr>ELF File</vt:lpstr>
      <vt:lpstr>ELF File</vt:lpstr>
      <vt:lpstr>Binary File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48</cp:revision>
  <dcterms:created xsi:type="dcterms:W3CDTF">2020-09-07T18:26:19Z</dcterms:created>
  <dcterms:modified xsi:type="dcterms:W3CDTF">2020-11-06T15:24:33Z</dcterms:modified>
</cp:coreProperties>
</file>