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14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 22279 0 0,'0'0'1032'0'0,"0"0"-1016"0"0,-45-4 8 0 0,39 8 0 0 0,10 2 0 0 0,-4-6-17583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0x107 – Internet of Things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0F11E-AB20-4497-9B3F-6C89ECB6317D}"/>
                  </a:ext>
                </a:extLst>
              </p14:cNvPr>
              <p14:cNvContentPartPr/>
              <p14:nvPr/>
            </p14:nvContentPartPr>
            <p14:xfrm>
              <a:off x="3656324" y="-1026930"/>
              <a:ext cx="18360" cy="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0F11E-AB20-4497-9B3F-6C89ECB63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324" y="-1035570"/>
                <a:ext cx="3600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C4E-B2B1-4222-B5A5-26E1918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Contents for IoT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8C78-D360-43B7-93DA-8840E12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won’t cover topics such as embedded Linux systems.</a:t>
            </a:r>
            <a:endParaRPr lang="en-CA" dirty="0"/>
          </a:p>
          <a:p>
            <a:endParaRPr lang="en-CA" dirty="0"/>
          </a:p>
          <a:p>
            <a:r>
              <a:rPr lang="en-CA" dirty="0"/>
              <a:t>We’ll be covering reverse engineering &amp; low-level attacks relevant mostly to ‘bare metal’ and ‘RTOS’ type systems.</a:t>
            </a:r>
          </a:p>
          <a:p>
            <a:endParaRPr lang="en-CA" dirty="0"/>
          </a:p>
          <a:p>
            <a:r>
              <a:rPr lang="en-CA" dirty="0"/>
              <a:t>The fundamental operations </a:t>
            </a:r>
            <a:r>
              <a:rPr lang="en-CA" i="1" dirty="0"/>
              <a:t>also apply</a:t>
            </a:r>
            <a:r>
              <a:rPr lang="en-CA" dirty="0"/>
              <a:t> to Linux or Android based systems, but are not the main topic we’ll cover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E660-28F2-41EA-AC74-54341F57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What</a:t>
            </a:r>
            <a:r>
              <a:rPr lang="en-CA" dirty="0"/>
              <a:t> is the Internet of Things?</a:t>
            </a:r>
            <a:endParaRPr lang="en-CA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D7E368-4038-4421-A45E-DC4652F09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0" y="1690688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2EF56-4E69-435F-B022-9E2EF376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51" y="3597357"/>
            <a:ext cx="24003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i IoT Home Camera Riddled with Code-Execution Vulnerabilities | Threatpost">
            <a:extLst>
              <a:ext uri="{FF2B5EF4-FFF2-40B4-BE49-F238E27FC236}">
                <a16:creationId xmlns:a16="http://schemas.microsoft.com/office/drawing/2014/main" id="{2DDE64BC-1ECE-4960-A4D3-4B00DEAA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60" y="164311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80A77E-F343-45DB-957B-DB20FDFB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26" y="3311607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Internet of Things has officially hit peak stupid, courtesy of this  smart toaster - ExtremeTech">
            <a:extLst>
              <a:ext uri="{FF2B5EF4-FFF2-40B4-BE49-F238E27FC236}">
                <a16:creationId xmlns:a16="http://schemas.microsoft.com/office/drawing/2014/main" id="{7DDFE757-3459-42B9-9A3F-A6D87E79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95" y="537326"/>
            <a:ext cx="3018238" cy="1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for post">
            <a:extLst>
              <a:ext uri="{FF2B5EF4-FFF2-40B4-BE49-F238E27FC236}">
                <a16:creationId xmlns:a16="http://schemas.microsoft.com/office/drawing/2014/main" id="{1F1FBFF7-AF2D-4DF9-85CF-7DA8D0D9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01" y="2290592"/>
            <a:ext cx="3201005" cy="180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0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AEE-CD3E-43B8-83BB-2EAE4359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1C2F-F8D6-41D6-A627-DFC5B188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Products are highly cost driven.</a:t>
            </a:r>
          </a:p>
          <a:p>
            <a:r>
              <a:rPr lang="en-CA" sz="3200" dirty="0"/>
              <a:t>Security requirements only recently introduced.</a:t>
            </a:r>
          </a:p>
          <a:p>
            <a:r>
              <a:rPr lang="en-CA" sz="3200" dirty="0"/>
              <a:t>Products designed to be usable by consumers easily.</a:t>
            </a:r>
          </a:p>
          <a:p>
            <a:r>
              <a:rPr lang="en-CA" sz="3200" dirty="0"/>
              <a:t>Products often have short (&lt;5 year) lifespan.</a:t>
            </a:r>
          </a:p>
        </p:txBody>
      </p:sp>
    </p:spTree>
    <p:extLst>
      <p:ext uri="{BB962C8B-B14F-4D97-AF65-F5344CB8AC3E}">
        <p14:creationId xmlns:p14="http://schemas.microsoft.com/office/powerpoint/2010/main" val="41248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AEEE-95D2-47D6-AD39-9CA3795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– Linux or Android Based</a:t>
            </a:r>
          </a:p>
        </p:txBody>
      </p:sp>
      <p:pic>
        <p:nvPicPr>
          <p:cNvPr id="2050" name="Picture 2" descr="Nest Learning Thermostat 2nd Generation Teardown - iFixit">
            <a:extLst>
              <a:ext uri="{FF2B5EF4-FFF2-40B4-BE49-F238E27FC236}">
                <a16:creationId xmlns:a16="http://schemas.microsoft.com/office/drawing/2014/main" id="{61EE4080-BAF1-43E9-8CFB-88C53250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80" y="1230429"/>
            <a:ext cx="3979643" cy="29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st teardown - Google 搜尋 | Nest learning thermostat, Nest learning, Green  energy">
            <a:extLst>
              <a:ext uri="{FF2B5EF4-FFF2-40B4-BE49-F238E27FC236}">
                <a16:creationId xmlns:a16="http://schemas.microsoft.com/office/drawing/2014/main" id="{D694F139-0C52-42DC-9836-AB3E339F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0" y="1773431"/>
            <a:ext cx="398962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F69B0-574F-4A12-8E16-30B50C921E1A}"/>
              </a:ext>
            </a:extLst>
          </p:cNvPr>
          <p:cNvCxnSpPr/>
          <p:nvPr/>
        </p:nvCxnSpPr>
        <p:spPr>
          <a:xfrm flipV="1">
            <a:off x="2520176" y="2282283"/>
            <a:ext cx="6014224" cy="5203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524E31-7CB1-4B9B-8702-DC9F22B2D06A}"/>
              </a:ext>
            </a:extLst>
          </p:cNvPr>
          <p:cNvSpPr txBox="1">
            <a:spLocks/>
          </p:cNvSpPr>
          <p:nvPr/>
        </p:nvSpPr>
        <p:spPr>
          <a:xfrm>
            <a:off x="5032917" y="4215161"/>
            <a:ext cx="6586654" cy="196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F</a:t>
            </a:r>
            <a:r>
              <a:rPr lang="en-CA" sz="3200" u="sng" dirty="0" err="1"/>
              <a:t>ull</a:t>
            </a:r>
            <a:r>
              <a:rPr lang="en-CA" sz="3200" u="sng" dirty="0"/>
              <a:t>-blown </a:t>
            </a:r>
            <a:r>
              <a:rPr lang="en-CA" sz="3200" dirty="0"/>
              <a:t>OS</a:t>
            </a:r>
          </a:p>
          <a:p>
            <a:pPr lvl="1"/>
            <a:r>
              <a:rPr lang="en-CA" sz="2800" dirty="0"/>
              <a:t>Most interesting from attack perspective </a:t>
            </a:r>
            <a:r>
              <a:rPr lang="en-CA" sz="2800" dirty="0">
                <a:sym typeface="Wingdings" panose="05000000000000000000" pitchFamily="2" charset="2"/>
              </a:rPr>
              <a:t> can run lots of applications on the device.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965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AEEE-95D2-47D6-AD39-9CA3795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– Custom Embedded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B3D04-1A51-47EA-A776-A4649520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927474" y="1778491"/>
            <a:ext cx="3813701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6E2E1-3980-463C-9EDD-0E72C5BE0D2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Either no operating system or real-time operating system.</a:t>
            </a:r>
          </a:p>
          <a:p>
            <a:endParaRPr lang="en-CA" sz="3200" dirty="0"/>
          </a:p>
          <a:p>
            <a:r>
              <a:rPr lang="en-CA" sz="3200" dirty="0"/>
              <a:t>Very low-power devices.</a:t>
            </a:r>
          </a:p>
          <a:p>
            <a:endParaRPr lang="en-CA" sz="3200" dirty="0"/>
          </a:p>
          <a:p>
            <a:r>
              <a:rPr lang="en-CA" sz="3200" dirty="0"/>
              <a:t>Typically less security, but harder to exploit (resources more limited, cannot just run ‘anything’).</a:t>
            </a:r>
          </a:p>
        </p:txBody>
      </p:sp>
    </p:spTree>
    <p:extLst>
      <p:ext uri="{BB962C8B-B14F-4D97-AF65-F5344CB8AC3E}">
        <p14:creationId xmlns:p14="http://schemas.microsoft.com/office/powerpoint/2010/main" val="14940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B895-04F3-40AA-A5BD-2C5C6D4C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Attack Vectors on Embedded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B36C-06C2-499D-A63B-15B59892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727" cy="4351338"/>
          </a:xfrm>
        </p:spPr>
        <p:txBody>
          <a:bodyPr/>
          <a:lstStyle/>
          <a:p>
            <a:r>
              <a:rPr lang="en-CA" dirty="0"/>
              <a:t>Serial port available</a:t>
            </a:r>
          </a:p>
          <a:p>
            <a:r>
              <a:rPr lang="en-CA" dirty="0"/>
              <a:t>Serial port might give you a “console”</a:t>
            </a:r>
          </a:p>
          <a:p>
            <a:endParaRPr lang="en-CA" dirty="0"/>
          </a:p>
          <a:p>
            <a:r>
              <a:rPr lang="en-CA" dirty="0"/>
              <a:t>Console </a:t>
            </a:r>
            <a:r>
              <a:rPr lang="en-CA" dirty="0">
                <a:sym typeface="Wingdings" panose="05000000000000000000" pitchFamily="2" charset="2"/>
              </a:rPr>
              <a:t> Linux command prompt.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F382-B7D8-4570-AF0A-6FA3997D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4" y="2136215"/>
            <a:ext cx="5238216" cy="3730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E954F-4FBC-4ABA-AE80-E58E97933724}"/>
              </a:ext>
            </a:extLst>
          </p:cNvPr>
          <p:cNvSpPr txBox="1"/>
          <p:nvPr/>
        </p:nvSpPr>
        <p:spPr>
          <a:xfrm>
            <a:off x="2744000" y="59425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https://www.youtube.com/watch?v=hi2D2MnwiGM</a:t>
            </a:r>
          </a:p>
        </p:txBody>
      </p:sp>
    </p:spTree>
    <p:extLst>
      <p:ext uri="{BB962C8B-B14F-4D97-AF65-F5344CB8AC3E}">
        <p14:creationId xmlns:p14="http://schemas.microsoft.com/office/powerpoint/2010/main" val="34470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EFFE-B8ED-4956-809B-DF6D2CDF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Attack Vectors on Embedded 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95F5-623A-4F02-86E8-806237DC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devices use a USB bootloader (‘</a:t>
            </a:r>
            <a:r>
              <a:rPr lang="en-US" dirty="0" err="1"/>
              <a:t>fastboot</a:t>
            </a:r>
            <a:r>
              <a:rPr lang="en-US" dirty="0"/>
              <a:t>’) normally.</a:t>
            </a:r>
          </a:p>
          <a:p>
            <a:r>
              <a:rPr lang="en-US" dirty="0"/>
              <a:t>Many android-based devices have a way to enable this USB bootloader.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E726E-0766-40F9-B747-5E1B3ED6F1CD}"/>
              </a:ext>
            </a:extLst>
          </p:cNvPr>
          <p:cNvSpPr txBox="1"/>
          <p:nvPr/>
        </p:nvSpPr>
        <p:spPr>
          <a:xfrm>
            <a:off x="1232210" y="5992297"/>
            <a:ext cx="820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https://www.briandorey.com/post/echo-dot-3rd-gen-digging-deeper</a:t>
            </a:r>
          </a:p>
        </p:txBody>
      </p:sp>
      <p:pic>
        <p:nvPicPr>
          <p:cNvPr id="2050" name="Picture 2" descr="Amazon Echo Dot debug fitted">
            <a:extLst>
              <a:ext uri="{FF2B5EF4-FFF2-40B4-BE49-F238E27FC236}">
                <a16:creationId xmlns:a16="http://schemas.microsoft.com/office/drawing/2014/main" id="{7B020B07-A9C0-49F6-B889-B04888C4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7" y="3413449"/>
            <a:ext cx="3139911" cy="239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24714-5FC5-4996-9B9B-ED553DE4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96" y="2981174"/>
            <a:ext cx="4021936" cy="2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6E4-8E4F-4588-87AA-D56C70E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698" cy="1325563"/>
          </a:xfrm>
        </p:spPr>
        <p:txBody>
          <a:bodyPr/>
          <a:lstStyle/>
          <a:p>
            <a:r>
              <a:rPr lang="en-US" dirty="0"/>
              <a:t>More Complex Attack Vectors on Embedded 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F6C2-91A3-4B92-AE5F-202621DB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111"/>
            <a:ext cx="10515600" cy="88385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https://research.checkpoint.com/2020/dont-be-silly-its-only-a-lightbulb/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668361-60CF-41C8-BFCF-8EBDFA32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580543"/>
            <a:ext cx="3505665" cy="32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DB2E8-D401-4EE8-BB07-EC7B0F6B7824}"/>
              </a:ext>
            </a:extLst>
          </p:cNvPr>
          <p:cNvSpPr txBox="1"/>
          <p:nvPr/>
        </p:nvSpPr>
        <p:spPr>
          <a:xfrm>
            <a:off x="4136089" y="1763686"/>
            <a:ext cx="752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complex attack vector – uses </a:t>
            </a:r>
            <a:r>
              <a:rPr lang="en-US" i="1" dirty="0"/>
              <a:t>reverse engineering</a:t>
            </a:r>
            <a:r>
              <a:rPr lang="en-US" dirty="0"/>
              <a:t> to find specific flaw, topics we’ll discuss in later sections of the class…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811B6-D179-41E0-8CF5-96F90E42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80" y="2430225"/>
            <a:ext cx="4238800" cy="24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C30-2999-48E5-9B2C-0C2F38EC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OS vs. RTOS/Bare-Metal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A7D5-9B26-4892-ADF7-D4378174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OS devices have a wide range of possible vectors, many overlap with classic ‘computer security’, such as:</a:t>
            </a:r>
          </a:p>
          <a:p>
            <a:pPr lvl="1"/>
            <a:r>
              <a:rPr lang="en-US" dirty="0"/>
              <a:t>What services are running?</a:t>
            </a:r>
          </a:p>
          <a:p>
            <a:pPr lvl="1"/>
            <a:r>
              <a:rPr lang="en-US" dirty="0"/>
              <a:t>Are there flaws in the processes?</a:t>
            </a:r>
          </a:p>
          <a:p>
            <a:pPr lvl="1"/>
            <a:r>
              <a:rPr lang="en-US" dirty="0"/>
              <a:t>Is there some “master binary”?</a:t>
            </a:r>
          </a:p>
          <a:p>
            <a:pPr lvl="1"/>
            <a:endParaRPr lang="en-US" dirty="0"/>
          </a:p>
          <a:p>
            <a:r>
              <a:rPr lang="en-US" dirty="0"/>
              <a:t>RTOS or “Bare-Metal” devices (bare-metal means running without any operating system):</a:t>
            </a:r>
          </a:p>
          <a:p>
            <a:pPr lvl="1"/>
            <a:r>
              <a:rPr lang="en-US" dirty="0"/>
              <a:t>Likely system has fewer interfaces.</a:t>
            </a:r>
          </a:p>
          <a:p>
            <a:pPr lvl="1"/>
            <a:r>
              <a:rPr lang="en-US" dirty="0"/>
              <a:t>System may not be as extensively tested.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51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377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0x107 – Internet of Things</vt:lpstr>
      <vt:lpstr>What is the Internet of Things?</vt:lpstr>
      <vt:lpstr>Internet of Things Considerations:</vt:lpstr>
      <vt:lpstr>Internet of Things – Linux or Android Based</vt:lpstr>
      <vt:lpstr>Internet of Things – Custom Embedded</vt:lpstr>
      <vt:lpstr>Simple Attack Vectors on Embedded OS</vt:lpstr>
      <vt:lpstr>Simple Attack Vectors on Embedded OS</vt:lpstr>
      <vt:lpstr>More Complex Attack Vectors on Embedded OS</vt:lpstr>
      <vt:lpstr>Embedded OS vs. RTOS/Bare-Metal</vt:lpstr>
      <vt:lpstr>Class Contents for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18</cp:revision>
  <dcterms:created xsi:type="dcterms:W3CDTF">2020-09-15T11:32:29Z</dcterms:created>
  <dcterms:modified xsi:type="dcterms:W3CDTF">2023-09-21T14:44:04Z</dcterms:modified>
</cp:coreProperties>
</file>