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58" r:id="rId7"/>
    <p:sldId id="264" r:id="rId8"/>
    <p:sldId id="265" r:id="rId9"/>
    <p:sldId id="266" r:id="rId10"/>
    <p:sldId id="268" r:id="rId11"/>
    <p:sldId id="269" r:id="rId12"/>
    <p:sldId id="272" r:id="rId13"/>
    <p:sldId id="270" r:id="rId14"/>
    <p:sldId id="271" r:id="rId15"/>
    <p:sldId id="273" r:id="rId16"/>
    <p:sldId id="259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>
        <p:scale>
          <a:sx n="76" d="100"/>
          <a:sy n="76" d="100"/>
        </p:scale>
        <p:origin x="1644" y="17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220A-DA9B-4BBC-9C75-C66D46F53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D5431-D5FF-44BE-B0B0-08FB98FE7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05585-26EB-401F-A580-C4F7CFA4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0C38E-E9B1-4C96-BCC8-D99371EE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FE22-3A5F-4449-8898-C66D8358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85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4F19-5B91-4971-9D24-A632D22A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F3CFF-4A4B-43E2-BFF5-AE6529185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2F4D-E9D6-4D7B-ABCA-577B628F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47111-CDAF-464F-BD09-99452F60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CE59C-78F6-4935-AE8B-E3198D8C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29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4A56-5CB4-4BC7-BA72-37EC50C12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7CFD4-6E1D-4973-B922-472C9FB23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1650-46DF-43FB-9A3B-A5CD84F4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F020A-FC80-49E5-9363-F5144731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B1F3C-7EF7-4710-84AF-B799B3DD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9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5B47-2EC6-48BC-8DD6-BE05C4B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669D-0B7F-4A86-AD0D-C7F8D519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4E3D-C639-4A52-BBD4-457536FB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6922-F240-4EF3-905E-B9DFB257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5727-CADB-4DD6-9046-F1100897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2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3CCD-9691-4A96-A2D6-D1F53F47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3C4D3-7251-48A1-AEDE-AEBC7EF1E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DB80-1867-4ABC-85FB-CF546D13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0258E-3BB7-41C5-B0BC-F8716E7B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ADF5B-5B74-46CE-A56F-B633CC5A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26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1F6C-47D6-4523-87B1-1626B966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AB54-B5F7-4311-8217-7E3769EF6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E7B8C-B146-4CDF-B078-67A0EE6B5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80579-953F-4F41-9BCB-8913DA94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92BE6-7135-4CB5-89D6-9D9981B1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242C2-51E3-4A35-BCB5-C5A81A8C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1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D11A-42A7-412D-87FB-8315E9A5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968DD-1E3F-4BDF-BCA1-21F3F397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78E27-D17C-4926-901B-318C040F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90821-6708-4581-975E-3C87A0BA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D402B-EF6B-4F04-AE9E-58C2D99BA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E8121-22E9-4C44-AF20-BE1527F9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DF95B-32D7-4CA8-8D6A-2442FE5B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E430E-0801-4874-BE8C-20D10F99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7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5966-06AD-400E-803A-2830E651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EF1C0-915C-4F9F-B6F8-34FCB214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FAA9-7427-4017-B7F1-61B7297C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16EB0-0C9E-48B1-A388-ABAF8F8E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85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D9000-27FD-4772-AF4D-93E6A138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BBA7F-CEF3-4200-9B6F-C133A8B7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EDEE6-91DB-4D62-A790-7E8D5FE2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80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A595-FB8D-48BF-85CD-0BED13D3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A508-8447-429A-8E55-874ACAB9C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A9D00-96A5-496F-95ED-A1A592E0E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EBFD5-86B6-46A2-81D4-A588B9FB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C5D8-6C81-46B1-A974-BD2FD2E6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50BC5-C9A0-434E-9706-6FD8EF18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46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36A5-2E6F-451C-BD8A-BBCB3B1F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05540-3B4E-4D31-B0A6-4FC713EE4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EB517-C45B-4940-9B06-4E1F55F5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F53D7-E620-495E-8001-F6989DD3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68ACD-B2F0-476E-BD8F-8EB76C9B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C4F2B-D316-4097-AE06-FA388F80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64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802F1-E657-4CF1-BD6A-4EFC93A2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7A822-0EBA-48C7-A780-CD8AE4CEE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EF5F9-0F07-4041-936C-F6A72F130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D57D4-96EB-485F-885D-A03F9F5EA4CF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60C3-4B15-4785-B413-CFEA33C50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811E-C073-4268-BAEF-6F604A18A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3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vice.com/en/article/7kz48x/guy-selling-relay-attack-keyless-repeaters-to-steal-car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nvd.nist.gov/vuln/detail/CVE-2017-014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EF55-43E3-4350-BE63-9CB115E94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0x10B – Threat Modelling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F939F-753C-45A0-BC3A-73D8DCDC6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ECED4406 – Computer Security</a:t>
            </a:r>
          </a:p>
          <a:p>
            <a:endParaRPr lang="en-US" sz="2400" b="1" dirty="0"/>
          </a:p>
          <a:p>
            <a:r>
              <a:rPr lang="en-US" sz="2400" b="1" dirty="0"/>
              <a:t>Dr. Colin O’Flynn</a:t>
            </a:r>
          </a:p>
          <a:p>
            <a:r>
              <a:rPr lang="en-US" sz="2400" b="1" dirty="0"/>
              <a:t>Dalhousie University.</a:t>
            </a:r>
            <a:endParaRPr lang="en-CA" sz="2400" b="1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ED1E1A-04A4-0737-96A1-93E30EFEBDBA}"/>
              </a:ext>
            </a:extLst>
          </p:cNvPr>
          <p:cNvSpPr txBox="1"/>
          <p:nvPr/>
        </p:nvSpPr>
        <p:spPr>
          <a:xfrm>
            <a:off x="854102" y="5564560"/>
            <a:ext cx="1048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(NOTE – This slide set is new for 2023. You can see some of this material in slides “0x301” in the old set)</a:t>
            </a:r>
          </a:p>
        </p:txBody>
      </p:sp>
    </p:spTree>
    <p:extLst>
      <p:ext uri="{BB962C8B-B14F-4D97-AF65-F5344CB8AC3E}">
        <p14:creationId xmlns:p14="http://schemas.microsoft.com/office/powerpoint/2010/main" val="2536114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98A2-5D0C-256D-CCB0-469A1478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Attack Trees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E7E333-3798-0300-8845-E0D164AA07E3}"/>
              </a:ext>
            </a:extLst>
          </p:cNvPr>
          <p:cNvSpPr/>
          <p:nvPr/>
        </p:nvSpPr>
        <p:spPr>
          <a:xfrm>
            <a:off x="5020887" y="698269"/>
            <a:ext cx="1379913" cy="770313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In Front of Door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ACE3B9-4AFB-68D9-E21F-928EDC66BC31}"/>
              </a:ext>
            </a:extLst>
          </p:cNvPr>
          <p:cNvSpPr/>
          <p:nvPr/>
        </p:nvSpPr>
        <p:spPr>
          <a:xfrm>
            <a:off x="6891251" y="698268"/>
            <a:ext cx="1379913" cy="770313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Behind the Door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380A3D-4348-C3C3-FFA1-96739EC41DCE}"/>
              </a:ext>
            </a:extLst>
          </p:cNvPr>
          <p:cNvSpPr/>
          <p:nvPr/>
        </p:nvSpPr>
        <p:spPr>
          <a:xfrm>
            <a:off x="4677293" y="410095"/>
            <a:ext cx="3940233" cy="1562793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CA" dirty="0">
                <a:solidFill>
                  <a:schemeClr val="tx1"/>
                </a:solidFill>
              </a:rPr>
            </a:br>
            <a:br>
              <a:rPr lang="en-CA" dirty="0">
                <a:solidFill>
                  <a:schemeClr val="tx1"/>
                </a:solidFill>
              </a:rPr>
            </a:br>
            <a:br>
              <a:rPr lang="en-CA" dirty="0">
                <a:solidFill>
                  <a:schemeClr val="tx1"/>
                </a:solidFill>
              </a:rPr>
            </a:br>
            <a:br>
              <a:rPr lang="en-CA" dirty="0">
                <a:solidFill>
                  <a:schemeClr val="tx1"/>
                </a:solidFill>
              </a:rPr>
            </a:br>
            <a:r>
              <a:rPr lang="en-CA" dirty="0">
                <a:solidFill>
                  <a:schemeClr val="tx1"/>
                </a:solidFill>
              </a:rPr>
              <a:t>Attackers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55F06B-842A-2E3D-03DA-50AC841D13DF}"/>
              </a:ext>
            </a:extLst>
          </p:cNvPr>
          <p:cNvSpPr txBox="1"/>
          <p:nvPr/>
        </p:nvSpPr>
        <p:spPr>
          <a:xfrm>
            <a:off x="3973484" y="245882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Rounded boxes indicate the states an attacker is in or assets an attacker has compromised (“nouns”)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70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98A2-5D0C-256D-CCB0-469A1478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Attack Trees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E7E333-3798-0300-8845-E0D164AA07E3}"/>
              </a:ext>
            </a:extLst>
          </p:cNvPr>
          <p:cNvSpPr/>
          <p:nvPr/>
        </p:nvSpPr>
        <p:spPr>
          <a:xfrm>
            <a:off x="5020887" y="698269"/>
            <a:ext cx="1379913" cy="770313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In Front of Door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ACE3B9-4AFB-68D9-E21F-928EDC66BC31}"/>
              </a:ext>
            </a:extLst>
          </p:cNvPr>
          <p:cNvSpPr/>
          <p:nvPr/>
        </p:nvSpPr>
        <p:spPr>
          <a:xfrm>
            <a:off x="6891251" y="698268"/>
            <a:ext cx="1379913" cy="770313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Behind the Door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380A3D-4348-C3C3-FFA1-96739EC41DCE}"/>
              </a:ext>
            </a:extLst>
          </p:cNvPr>
          <p:cNvSpPr/>
          <p:nvPr/>
        </p:nvSpPr>
        <p:spPr>
          <a:xfrm>
            <a:off x="4677293" y="410095"/>
            <a:ext cx="3940233" cy="1562793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CA" dirty="0">
                <a:solidFill>
                  <a:schemeClr val="tx1"/>
                </a:solidFill>
              </a:rPr>
            </a:br>
            <a:br>
              <a:rPr lang="en-CA" dirty="0">
                <a:solidFill>
                  <a:schemeClr val="tx1"/>
                </a:solidFill>
              </a:rPr>
            </a:br>
            <a:br>
              <a:rPr lang="en-CA" dirty="0">
                <a:solidFill>
                  <a:schemeClr val="tx1"/>
                </a:solidFill>
              </a:rPr>
            </a:br>
            <a:br>
              <a:rPr lang="en-CA" dirty="0">
                <a:solidFill>
                  <a:schemeClr val="tx1"/>
                </a:solidFill>
              </a:rPr>
            </a:br>
            <a:r>
              <a:rPr lang="en-CA" dirty="0">
                <a:solidFill>
                  <a:schemeClr val="tx1"/>
                </a:solidFill>
              </a:rPr>
              <a:t>Attackers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9C0AF4-911B-26DA-6464-2666DC242F01}"/>
              </a:ext>
            </a:extLst>
          </p:cNvPr>
          <p:cNvSpPr/>
          <p:nvPr/>
        </p:nvSpPr>
        <p:spPr>
          <a:xfrm>
            <a:off x="838200" y="3060469"/>
            <a:ext cx="1812174" cy="737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Pick the 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7DEBCA-2698-232C-A5FB-019F7F8A09B6}"/>
              </a:ext>
            </a:extLst>
          </p:cNvPr>
          <p:cNvSpPr/>
          <p:nvPr/>
        </p:nvSpPr>
        <p:spPr>
          <a:xfrm>
            <a:off x="2974571" y="3060469"/>
            <a:ext cx="1812174" cy="737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Guess the PIN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DA317A-BA8F-DB3F-D9B9-33EDC8837879}"/>
              </a:ext>
            </a:extLst>
          </p:cNvPr>
          <p:cNvSpPr/>
          <p:nvPr/>
        </p:nvSpPr>
        <p:spPr>
          <a:xfrm>
            <a:off x="5079077" y="3060469"/>
            <a:ext cx="1812174" cy="737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Steal a key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E9B4B9-D0B7-3199-8F33-A38CACB9C488}"/>
              </a:ext>
            </a:extLst>
          </p:cNvPr>
          <p:cNvSpPr/>
          <p:nvPr/>
        </p:nvSpPr>
        <p:spPr>
          <a:xfrm>
            <a:off x="7183583" y="3060469"/>
            <a:ext cx="1812174" cy="737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Kick door 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9C3366-EF44-2EA3-B363-9A21AFD1B199}"/>
              </a:ext>
            </a:extLst>
          </p:cNvPr>
          <p:cNvSpPr/>
          <p:nvPr/>
        </p:nvSpPr>
        <p:spPr>
          <a:xfrm>
            <a:off x="9824259" y="3060469"/>
            <a:ext cx="1812174" cy="737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Turn the handle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ECEE2F-9660-BCEA-518F-0242FBB9AABD}"/>
              </a:ext>
            </a:extLst>
          </p:cNvPr>
          <p:cNvSpPr/>
          <p:nvPr/>
        </p:nvSpPr>
        <p:spPr>
          <a:xfrm>
            <a:off x="5663739" y="4741024"/>
            <a:ext cx="2033848" cy="770313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Open Door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52F4EA0-27C3-F78C-A2AE-DFA62BCDD590}"/>
              </a:ext>
            </a:extLst>
          </p:cNvPr>
          <p:cNvSpPr/>
          <p:nvPr/>
        </p:nvSpPr>
        <p:spPr>
          <a:xfrm>
            <a:off x="5710843" y="6055243"/>
            <a:ext cx="2033848" cy="770313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Valuables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99B15AC-ED04-86D4-7078-7C0E922086CC}"/>
              </a:ext>
            </a:extLst>
          </p:cNvPr>
          <p:cNvCxnSpPr>
            <a:stCxn id="4" idx="2"/>
            <a:endCxn id="3" idx="0"/>
          </p:cNvCxnSpPr>
          <p:nvPr/>
        </p:nvCxnSpPr>
        <p:spPr>
          <a:xfrm rot="5400000">
            <a:off x="2931623" y="281247"/>
            <a:ext cx="1591887" cy="39665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6E7B2CD-D5A6-7DED-6C9B-7EC60F15B5E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999808" y="1349432"/>
            <a:ext cx="1591887" cy="18301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71DD175-63BA-3B95-EFD4-435B0208E06B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5052061" y="2127365"/>
            <a:ext cx="1591887" cy="2743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61DFF65-C6DE-8DD8-870F-30E1B6DD4C0F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6104314" y="1075112"/>
            <a:ext cx="1591887" cy="2378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BB5F602-CB2B-CD66-115E-46A8D0FE9492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8359833" y="689956"/>
            <a:ext cx="1591888" cy="3149138"/>
          </a:xfrm>
          <a:prstGeom prst="bentConnector3">
            <a:avLst>
              <a:gd name="adj1" fmla="val 40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038C0BA-1694-BF8F-CC95-7FE9CD223C4B}"/>
              </a:ext>
            </a:extLst>
          </p:cNvPr>
          <p:cNvCxnSpPr>
            <a:stCxn id="3" idx="2"/>
            <a:endCxn id="12" idx="0"/>
          </p:cNvCxnSpPr>
          <p:nvPr/>
        </p:nvCxnSpPr>
        <p:spPr>
          <a:xfrm rot="16200000" flipH="1">
            <a:off x="3740729" y="1801089"/>
            <a:ext cx="943493" cy="49363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EF590D7-1D36-BACB-D42D-2B42C21C11DE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rot="16200000" flipH="1">
            <a:off x="4808914" y="2869274"/>
            <a:ext cx="943493" cy="28000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9357FAE-C930-1FEA-4D27-3BD2134654E1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rot="16200000" flipH="1">
            <a:off x="5861167" y="3921527"/>
            <a:ext cx="943493" cy="6954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826D06C-0159-8805-61D4-2C13A418C7AC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5400000">
            <a:off x="6913421" y="3564774"/>
            <a:ext cx="943493" cy="14090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F572861-A690-5BF9-B580-D93CFB2F81C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8233759" y="2244436"/>
            <a:ext cx="943493" cy="40496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36F8193-F8AB-D5C7-6B2B-A6628414898F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16200000" flipH="1">
            <a:off x="6432262" y="5759738"/>
            <a:ext cx="543906" cy="471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22B675A-2D1F-E85E-780F-A56005AE16D4}"/>
              </a:ext>
            </a:extLst>
          </p:cNvPr>
          <p:cNvSpPr txBox="1"/>
          <p:nvPr/>
        </p:nvSpPr>
        <p:spPr>
          <a:xfrm>
            <a:off x="236913" y="4638598"/>
            <a:ext cx="5034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Square boxes indicate successful attacks the attacker has performed (“verbs”)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27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98A2-5D0C-256D-CCB0-469A1478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Attack Trees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E7E333-3798-0300-8845-E0D164AA07E3}"/>
              </a:ext>
            </a:extLst>
          </p:cNvPr>
          <p:cNvSpPr/>
          <p:nvPr/>
        </p:nvSpPr>
        <p:spPr>
          <a:xfrm>
            <a:off x="5020887" y="698269"/>
            <a:ext cx="1379913" cy="770313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In Front of Door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ACE3B9-4AFB-68D9-E21F-928EDC66BC31}"/>
              </a:ext>
            </a:extLst>
          </p:cNvPr>
          <p:cNvSpPr/>
          <p:nvPr/>
        </p:nvSpPr>
        <p:spPr>
          <a:xfrm>
            <a:off x="6891251" y="698268"/>
            <a:ext cx="1379913" cy="770313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Behind the Door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380A3D-4348-C3C3-FFA1-96739EC41DCE}"/>
              </a:ext>
            </a:extLst>
          </p:cNvPr>
          <p:cNvSpPr/>
          <p:nvPr/>
        </p:nvSpPr>
        <p:spPr>
          <a:xfrm>
            <a:off x="4677293" y="410095"/>
            <a:ext cx="3940233" cy="1562793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CA" dirty="0">
                <a:solidFill>
                  <a:schemeClr val="tx1"/>
                </a:solidFill>
              </a:rPr>
            </a:br>
            <a:br>
              <a:rPr lang="en-CA" dirty="0">
                <a:solidFill>
                  <a:schemeClr val="tx1"/>
                </a:solidFill>
              </a:rPr>
            </a:br>
            <a:br>
              <a:rPr lang="en-CA" dirty="0">
                <a:solidFill>
                  <a:schemeClr val="tx1"/>
                </a:solidFill>
              </a:rPr>
            </a:br>
            <a:br>
              <a:rPr lang="en-CA" dirty="0">
                <a:solidFill>
                  <a:schemeClr val="tx1"/>
                </a:solidFill>
              </a:rPr>
            </a:br>
            <a:r>
              <a:rPr lang="en-CA" dirty="0">
                <a:solidFill>
                  <a:schemeClr val="tx1"/>
                </a:solidFill>
              </a:rPr>
              <a:t>Attackers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9C0AF4-911B-26DA-6464-2666DC242F01}"/>
              </a:ext>
            </a:extLst>
          </p:cNvPr>
          <p:cNvSpPr/>
          <p:nvPr/>
        </p:nvSpPr>
        <p:spPr>
          <a:xfrm>
            <a:off x="838200" y="3060469"/>
            <a:ext cx="1812174" cy="737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Pick the 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7DEBCA-2698-232C-A5FB-019F7F8A09B6}"/>
              </a:ext>
            </a:extLst>
          </p:cNvPr>
          <p:cNvSpPr/>
          <p:nvPr/>
        </p:nvSpPr>
        <p:spPr>
          <a:xfrm>
            <a:off x="2974571" y="3060469"/>
            <a:ext cx="1812174" cy="737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Guess the PIN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DA317A-BA8F-DB3F-D9B9-33EDC8837879}"/>
              </a:ext>
            </a:extLst>
          </p:cNvPr>
          <p:cNvSpPr/>
          <p:nvPr/>
        </p:nvSpPr>
        <p:spPr>
          <a:xfrm>
            <a:off x="5079077" y="3060469"/>
            <a:ext cx="1812174" cy="737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Steal a key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E9B4B9-D0B7-3199-8F33-A38CACB9C488}"/>
              </a:ext>
            </a:extLst>
          </p:cNvPr>
          <p:cNvSpPr/>
          <p:nvPr/>
        </p:nvSpPr>
        <p:spPr>
          <a:xfrm>
            <a:off x="7183583" y="3060469"/>
            <a:ext cx="1812174" cy="737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Kick door 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9C3366-EF44-2EA3-B363-9A21AFD1B199}"/>
              </a:ext>
            </a:extLst>
          </p:cNvPr>
          <p:cNvSpPr/>
          <p:nvPr/>
        </p:nvSpPr>
        <p:spPr>
          <a:xfrm>
            <a:off x="9824259" y="3060469"/>
            <a:ext cx="1812174" cy="737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Turn the handle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ECEE2F-9660-BCEA-518F-0242FBB9AABD}"/>
              </a:ext>
            </a:extLst>
          </p:cNvPr>
          <p:cNvSpPr/>
          <p:nvPr/>
        </p:nvSpPr>
        <p:spPr>
          <a:xfrm>
            <a:off x="5663739" y="4741024"/>
            <a:ext cx="2033848" cy="770313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Open Door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52F4EA0-27C3-F78C-A2AE-DFA62BCDD590}"/>
              </a:ext>
            </a:extLst>
          </p:cNvPr>
          <p:cNvSpPr/>
          <p:nvPr/>
        </p:nvSpPr>
        <p:spPr>
          <a:xfrm>
            <a:off x="5710843" y="6055243"/>
            <a:ext cx="2033848" cy="770313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Valuables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99B15AC-ED04-86D4-7078-7C0E922086CC}"/>
              </a:ext>
            </a:extLst>
          </p:cNvPr>
          <p:cNvCxnSpPr>
            <a:stCxn id="4" idx="2"/>
            <a:endCxn id="3" idx="0"/>
          </p:cNvCxnSpPr>
          <p:nvPr/>
        </p:nvCxnSpPr>
        <p:spPr>
          <a:xfrm rot="5400000">
            <a:off x="2931623" y="281247"/>
            <a:ext cx="1591887" cy="39665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6E7B2CD-D5A6-7DED-6C9B-7EC60F15B5E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999808" y="1349432"/>
            <a:ext cx="1591887" cy="18301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71DD175-63BA-3B95-EFD4-435B0208E06B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5052061" y="2127365"/>
            <a:ext cx="1591887" cy="2743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61DFF65-C6DE-8DD8-870F-30E1B6DD4C0F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6104314" y="1075112"/>
            <a:ext cx="1591887" cy="2378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BB5F602-CB2B-CD66-115E-46A8D0FE9492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8359833" y="689956"/>
            <a:ext cx="1591888" cy="3149138"/>
          </a:xfrm>
          <a:prstGeom prst="bentConnector3">
            <a:avLst>
              <a:gd name="adj1" fmla="val 40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038C0BA-1694-BF8F-CC95-7FE9CD223C4B}"/>
              </a:ext>
            </a:extLst>
          </p:cNvPr>
          <p:cNvCxnSpPr>
            <a:stCxn id="3" idx="2"/>
            <a:endCxn id="12" idx="0"/>
          </p:cNvCxnSpPr>
          <p:nvPr/>
        </p:nvCxnSpPr>
        <p:spPr>
          <a:xfrm rot="16200000" flipH="1">
            <a:off x="3740729" y="1801089"/>
            <a:ext cx="943493" cy="49363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EF590D7-1D36-BACB-D42D-2B42C21C11DE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rot="16200000" flipH="1">
            <a:off x="4808914" y="2869274"/>
            <a:ext cx="943493" cy="28000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9357FAE-C930-1FEA-4D27-3BD2134654E1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rot="16200000" flipH="1">
            <a:off x="5861167" y="3921527"/>
            <a:ext cx="943493" cy="6954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826D06C-0159-8805-61D4-2C13A418C7AC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5400000">
            <a:off x="6913421" y="3564774"/>
            <a:ext cx="943493" cy="14090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F572861-A690-5BF9-B580-D93CFB2F81C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8233759" y="2244436"/>
            <a:ext cx="943493" cy="40496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36F8193-F8AB-D5C7-6B2B-A6628414898F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16200000" flipH="1">
            <a:off x="6432262" y="5759738"/>
            <a:ext cx="543906" cy="471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22B675A-2D1F-E85E-780F-A56005AE16D4}"/>
              </a:ext>
            </a:extLst>
          </p:cNvPr>
          <p:cNvSpPr txBox="1"/>
          <p:nvPr/>
        </p:nvSpPr>
        <p:spPr>
          <a:xfrm>
            <a:off x="236913" y="5005293"/>
            <a:ext cx="5034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Dashed lines/arrows indicated </a:t>
            </a:r>
            <a:r>
              <a:rPr lang="en-US" i="1" dirty="0">
                <a:solidFill>
                  <a:srgbClr val="FF0000"/>
                </a:solidFill>
              </a:rPr>
              <a:t>countermeasures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E0D3E1C-1F6D-1716-4B6F-01AAF246C944}"/>
              </a:ext>
            </a:extLst>
          </p:cNvPr>
          <p:cNvCxnSpPr/>
          <p:nvPr/>
        </p:nvCxnSpPr>
        <p:spPr>
          <a:xfrm rot="10800000" flipV="1">
            <a:off x="509847" y="1468581"/>
            <a:ext cx="4893426" cy="587434"/>
          </a:xfrm>
          <a:prstGeom prst="bentConnector3">
            <a:avLst>
              <a:gd name="adj1" fmla="val -130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E077949-D037-FE3C-60F0-6E1BD49E777D}"/>
              </a:ext>
            </a:extLst>
          </p:cNvPr>
          <p:cNvCxnSpPr>
            <a:cxnSpLocks/>
          </p:cNvCxnSpPr>
          <p:nvPr/>
        </p:nvCxnSpPr>
        <p:spPr>
          <a:xfrm rot="10800000">
            <a:off x="509849" y="2056018"/>
            <a:ext cx="5642960" cy="2466106"/>
          </a:xfrm>
          <a:prstGeom prst="bentConnector3">
            <a:avLst>
              <a:gd name="adj1" fmla="val 102345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43A5FFB-A569-8BF9-6735-105BCC0A237A}"/>
              </a:ext>
            </a:extLst>
          </p:cNvPr>
          <p:cNvCxnSpPr/>
          <p:nvPr/>
        </p:nvCxnSpPr>
        <p:spPr>
          <a:xfrm>
            <a:off x="6152809" y="4522125"/>
            <a:ext cx="286784" cy="218898"/>
          </a:xfrm>
          <a:prstGeom prst="bentConnector3">
            <a:avLst>
              <a:gd name="adj1" fmla="val 9831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CC5B6CA-1F55-5550-A916-00ACD6B082F4}"/>
              </a:ext>
            </a:extLst>
          </p:cNvPr>
          <p:cNvSpPr txBox="1"/>
          <p:nvPr/>
        </p:nvSpPr>
        <p:spPr>
          <a:xfrm>
            <a:off x="1072344" y="1726391"/>
            <a:ext cx="262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Door Lock</a:t>
            </a:r>
          </a:p>
        </p:txBody>
      </p:sp>
    </p:spTree>
    <p:extLst>
      <p:ext uri="{BB962C8B-B14F-4D97-AF65-F5344CB8AC3E}">
        <p14:creationId xmlns:p14="http://schemas.microsoft.com/office/powerpoint/2010/main" val="3790818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99A0B4-A2B0-9AE9-8F05-FCFAC227B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56" y="0"/>
            <a:ext cx="699441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714D3A-63C5-93AF-7789-44CC474A47BE}"/>
              </a:ext>
            </a:extLst>
          </p:cNvPr>
          <p:cNvSpPr txBox="1"/>
          <p:nvPr/>
        </p:nvSpPr>
        <p:spPr>
          <a:xfrm>
            <a:off x="537556" y="1019695"/>
            <a:ext cx="25049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More complex example (Figure 1-12 in book).</a:t>
            </a:r>
          </a:p>
          <a:p>
            <a:endParaRPr lang="en-CA" dirty="0"/>
          </a:p>
          <a:p>
            <a:r>
              <a:rPr lang="en-CA" dirty="0"/>
              <a:t>Shows how you can have both an </a:t>
            </a:r>
            <a:r>
              <a:rPr lang="en-CA" i="1" dirty="0"/>
              <a:t>Identification</a:t>
            </a:r>
            <a:r>
              <a:rPr lang="en-CA" dirty="0"/>
              <a:t> phase &amp; an </a:t>
            </a:r>
            <a:r>
              <a:rPr lang="en-CA" i="1" dirty="0"/>
              <a:t>Exploit</a:t>
            </a:r>
            <a:r>
              <a:rPr lang="en-CA" dirty="0"/>
              <a:t> phase.</a:t>
            </a:r>
          </a:p>
        </p:txBody>
      </p:sp>
    </p:spTree>
    <p:extLst>
      <p:ext uri="{BB962C8B-B14F-4D97-AF65-F5344CB8AC3E}">
        <p14:creationId xmlns:p14="http://schemas.microsoft.com/office/powerpoint/2010/main" val="1745446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B4A6-A6F8-0595-DDA0-8ED27878C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Scoring Attack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07283-0E35-8B86-E9BD-9B7B35F61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Attacks are often scored based on:</a:t>
            </a:r>
          </a:p>
          <a:p>
            <a:pPr lvl="1"/>
            <a:r>
              <a:rPr lang="en-CA" dirty="0"/>
              <a:t>Cost/Complexity of </a:t>
            </a:r>
            <a:r>
              <a:rPr lang="en-CA" i="1" dirty="0"/>
              <a:t>Identification</a:t>
            </a:r>
            <a:r>
              <a:rPr lang="en-CA" dirty="0"/>
              <a:t> Phase</a:t>
            </a:r>
          </a:p>
          <a:p>
            <a:pPr lvl="1"/>
            <a:r>
              <a:rPr lang="en-CA" dirty="0"/>
              <a:t>Cost/Complexity of </a:t>
            </a:r>
            <a:r>
              <a:rPr lang="en-CA" i="1" dirty="0"/>
              <a:t>Exploit</a:t>
            </a:r>
            <a:r>
              <a:rPr lang="en-CA" dirty="0"/>
              <a:t> Phase</a:t>
            </a:r>
          </a:p>
          <a:p>
            <a:pPr lvl="1"/>
            <a:r>
              <a:rPr lang="en-CA" dirty="0"/>
              <a:t>Impact of attack (may depend on usage)</a:t>
            </a:r>
          </a:p>
          <a:p>
            <a:pPr lvl="1"/>
            <a:r>
              <a:rPr lang="en-CA" dirty="0"/>
              <a:t>Access level required by attack</a:t>
            </a:r>
          </a:p>
          <a:p>
            <a:pPr lvl="1"/>
            <a:r>
              <a:rPr lang="en-CA" dirty="0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1681885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703F5-6303-A3D5-39B3-A2E5F83BF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Scalability?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B04D0-D9CF-2C0E-FD33-2E94F0952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6404" cy="435133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Scalable attacks can be replicated by less sophisticated attackers.</a:t>
            </a:r>
          </a:p>
          <a:p>
            <a:r>
              <a:rPr lang="en-CA" dirty="0"/>
              <a:t>In many cases these are packaged &amp; sold.</a:t>
            </a:r>
          </a:p>
          <a:p>
            <a:pPr lvl="1"/>
            <a:r>
              <a:rPr lang="en-CA" dirty="0"/>
              <a:t>E.g., Console modchips (</a:t>
            </a:r>
            <a:r>
              <a:rPr lang="en-CA" i="1" dirty="0"/>
              <a:t>photo to right)</a:t>
            </a:r>
          </a:p>
          <a:p>
            <a:pPr lvl="1"/>
            <a:r>
              <a:rPr lang="en-CA" dirty="0"/>
              <a:t>E.g., automotive theft tools </a:t>
            </a:r>
            <a:r>
              <a:rPr lang="en-CA" i="1" dirty="0"/>
              <a:t>(</a:t>
            </a:r>
            <a:r>
              <a:rPr lang="en-CA" i="1" dirty="0">
                <a:hlinkClick r:id="rId2"/>
              </a:rPr>
              <a:t>https://www.vice.com/en/article/7kz48x/guy-selling-relay-attack-keyless-repeaters-to-steal-cars</a:t>
            </a:r>
            <a:r>
              <a:rPr lang="en-CA" i="1" dirty="0"/>
              <a:t> 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D99250-16C1-2F5D-7FF5-4632B0C56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793" y="1825625"/>
            <a:ext cx="5507283" cy="420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46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FD7B-ECA9-FF66-3E77-ED53EAF2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Threat Scoring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A274E-9B7B-A823-6788-491BA301F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69" y="1612266"/>
            <a:ext cx="10515600" cy="4351338"/>
          </a:xfrm>
        </p:spPr>
        <p:txBody>
          <a:bodyPr/>
          <a:lstStyle/>
          <a:p>
            <a:r>
              <a:rPr lang="en-CA" dirty="0"/>
              <a:t>Normally there is some “number” assigned to a given threat. For example:</a:t>
            </a:r>
          </a:p>
          <a:p>
            <a:pPr lvl="1"/>
            <a:r>
              <a:rPr lang="en-CA" dirty="0"/>
              <a:t>CVEs (Common Vulnerabilities and Exposures) have a CVSS (Common Vulnerability Scoring System)</a:t>
            </a:r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2B876-CE2C-6029-7C83-CEDA0EE03487}"/>
              </a:ext>
            </a:extLst>
          </p:cNvPr>
          <p:cNvSpPr txBox="1"/>
          <p:nvPr/>
        </p:nvSpPr>
        <p:spPr>
          <a:xfrm>
            <a:off x="1480457" y="3270461"/>
            <a:ext cx="85605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E.G, let's look at </a:t>
            </a:r>
            <a:r>
              <a:rPr lang="en-CA" dirty="0">
                <a:hlinkClick r:id="rId2"/>
              </a:rPr>
              <a:t>https://nvd.nist.gov/vuln/detail/CVE-2017-0143</a:t>
            </a:r>
            <a:r>
              <a:rPr lang="en-CA" dirty="0"/>
              <a:t> </a:t>
            </a:r>
          </a:p>
          <a:p>
            <a:r>
              <a:rPr lang="en-CA" i="1" dirty="0"/>
              <a:t>(WannaCry ransomware attack from 2017)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48DA91-BAAD-BB12-A07F-AB6DF3307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38" y="3848867"/>
            <a:ext cx="4524956" cy="30091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3215E1-A6A1-5255-E747-1CD6C78F775A}"/>
              </a:ext>
            </a:extLst>
          </p:cNvPr>
          <p:cNvSpPr txBox="1"/>
          <p:nvPr/>
        </p:nvSpPr>
        <p:spPr>
          <a:xfrm>
            <a:off x="6792686" y="4228011"/>
            <a:ext cx="317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Focus mostly on the </a:t>
            </a:r>
            <a:r>
              <a:rPr lang="en-CA" u="sng" dirty="0"/>
              <a:t>base</a:t>
            </a:r>
            <a:r>
              <a:rPr lang="en-CA" dirty="0"/>
              <a:t> scores for the next part…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EA336-1AAC-B6A7-E5AC-4C179240C6F4}"/>
              </a:ext>
            </a:extLst>
          </p:cNvPr>
          <p:cNvCxnSpPr/>
          <p:nvPr/>
        </p:nvCxnSpPr>
        <p:spPr>
          <a:xfrm flipH="1">
            <a:off x="2185851" y="4389120"/>
            <a:ext cx="4606835" cy="37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D474AC-5630-D36D-1246-16037FE9C2A5}"/>
              </a:ext>
            </a:extLst>
          </p:cNvPr>
          <p:cNvCxnSpPr>
            <a:cxnSpLocks/>
          </p:cNvCxnSpPr>
          <p:nvPr/>
        </p:nvCxnSpPr>
        <p:spPr>
          <a:xfrm flipH="1">
            <a:off x="2185851" y="4440599"/>
            <a:ext cx="4606835" cy="119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47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76B8-7AD1-A1A7-D09C-248ABB7E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Scoring Method - CVSS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B7357-24E1-9F1E-6B40-A5A56F24B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796" y="4641852"/>
            <a:ext cx="2987299" cy="21566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9C7B06-C12C-73B6-942D-B0D31BD7D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59" y="1683141"/>
            <a:ext cx="10607041" cy="295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92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7BBCE-39DD-0B0F-5ABB-6267E4C10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Threat Models in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30A4-CBEA-AEAE-8947-F14DB6BE1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Threat models often matched with a </a:t>
            </a:r>
            <a:r>
              <a:rPr lang="en-CA" i="1" dirty="0"/>
              <a:t>protection profile</a:t>
            </a:r>
            <a:r>
              <a:rPr lang="en-CA" dirty="0"/>
              <a:t>, which specifies certain features a given device needs to have to protect against expected threats.</a:t>
            </a:r>
          </a:p>
          <a:p>
            <a:endParaRPr lang="en-CA" dirty="0"/>
          </a:p>
          <a:p>
            <a:r>
              <a:rPr lang="en-CA" dirty="0"/>
              <a:t>In embedded systems, you can see examples of these in the Arm Platform Security Architecture (PSA) Level 1 / 2 certifications.</a:t>
            </a:r>
          </a:p>
          <a:p>
            <a:endParaRPr lang="en-CA" dirty="0"/>
          </a:p>
          <a:p>
            <a:r>
              <a:rPr lang="en-CA" dirty="0"/>
              <a:t>They originated from higher-security assurance level system used for credit cards, satellite TV cards, etc.</a:t>
            </a:r>
          </a:p>
        </p:txBody>
      </p:sp>
    </p:spTree>
    <p:extLst>
      <p:ext uri="{BB962C8B-B14F-4D97-AF65-F5344CB8AC3E}">
        <p14:creationId xmlns:p14="http://schemas.microsoft.com/office/powerpoint/2010/main" val="95140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F362-F6EE-9BAB-ECAC-47DFACCE1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7BCA1-44AB-A4DE-E64C-8946C3E13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Threat modelling may require some off-the-wall thinking to cover every possible threat.</a:t>
            </a:r>
          </a:p>
          <a:p>
            <a:r>
              <a:rPr lang="en-CA" dirty="0"/>
              <a:t>Need to track countermeasures that exist within the system.</a:t>
            </a:r>
          </a:p>
          <a:p>
            <a:r>
              <a:rPr lang="en-CA" dirty="0"/>
              <a:t>Can split it into both an identification &amp; exploitation phase in more complex attacks.</a:t>
            </a:r>
          </a:p>
          <a:p>
            <a:r>
              <a:rPr lang="en-CA" dirty="0"/>
              <a:t>Variety of industry-specific scoring methods, all generally use a similar idea of ranking difficulty of attack, impact, and how easy/scalable attack is.</a:t>
            </a:r>
          </a:p>
        </p:txBody>
      </p:sp>
    </p:spTree>
    <p:extLst>
      <p:ext uri="{BB962C8B-B14F-4D97-AF65-F5344CB8AC3E}">
        <p14:creationId xmlns:p14="http://schemas.microsoft.com/office/powerpoint/2010/main" val="192874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A524-BE73-750F-F0CF-E379F5C3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More Reading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D3CAD-F1DE-728F-9647-2AEA4380C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1374"/>
            <a:ext cx="10858169" cy="687185"/>
          </a:xfrm>
        </p:spPr>
        <p:txBody>
          <a:bodyPr/>
          <a:lstStyle/>
          <a:p>
            <a:pPr marL="0" indent="0">
              <a:buNone/>
            </a:pPr>
            <a:r>
              <a:rPr lang="en-CA" i="1" dirty="0"/>
              <a:t>These slides are covered in Chapter 1 of “Hardware Hacking Handbook”.</a:t>
            </a:r>
          </a:p>
        </p:txBody>
      </p:sp>
    </p:spTree>
    <p:extLst>
      <p:ext uri="{BB962C8B-B14F-4D97-AF65-F5344CB8AC3E}">
        <p14:creationId xmlns:p14="http://schemas.microsoft.com/office/powerpoint/2010/main" val="263073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F897BB65-9237-B5C9-BA66-4BFEBFF55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64" y="1479175"/>
            <a:ext cx="5060578" cy="506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553588-53BB-3359-58D5-912EA233B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Threat Model?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A2806-E9CA-BC24-0F50-D73D3104A618}"/>
              </a:ext>
            </a:extLst>
          </p:cNvPr>
          <p:cNvSpPr txBox="1"/>
          <p:nvPr/>
        </p:nvSpPr>
        <p:spPr>
          <a:xfrm>
            <a:off x="5459506" y="2782669"/>
            <a:ext cx="5544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Example: Installing a Door Lock, how secure should it be?</a:t>
            </a:r>
          </a:p>
        </p:txBody>
      </p:sp>
    </p:spTree>
    <p:extLst>
      <p:ext uri="{BB962C8B-B14F-4D97-AF65-F5344CB8AC3E}">
        <p14:creationId xmlns:p14="http://schemas.microsoft.com/office/powerpoint/2010/main" val="54328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AD2BEA-52EC-F8A3-9B0B-3978F00BB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49" y="3340600"/>
            <a:ext cx="4500282" cy="2707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54153C-C0FD-9F56-3AE9-CA00AE2D3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31" y="522007"/>
            <a:ext cx="4500282" cy="22293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1E078E-3AEB-33D8-08F0-AB38B39F7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986" y="3963647"/>
            <a:ext cx="4500282" cy="232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0810CB-8730-61B4-995C-1D9702DFC4FC}"/>
              </a:ext>
            </a:extLst>
          </p:cNvPr>
          <p:cNvSpPr txBox="1"/>
          <p:nvPr/>
        </p:nvSpPr>
        <p:spPr>
          <a:xfrm>
            <a:off x="6284259" y="1205753"/>
            <a:ext cx="383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Which lock to choose!?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05E883-33E0-0D95-29D9-3492A4E21775}"/>
              </a:ext>
            </a:extLst>
          </p:cNvPr>
          <p:cNvCxnSpPr/>
          <p:nvPr/>
        </p:nvCxnSpPr>
        <p:spPr>
          <a:xfrm flipH="1">
            <a:off x="4428565" y="1380565"/>
            <a:ext cx="1757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DE9DE6-5E89-E1BC-5399-AF35B687B93E}"/>
              </a:ext>
            </a:extLst>
          </p:cNvPr>
          <p:cNvCxnSpPr>
            <a:cxnSpLocks/>
          </p:cNvCxnSpPr>
          <p:nvPr/>
        </p:nvCxnSpPr>
        <p:spPr>
          <a:xfrm flipH="1">
            <a:off x="4508390" y="1575085"/>
            <a:ext cx="1816873" cy="223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BA3927-EC29-3AAD-E28E-299661F121ED}"/>
              </a:ext>
            </a:extLst>
          </p:cNvPr>
          <p:cNvCxnSpPr>
            <a:cxnSpLocks/>
          </p:cNvCxnSpPr>
          <p:nvPr/>
        </p:nvCxnSpPr>
        <p:spPr>
          <a:xfrm>
            <a:off x="6504167" y="1575085"/>
            <a:ext cx="406760" cy="2607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2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7306F-AAFF-2A8A-2E7E-A35C9E64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Parts of the Threat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9668D-C999-E65C-D860-8D0BE9D5C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35" y="2392690"/>
            <a:ext cx="11057965" cy="207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7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74D5-67EA-F38D-A63A-83063CE0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Parts of Threat Model: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6118F-EA68-D671-6781-219378919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end goal of attacks is accessing some sort of </a:t>
            </a:r>
            <a:r>
              <a:rPr lang="en-CA" i="1" dirty="0">
                <a:solidFill>
                  <a:srgbClr val="FF0000"/>
                </a:solidFill>
              </a:rPr>
              <a:t>asset</a:t>
            </a:r>
            <a:r>
              <a:rPr lang="en-CA" dirty="0"/>
              <a:t>.</a:t>
            </a:r>
          </a:p>
          <a:p>
            <a:r>
              <a:rPr lang="en-CA" dirty="0"/>
              <a:t>The </a:t>
            </a:r>
            <a:r>
              <a:rPr lang="en-CA" i="1" dirty="0"/>
              <a:t>asset</a:t>
            </a:r>
            <a:r>
              <a:rPr lang="en-CA" dirty="0"/>
              <a:t> may be obvious or non-obvious, for example:</a:t>
            </a:r>
          </a:p>
          <a:p>
            <a:endParaRPr lang="en-CA" dirty="0"/>
          </a:p>
          <a:p>
            <a:pPr lvl="1"/>
            <a:r>
              <a:rPr lang="en-CA" dirty="0"/>
              <a:t>Credit card data (point of sale terminal).</a:t>
            </a:r>
          </a:p>
          <a:p>
            <a:pPr lvl="1"/>
            <a:r>
              <a:rPr lang="en-CA" dirty="0"/>
              <a:t>Access to computer system (ransomware, launching other attacks).</a:t>
            </a:r>
          </a:p>
          <a:p>
            <a:pPr lvl="1"/>
            <a:r>
              <a:rPr lang="en-CA" dirty="0"/>
              <a:t>Access to company data (leaking data or IP theft).</a:t>
            </a:r>
          </a:p>
          <a:p>
            <a:pPr lvl="1"/>
            <a:r>
              <a:rPr lang="en-CA" dirty="0"/>
              <a:t>Personally Identifiable Information (PII).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638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74D5-67EA-F38D-A63A-83063CE0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Parts of Threat Model: Countermeasures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6118F-EA68-D671-6781-219378919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i="1" dirty="0">
                <a:solidFill>
                  <a:srgbClr val="FF0000"/>
                </a:solidFill>
              </a:rPr>
              <a:t>Countermeasures</a:t>
            </a:r>
            <a:r>
              <a:rPr lang="en-CA" dirty="0"/>
              <a:t> reduce the likelihood of a given attack being successful. Countermeasures may do any (or all) of the following:</a:t>
            </a:r>
          </a:p>
          <a:p>
            <a:pPr marL="0" indent="0">
              <a:buNone/>
            </a:pPr>
            <a:endParaRPr lang="en-CA" dirty="0"/>
          </a:p>
          <a:p>
            <a:pPr marL="514350" indent="-514350">
              <a:buAutoNum type="arabicPeriod"/>
            </a:pPr>
            <a:r>
              <a:rPr lang="en-CA" b="1" u="sng" dirty="0"/>
              <a:t>Protect</a:t>
            </a:r>
            <a:r>
              <a:rPr lang="en-CA" dirty="0"/>
              <a:t> against an attack.</a:t>
            </a:r>
          </a:p>
          <a:p>
            <a:pPr marL="457200" lvl="1" indent="0">
              <a:buNone/>
            </a:pPr>
            <a:endParaRPr lang="en-CA" dirty="0"/>
          </a:p>
          <a:p>
            <a:pPr marL="514350" indent="-514350">
              <a:buAutoNum type="arabicPeriod"/>
            </a:pPr>
            <a:r>
              <a:rPr lang="en-CA" b="1" u="sng" dirty="0"/>
              <a:t>Detect</a:t>
            </a:r>
            <a:r>
              <a:rPr lang="en-CA" dirty="0"/>
              <a:t> an attack.</a:t>
            </a:r>
          </a:p>
          <a:p>
            <a:pPr marL="514350" indent="-514350">
              <a:buAutoNum type="arabicPeriod"/>
            </a:pPr>
            <a:endParaRPr lang="en-CA" dirty="0"/>
          </a:p>
          <a:p>
            <a:pPr marL="514350" indent="-514350">
              <a:buAutoNum type="arabicPeriod"/>
            </a:pPr>
            <a:r>
              <a:rPr lang="en-CA" b="1" u="sng" dirty="0"/>
              <a:t>Respond</a:t>
            </a:r>
            <a:r>
              <a:rPr lang="en-CA" dirty="0"/>
              <a:t> to a detected attack.</a:t>
            </a:r>
          </a:p>
        </p:txBody>
      </p:sp>
    </p:spTree>
    <p:extLst>
      <p:ext uri="{BB962C8B-B14F-4D97-AF65-F5344CB8AC3E}">
        <p14:creationId xmlns:p14="http://schemas.microsoft.com/office/powerpoint/2010/main" val="35209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74D5-67EA-F38D-A63A-83063CE0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Parts of Threat Model: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6118F-EA68-D671-6781-219378919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Attacks</a:t>
            </a:r>
            <a:r>
              <a:rPr lang="en-CA" dirty="0"/>
              <a:t> are how attackers compromise a system.</a:t>
            </a:r>
          </a:p>
          <a:p>
            <a:r>
              <a:rPr lang="en-CA" dirty="0"/>
              <a:t>Understanding the </a:t>
            </a:r>
            <a:r>
              <a:rPr lang="en-CA" i="1" dirty="0"/>
              <a:t>attacks</a:t>
            </a:r>
            <a:r>
              <a:rPr lang="en-CA" dirty="0"/>
              <a:t> is a key part of this class (you’ll learn how to apply attacks &amp; what is required for them).</a:t>
            </a:r>
          </a:p>
          <a:p>
            <a:r>
              <a:rPr lang="en-CA" dirty="0"/>
              <a:t>Will need to understand the complexity of attacks.</a:t>
            </a:r>
          </a:p>
        </p:txBody>
      </p:sp>
    </p:spTree>
    <p:extLst>
      <p:ext uri="{BB962C8B-B14F-4D97-AF65-F5344CB8AC3E}">
        <p14:creationId xmlns:p14="http://schemas.microsoft.com/office/powerpoint/2010/main" val="124438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74D5-67EA-F38D-A63A-83063CE0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Parts of Threat Model: Attackers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6118F-EA68-D671-6781-219378919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Attackers</a:t>
            </a:r>
            <a:r>
              <a:rPr lang="en-CA" dirty="0"/>
              <a:t> are the “bad actors” attacking the system.</a:t>
            </a:r>
          </a:p>
          <a:p>
            <a:r>
              <a:rPr lang="en-CA" dirty="0"/>
              <a:t>Attackers often are rated on their knowledge &amp; access to resources.</a:t>
            </a:r>
          </a:p>
        </p:txBody>
      </p:sp>
    </p:spTree>
    <p:extLst>
      <p:ext uri="{BB962C8B-B14F-4D97-AF65-F5344CB8AC3E}">
        <p14:creationId xmlns:p14="http://schemas.microsoft.com/office/powerpoint/2010/main" val="3767306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722</Words>
  <Application>Microsoft Office PowerPoint</Application>
  <PresentationFormat>Widescreen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0x10B – Threat Modelling</vt:lpstr>
      <vt:lpstr>More Reading Reference</vt:lpstr>
      <vt:lpstr>Why Threat Model?</vt:lpstr>
      <vt:lpstr>PowerPoint Presentation</vt:lpstr>
      <vt:lpstr>Parts of the Threat Model</vt:lpstr>
      <vt:lpstr>Parts of Threat Model: Assets</vt:lpstr>
      <vt:lpstr>Parts of Threat Model: Countermeasures</vt:lpstr>
      <vt:lpstr>Parts of Threat Model: Attacks</vt:lpstr>
      <vt:lpstr>Parts of Threat Model: Attackers</vt:lpstr>
      <vt:lpstr>Attack Trees</vt:lpstr>
      <vt:lpstr>Attack Trees</vt:lpstr>
      <vt:lpstr>Attack Trees</vt:lpstr>
      <vt:lpstr>PowerPoint Presentation</vt:lpstr>
      <vt:lpstr>Scoring Attack Paths</vt:lpstr>
      <vt:lpstr>Scalability?</vt:lpstr>
      <vt:lpstr>Threat Scoring</vt:lpstr>
      <vt:lpstr>Scoring Method - CVSS</vt:lpstr>
      <vt:lpstr>Threat Models in Industry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0x103 – What is Computer Security?</dc:title>
  <dc:creator>Colin O'Flynn</dc:creator>
  <cp:lastModifiedBy>Colin O'Flynn</cp:lastModifiedBy>
  <cp:revision>19</cp:revision>
  <dcterms:created xsi:type="dcterms:W3CDTF">2020-09-15T11:32:29Z</dcterms:created>
  <dcterms:modified xsi:type="dcterms:W3CDTF">2023-09-21T14:44:44Z</dcterms:modified>
</cp:coreProperties>
</file>