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71" r:id="rId5"/>
    <p:sldId id="260" r:id="rId6"/>
    <p:sldId id="272" r:id="rId7"/>
    <p:sldId id="261" r:id="rId8"/>
    <p:sldId id="265" r:id="rId9"/>
    <p:sldId id="273" r:id="rId10"/>
    <p:sldId id="268" r:id="rId11"/>
    <p:sldId id="270" r:id="rId12"/>
    <p:sldId id="258" r:id="rId13"/>
    <p:sldId id="259" r:id="rId14"/>
    <p:sldId id="262" r:id="rId15"/>
    <p:sldId id="264" r:id="rId16"/>
    <p:sldId id="263" r:id="rId17"/>
    <p:sldId id="269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13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C95B-B4F3-3F7B-A7E4-222907FE2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0F364-FEEC-6B9A-CF9E-7B106E4FD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6C589-24B5-DFD0-6522-847F7C69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72A3-31AD-41B5-BD13-2F1D6AFC9F6F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8A963-D27F-08CF-991D-E36C4B10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D109F-FF8F-BA12-1D34-69B829F8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6840-4AAD-453B-B509-DAEE2A4A64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61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B74E-B1DD-5E74-E1B2-367F1C8B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1049A-66B6-DB07-8B5F-F5572A050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D2107-29F7-F523-2036-DEA43C64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72A3-31AD-41B5-BD13-2F1D6AFC9F6F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9B99-3ACB-D5B3-2756-82F2E5D1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A30AC-DE49-EB48-6848-D8250FAD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6840-4AAD-453B-B509-DAEE2A4A64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70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49A94-8D7A-51C7-F077-788B2BC0D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F309E-135D-E8B4-B248-16A455171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845FA-7104-272F-A14B-E0D3BB7F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72A3-31AD-41B5-BD13-2F1D6AFC9F6F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A3BE4-DC51-03FB-5DA2-07F13F61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B9977-CBC0-F3F1-709B-2AD7D7A7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6840-4AAD-453B-B509-DAEE2A4A64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60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F461-F3F5-FE2F-6CB0-2496847D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F449-6776-F1D1-3774-81DFFA795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59C52-EC95-BF1C-A8E3-04FA4C46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72A3-31AD-41B5-BD13-2F1D6AFC9F6F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9426F-C350-B27B-89A3-504ACD07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D0B89-0B55-784D-E80E-0701BA7E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6840-4AAD-453B-B509-DAEE2A4A64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52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ED8E-2AFE-0308-2FE1-3D69AEA7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6645B-6D2C-508F-DF2F-54AF8ED81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4B862-BB6E-E770-5BC5-A8F33CC3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72A3-31AD-41B5-BD13-2F1D6AFC9F6F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CA0EE-32E6-738E-1F92-87B6502B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AF04C-C53D-CD8C-5490-B752BB95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6840-4AAD-453B-B509-DAEE2A4A64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81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9C31-068B-F6C5-3410-C4DA3454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F5BE-D915-5367-FF54-25B1776DC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84231-B0A8-0CAE-DE6A-8C924C16B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EF892-3939-F8DF-7CD2-9E7F88FD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72A3-31AD-41B5-BD13-2F1D6AFC9F6F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5E936-B072-FF59-33B2-7B4B6C47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658E4-4698-7BDB-D880-8CD2A560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6840-4AAD-453B-B509-DAEE2A4A64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07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9357-9AA9-7859-37C9-10BD4900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8A77D-1643-766A-F7F4-83954A2A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86610-A124-A26F-6632-022181D2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196CE-E88C-9E69-EC32-D7EC17703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3E39C-1502-0119-6153-CE37205AC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461DB-126C-A53E-F229-7E78E3AD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72A3-31AD-41B5-BD13-2F1D6AFC9F6F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425E5B-C389-5E06-3C9A-AF4407D2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701AB-37AF-BAEB-76C8-43382E25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6840-4AAD-453B-B509-DAEE2A4A64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01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29F8-4024-F2DD-A025-97B94312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E65E-86EB-3379-2606-05410D0E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72A3-31AD-41B5-BD13-2F1D6AFC9F6F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747C5-CB3B-8532-E58C-29DC57E7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1B852-6AC6-7770-CCA2-E4453D21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6840-4AAD-453B-B509-DAEE2A4A64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29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2E03A-461A-F4F9-12A3-3F5A6A2F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72A3-31AD-41B5-BD13-2F1D6AFC9F6F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47C08-E777-C417-365C-4F2D7945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6581E-2B03-1257-03CF-9775634F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6840-4AAD-453B-B509-DAEE2A4A64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D886-3E54-8A20-F67F-AAA262F1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258B-F6B1-F57E-C0FF-3C0E882D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14B1F-DA8E-DBAD-8B65-47DF8AF54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A20DC-DC44-7D7B-D167-DCB9BB4F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72A3-31AD-41B5-BD13-2F1D6AFC9F6F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9E7AC-0C19-D52E-66EE-DE06FF1C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7F89A-DFF3-0D4E-F433-AA85BE2B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6840-4AAD-453B-B509-DAEE2A4A64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538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267A-A776-1845-2978-715D3EA2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18F56-B8E3-1FC7-1E29-5AF71679D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7C6DB-8532-7E9A-AA7C-35D9975AD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39A01-1F66-4122-116C-B13654B0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72A3-31AD-41B5-BD13-2F1D6AFC9F6F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AC19B-6868-90E1-4E29-6E818194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078B6-9470-E0D8-D876-CC9A6D4C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6840-4AAD-453B-B509-DAEE2A4A64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64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32B93-4AF1-D4F7-5E9E-595B8A84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3750A-3FA3-57CF-F2EC-4BF31F3C0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48F4A-FDF4-A2DF-B198-31A819B9F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D72A3-31AD-41B5-BD13-2F1D6AFC9F6F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F7A79-B88C-3E5F-47DB-A04375CFF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7152-B21D-4B30-036B-4DFD5A334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6840-4AAD-453B-B509-DAEE2A4A64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60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aetech/chipwhisperer/tree/develop/hardware/victims/firmware/crypto/avrcryptolib/bigint" TargetMode="External"/><Relationship Id="rId2" Type="http://schemas.openxmlformats.org/officeDocument/2006/relationships/hyperlink" Target="https://github.com/newaetech/chipwhisperer/tree/develop/hardware/victims/firmware/crypto/avrcryptolib/rs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aetech/chipwhisperer/blob/develop/hardware/victims/firmware/simpleserial-rsa/simpleserial-rsa-arm.c#L146" TargetMode="External"/><Relationship Id="rId2" Type="http://schemas.openxmlformats.org/officeDocument/2006/relationships/hyperlink" Target="https://github.com/newaetech/chipwhisperer/blob/develop/hardware/victims/firmware/crypto/mbedtls/library/rsa.c#L127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aetech/chipwhisperer/blob/develop/hardware/victims/firmware/crypto/tiny-AES128-C/aes.c" TargetMode="External"/><Relationship Id="rId2" Type="http://schemas.openxmlformats.org/officeDocument/2006/relationships/hyperlink" Target="https://github.com/newaetech/chipwhisperer/tree/develop/hardware/victims/firmware/crypto/tiny-AES128-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bed-TLS/mbedtl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5125-230D-251A-4ED0-A2FAFE88F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0x20B - Cryptographic Implementations in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FD705-FFEE-7DC5-3528-C36DC96DAF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868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7C6D-97A8-5A38-07AA-48BFE703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e.g., Code Size of MBED-TLS AES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173CF3-1E96-C0AB-16CE-4E518AF0B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377" y="1837246"/>
            <a:ext cx="7937978" cy="26310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7FC90E-3E2D-9E05-DB1C-FF16D8339AC7}"/>
              </a:ext>
            </a:extLst>
          </p:cNvPr>
          <p:cNvSpPr txBox="1"/>
          <p:nvPr/>
        </p:nvSpPr>
        <p:spPr>
          <a:xfrm>
            <a:off x="930442" y="4836695"/>
            <a:ext cx="976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.text = code size</a:t>
            </a:r>
          </a:p>
          <a:p>
            <a:r>
              <a:rPr lang="en-CA" b="1" dirty="0"/>
              <a:t>.data / .</a:t>
            </a:r>
            <a:r>
              <a:rPr lang="en-CA" b="1" dirty="0" err="1"/>
              <a:t>bss</a:t>
            </a:r>
            <a:r>
              <a:rPr lang="en-CA" b="1" dirty="0"/>
              <a:t> = initialized &amp; unutilized data respectively</a:t>
            </a:r>
          </a:p>
        </p:txBody>
      </p:sp>
    </p:spTree>
    <p:extLst>
      <p:ext uri="{BB962C8B-B14F-4D97-AF65-F5344CB8AC3E}">
        <p14:creationId xmlns:p14="http://schemas.microsoft.com/office/powerpoint/2010/main" val="175829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AD5B-0E6E-2D43-7E94-6457127F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e.g., Code Size of TinyAES128C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D0ECE-EF7F-D781-6972-FF2048D1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90" y="2001730"/>
            <a:ext cx="8208030" cy="2649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887801-12D9-AFB6-87E2-A85FDA5A2335}"/>
              </a:ext>
            </a:extLst>
          </p:cNvPr>
          <p:cNvSpPr txBox="1"/>
          <p:nvPr/>
        </p:nvSpPr>
        <p:spPr>
          <a:xfrm>
            <a:off x="930442" y="4836695"/>
            <a:ext cx="976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.text = code size</a:t>
            </a:r>
          </a:p>
          <a:p>
            <a:r>
              <a:rPr lang="en-CA" b="1" dirty="0"/>
              <a:t>.data / .</a:t>
            </a:r>
            <a:r>
              <a:rPr lang="en-CA" b="1" dirty="0" err="1"/>
              <a:t>bss</a:t>
            </a:r>
            <a:r>
              <a:rPr lang="en-CA" b="1" dirty="0"/>
              <a:t> = initialized &amp; unutilized data respectively</a:t>
            </a:r>
          </a:p>
        </p:txBody>
      </p:sp>
    </p:spTree>
    <p:extLst>
      <p:ext uri="{BB962C8B-B14F-4D97-AF65-F5344CB8AC3E}">
        <p14:creationId xmlns:p14="http://schemas.microsoft.com/office/powerpoint/2010/main" val="398354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4305-0BAA-774F-4AAD-DFCC5FC4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Asymmetric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03719-4529-D3A0-16E1-866184DF1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Asymmetric cryptography is typically going to be either RSA or ECC.</a:t>
            </a:r>
          </a:p>
          <a:p>
            <a:r>
              <a:rPr lang="en-CA" dirty="0"/>
              <a:t>We’ll mostly be looking at RSA – the same principles apply on usage of ECC, same idea of public/private keys, etc.</a:t>
            </a:r>
          </a:p>
        </p:txBody>
      </p:sp>
    </p:spTree>
    <p:extLst>
      <p:ext uri="{BB962C8B-B14F-4D97-AF65-F5344CB8AC3E}">
        <p14:creationId xmlns:p14="http://schemas.microsoft.com/office/powerpoint/2010/main" val="701799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97E2-2EC5-948A-D100-72F66870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Sign &amp; Verify vs. Encrypt &amp; Decrypt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AF0D-842A-A51C-DEAC-E524881AA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Note with RSA you’ll see most operations reported as </a:t>
            </a:r>
            <a:r>
              <a:rPr lang="en-CA" i="1" dirty="0"/>
              <a:t>sign &amp; verify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Sign message </a:t>
            </a:r>
            <a:r>
              <a:rPr lang="en-CA" i="1" dirty="0"/>
              <a:t>msg</a:t>
            </a:r>
            <a:r>
              <a:rPr lang="en-CA" dirty="0"/>
              <a:t> to create signature </a:t>
            </a:r>
            <a:r>
              <a:rPr lang="en-CA" i="1" dirty="0"/>
              <a:t>s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dirty="0"/>
              <a:t>	h = hash(</a:t>
            </a:r>
            <a:r>
              <a:rPr lang="en-CA" i="1" dirty="0"/>
              <a:t>msg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i="1" dirty="0"/>
              <a:t>s</a:t>
            </a:r>
            <a:r>
              <a:rPr lang="en-CA" dirty="0"/>
              <a:t> = </a:t>
            </a:r>
            <a:r>
              <a:rPr lang="en-CA" dirty="0" err="1"/>
              <a:t>RSAEncrypt</a:t>
            </a:r>
            <a:r>
              <a:rPr lang="en-CA" dirty="0"/>
              <a:t>(h) = h</a:t>
            </a:r>
            <a:r>
              <a:rPr lang="en-CA" baseline="30000" dirty="0"/>
              <a:t>d</a:t>
            </a:r>
            <a:r>
              <a:rPr lang="en-CA" dirty="0"/>
              <a:t>(mod n)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Verify signature </a:t>
            </a:r>
            <a:r>
              <a:rPr lang="en-CA" i="1" dirty="0"/>
              <a:t>s</a:t>
            </a:r>
            <a:r>
              <a:rPr lang="en-CA" dirty="0"/>
              <a:t> for </a:t>
            </a:r>
            <a:r>
              <a:rPr lang="en-CA" i="1" dirty="0"/>
              <a:t>msg</a:t>
            </a:r>
            <a:r>
              <a:rPr lang="en-CA" dirty="0"/>
              <a:t> :</a:t>
            </a:r>
          </a:p>
          <a:p>
            <a:pPr marL="0" indent="0">
              <a:buNone/>
            </a:pPr>
            <a:r>
              <a:rPr lang="en-CA" dirty="0"/>
              <a:t>	h = hash(</a:t>
            </a:r>
            <a:r>
              <a:rPr lang="en-CA" i="1" dirty="0"/>
              <a:t>msg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	h’ = </a:t>
            </a:r>
            <a:r>
              <a:rPr lang="en-CA" dirty="0" err="1"/>
              <a:t>RSADecrypt</a:t>
            </a:r>
            <a:r>
              <a:rPr lang="en-CA" dirty="0"/>
              <a:t>(</a:t>
            </a:r>
            <a:r>
              <a:rPr lang="en-CA" i="1" dirty="0"/>
              <a:t>s</a:t>
            </a:r>
            <a:r>
              <a:rPr lang="en-CA" dirty="0"/>
              <a:t>) = </a:t>
            </a:r>
            <a:r>
              <a:rPr lang="en-CA" i="1" dirty="0"/>
              <a:t>s</a:t>
            </a:r>
            <a:r>
              <a:rPr lang="en-CA" baseline="30000" dirty="0"/>
              <a:t>e</a:t>
            </a:r>
            <a:r>
              <a:rPr lang="en-CA" dirty="0"/>
              <a:t>(mod n)</a:t>
            </a:r>
          </a:p>
          <a:p>
            <a:pPr marL="0" indent="0">
              <a:buNone/>
            </a:pPr>
            <a:r>
              <a:rPr lang="en-CA" dirty="0"/>
              <a:t>	Compare h’ and h.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599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B35F-0AE7-0C3D-F2CE-335EC12E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Asymmetric Results on e.g., My Computer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BCE51-D19C-916C-EC43-D42FFE206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1100"/>
            <a:ext cx="10515600" cy="3500388"/>
          </a:xfrm>
        </p:spPr>
      </p:pic>
    </p:spTree>
    <p:extLst>
      <p:ext uri="{BB962C8B-B14F-4D97-AF65-F5344CB8AC3E}">
        <p14:creationId xmlns:p14="http://schemas.microsoft.com/office/powerpoint/2010/main" val="276729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A5DF-4D7F-25E3-8188-9369F972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RSA in C – Simple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6E090-5CEC-8722-A17D-E6C0EFCE9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https://github.com/newaetech/chipwhisperer/tree/develop/hardware/victims/firmware/crypto/avrcryptolib/rsa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..but note most of the complexity is in the “</a:t>
            </a:r>
            <a:r>
              <a:rPr lang="en-CA" dirty="0" err="1"/>
              <a:t>bignum</a:t>
            </a:r>
            <a:r>
              <a:rPr lang="en-CA" dirty="0"/>
              <a:t>” functions: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3"/>
              </a:rPr>
              <a:t>https://github.com/newaetech/chipwhisperer/tree/develop/hardware/victims/firmware/crypto/avrcryptolib/bigint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i="1" dirty="0"/>
              <a:t>NOTE: This is code only for AVR (8-bit micros)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380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D359-D9A1-CFC5-517F-9078F38B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Embedded Usage – MBED-TLS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8FC66-17A0-4702-AD4A-AF1B44987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621" y="1783994"/>
            <a:ext cx="9340516" cy="31092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F120F3-AE25-ED33-9587-7D7CBE5F01DB}"/>
              </a:ext>
            </a:extLst>
          </p:cNvPr>
          <p:cNvSpPr txBox="1"/>
          <p:nvPr/>
        </p:nvSpPr>
        <p:spPr>
          <a:xfrm>
            <a:off x="930442" y="4986540"/>
            <a:ext cx="976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.text = code size</a:t>
            </a:r>
          </a:p>
          <a:p>
            <a:r>
              <a:rPr lang="en-CA" b="1" dirty="0"/>
              <a:t>.data / .</a:t>
            </a:r>
            <a:r>
              <a:rPr lang="en-CA" b="1" dirty="0" err="1"/>
              <a:t>bss</a:t>
            </a:r>
            <a:r>
              <a:rPr lang="en-CA" b="1" dirty="0"/>
              <a:t> = initialized &amp; unutilized data respectively</a:t>
            </a:r>
          </a:p>
        </p:txBody>
      </p:sp>
    </p:spTree>
    <p:extLst>
      <p:ext uri="{BB962C8B-B14F-4D97-AF65-F5344CB8AC3E}">
        <p14:creationId xmlns:p14="http://schemas.microsoft.com/office/powerpoint/2010/main" val="245972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FBB1-01BD-8D12-10AD-2B2EB72B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Embedded Usage – MBED-TLS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3496-1D6C-408F-ED89-440FD945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Examples of RSA usage can be see in the MBED code itself at </a:t>
            </a:r>
            <a:r>
              <a:rPr lang="en-CA" dirty="0">
                <a:hlinkClick r:id="rId2"/>
              </a:rPr>
              <a:t>https://github.com/newaetech/chipwhisperer/blob/develop/hardware/victims/firmware/crypto/mbedtls/library/rsa.c#L1276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This are somewhat complex – instead see for example ChipWhisperer demo at </a:t>
            </a:r>
            <a:r>
              <a:rPr lang="en-CA" dirty="0">
                <a:hlinkClick r:id="rId3"/>
              </a:rPr>
              <a:t>https://github.com/newaetech/chipwhisperer/blob/develop/hardware/victims/firmware/simpleserial-rsa/simpleserial-rsa-arm.c#L146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5164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3A56-394A-978C-57D3-EEAE3452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of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AB43-79BF-404A-A01C-3D38B53A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Note the difference between AES &amp; RSA in size &amp; speed</a:t>
            </a:r>
          </a:p>
          <a:p>
            <a:r>
              <a:rPr lang="en-CA" dirty="0"/>
              <a:t>The implementations are also vulnerable to </a:t>
            </a:r>
            <a:r>
              <a:rPr lang="en-CA" i="1" dirty="0"/>
              <a:t>side-channel</a:t>
            </a:r>
            <a:r>
              <a:rPr lang="en-CA" dirty="0"/>
              <a:t>s (a topic of future modules).</a:t>
            </a:r>
          </a:p>
          <a:p>
            <a:r>
              <a:rPr lang="en-CA" i="1" dirty="0"/>
              <a:t>Side-channels</a:t>
            </a:r>
            <a:r>
              <a:rPr lang="en-CA" dirty="0"/>
              <a:t> can be due to variations in timing with different data. You can explore that even with simple (e.g., Python-based) implementations and seeing how they take different amounts of time with different amounts of data.</a:t>
            </a:r>
          </a:p>
        </p:txBody>
      </p:sp>
    </p:spTree>
    <p:extLst>
      <p:ext uri="{BB962C8B-B14F-4D97-AF65-F5344CB8AC3E}">
        <p14:creationId xmlns:p14="http://schemas.microsoft.com/office/powerpoint/2010/main" val="163614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8180-24DA-7724-ED2E-7CC06989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of Previous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B424F-F99E-5191-C47B-39E11E01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Typically we use either Symmetric or Asymmetric Cryptography.</a:t>
            </a:r>
          </a:p>
          <a:p>
            <a:r>
              <a:rPr lang="en-CA" dirty="0"/>
              <a:t>Typical example of symmetric = AES</a:t>
            </a:r>
          </a:p>
          <a:p>
            <a:r>
              <a:rPr lang="en-CA" dirty="0"/>
              <a:t>Typical example of asymmetric = RSA</a:t>
            </a:r>
          </a:p>
        </p:txBody>
      </p:sp>
    </p:spTree>
    <p:extLst>
      <p:ext uri="{BB962C8B-B14F-4D97-AF65-F5344CB8AC3E}">
        <p14:creationId xmlns:p14="http://schemas.microsoft.com/office/powerpoint/2010/main" val="209887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4311-0D68-AC08-21A8-A02FDBBF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Symmetric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12A26-5B88-7B1B-6955-86E8F0864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Typically we use AES for symmetric cryptography.</a:t>
            </a:r>
          </a:p>
          <a:p>
            <a:r>
              <a:rPr lang="en-CA" dirty="0"/>
              <a:t>Choice of key size (AES-128, 192, 256)</a:t>
            </a:r>
          </a:p>
          <a:p>
            <a:r>
              <a:rPr lang="en-CA" dirty="0"/>
              <a:t>Choice of mode (AES-ECB, AES-CBC, AES-CTR, </a:t>
            </a:r>
            <a:r>
              <a:rPr lang="en-CA" dirty="0" err="1"/>
              <a:t>etc</a:t>
            </a:r>
            <a:r>
              <a:rPr lang="en-CA" dirty="0"/>
              <a:t>).</a:t>
            </a:r>
          </a:p>
          <a:p>
            <a:r>
              <a:rPr lang="en-CA" dirty="0"/>
              <a:t>How to compare results?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385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EF8A-5B93-8873-1DE4-9864369A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OpenSSL 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2F48A-96D0-6922-943C-B161D9BD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We can use OpenSSL’s built-in benchmarking to compare. Requires OpenSSL.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 be easily installed on Linux / Mac command line, Windows via WSL, or even command-line on Windows. Can also run on online computers (Co-lab).</a:t>
            </a:r>
          </a:p>
        </p:txBody>
      </p:sp>
    </p:spTree>
    <p:extLst>
      <p:ext uri="{BB962C8B-B14F-4D97-AF65-F5344CB8AC3E}">
        <p14:creationId xmlns:p14="http://schemas.microsoft.com/office/powerpoint/2010/main" val="389532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9D17-73E6-731F-EE9D-665EA660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Symmetric Results on e.g., My Computer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977676-65BD-61C9-6F58-9E6DE6888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7398"/>
            <a:ext cx="10515600" cy="3307791"/>
          </a:xfrm>
        </p:spPr>
      </p:pic>
    </p:spTree>
    <p:extLst>
      <p:ext uri="{BB962C8B-B14F-4D97-AF65-F5344CB8AC3E}">
        <p14:creationId xmlns:p14="http://schemas.microsoft.com/office/powerpoint/2010/main" val="121973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E8D3-DECF-1791-0904-C38DDA3F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 on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A841-4C13-83BF-E687-DB71DC43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See the reported result type, in this example “k-bytes/sec”</a:t>
            </a:r>
          </a:p>
          <a:p>
            <a:r>
              <a:rPr lang="en-CA" dirty="0"/>
              <a:t>Note the change with input block size.</a:t>
            </a:r>
          </a:p>
        </p:txBody>
      </p:sp>
    </p:spTree>
    <p:extLst>
      <p:ext uri="{BB962C8B-B14F-4D97-AF65-F5344CB8AC3E}">
        <p14:creationId xmlns:p14="http://schemas.microsoft.com/office/powerpoint/2010/main" val="13557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1760-C35E-EBE4-4EEF-2EF032D0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AES in C – Simple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50F43-E8A4-8600-E9A7-11A0D2CD6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See </a:t>
            </a:r>
            <a:r>
              <a:rPr lang="en-CA" dirty="0">
                <a:hlinkClick r:id="rId2"/>
              </a:rPr>
              <a:t>https://github.com/newaetech/chipwhisperer/tree/develop/hardware/victims/firmware/crypto/tiny-AES128-C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Main file:</a:t>
            </a:r>
          </a:p>
          <a:p>
            <a:pPr marL="0" indent="0">
              <a:buNone/>
            </a:pPr>
            <a:r>
              <a:rPr lang="en-CA" dirty="0">
                <a:hlinkClick r:id="rId3"/>
              </a:rPr>
              <a:t>https://github.com/newaetech/chipwhisperer/blob/develop/hardware/victims/firmware/crypto/tiny-AES128-C/aes.c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033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46AD-E357-839B-5B58-EEB7C5FD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Embedded Usage – MBED-TLS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DE8D-7E55-1069-8330-32F30590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MBED-TLS is a popular open-source library for cryptographic implementations (see </a:t>
            </a:r>
            <a:r>
              <a:rPr lang="en-CA" dirty="0">
                <a:hlinkClick r:id="rId2"/>
              </a:rPr>
              <a:t>https://github.com/Mbed-TLS/mbedtls</a:t>
            </a:r>
            <a:r>
              <a:rPr lang="en-CA" dirty="0"/>
              <a:t>) </a:t>
            </a:r>
          </a:p>
          <a:p>
            <a:r>
              <a:rPr lang="en-CA" dirty="0"/>
              <a:t>It implements most algorithms you might need to use in your products, including AES, RSA, etc.</a:t>
            </a:r>
          </a:p>
        </p:txBody>
      </p:sp>
    </p:spTree>
    <p:extLst>
      <p:ext uri="{BB962C8B-B14F-4D97-AF65-F5344CB8AC3E}">
        <p14:creationId xmlns:p14="http://schemas.microsoft.com/office/powerpoint/2010/main" val="396808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A271-7505-467D-A2FC-06280FB0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MBED-TLS 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8C2F-49C3-17A8-DE22-FC9E53D7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mbedtls_aes_context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mbedtls_aes_init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mbedtls_aes_setkey_enc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 key, 128);</a:t>
            </a:r>
          </a:p>
          <a:p>
            <a:pPr marL="0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mbedtls_aes_crypt_ecb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 MBEDTLS_AES_ENCRYPT, pt, pt);</a:t>
            </a:r>
          </a:p>
        </p:txBody>
      </p:sp>
    </p:spTree>
    <p:extLst>
      <p:ext uri="{BB962C8B-B14F-4D97-AF65-F5344CB8AC3E}">
        <p14:creationId xmlns:p14="http://schemas.microsoft.com/office/powerpoint/2010/main" val="281853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755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0x20B - Cryptographic Implementations in Practice</vt:lpstr>
      <vt:lpstr>Summary of Previous</vt:lpstr>
      <vt:lpstr>Symmetric Cryptography</vt:lpstr>
      <vt:lpstr>OpenSSL Benchmarking</vt:lpstr>
      <vt:lpstr>Symmetric Results on e.g., My Computer</vt:lpstr>
      <vt:lpstr>Notes on Results:</vt:lpstr>
      <vt:lpstr>AES in C – Simple Implementation</vt:lpstr>
      <vt:lpstr>Embedded Usage – MBED-TLS</vt:lpstr>
      <vt:lpstr>MBED-TLS Example Code</vt:lpstr>
      <vt:lpstr>e.g., Code Size of MBED-TLS AES</vt:lpstr>
      <vt:lpstr>e.g., Code Size of TinyAES128C</vt:lpstr>
      <vt:lpstr>Asymmetric Cryptography</vt:lpstr>
      <vt:lpstr>Sign &amp; Verify vs. Encrypt &amp; Decrypt</vt:lpstr>
      <vt:lpstr>Asymmetric Results on e.g., My Computer</vt:lpstr>
      <vt:lpstr>RSA in C – Simple Implementation</vt:lpstr>
      <vt:lpstr>Embedded Usage – MBED-TLS</vt:lpstr>
      <vt:lpstr>Embedded Usage – MBED-TLS</vt:lpstr>
      <vt:lpstr>Summary of Implementations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Implementations in Practice</dc:title>
  <dc:creator>Colin O'Flynn</dc:creator>
  <cp:lastModifiedBy>Colin O'Flynn</cp:lastModifiedBy>
  <cp:revision>4</cp:revision>
  <dcterms:created xsi:type="dcterms:W3CDTF">2023-10-11T22:35:08Z</dcterms:created>
  <dcterms:modified xsi:type="dcterms:W3CDTF">2023-10-12T00:18:25Z</dcterms:modified>
</cp:coreProperties>
</file>