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F2B04-C695-4964-AD19-3F09E0D9041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27DB817A-9704-4210-B0FF-1183631FBFAC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inoflynn/eced4406/releases/download/0.3/ghidra_10.2.3_PUBLIC_withJRE.zip" TargetMode="External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day.io/course/172292-introduction-to-reverse-engineering-with-ghidra" TargetMode="External"/><Relationship Id="rId2" Type="http://schemas.openxmlformats.org/officeDocument/2006/relationships/hyperlink" Target="https://ghidra.re/courses/GhidraClass/Beginner/Introduction_to_Ghidra_Student_Guide_withNotes.html#Introduction_to_Ghidra_Student_Gu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0x407 – Introducing </a:t>
            </a:r>
            <a:r>
              <a:rPr lang="en-US" dirty="0" err="1"/>
              <a:t>Ghidra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07F-646D-4164-82D6-7BB66D3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Views: 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EA97-A6BA-4EC0-AE55-46B2895B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</a:t>
            </a:r>
            <a:r>
              <a:rPr lang="en-US" dirty="0">
                <a:sym typeface="Wingdings" panose="05000000000000000000" pitchFamily="2" charset="2"/>
              </a:rPr>
              <a:t> Defined Strings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E951D-DC16-4D3F-B248-3BBB3915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43" y="2463534"/>
            <a:ext cx="5962781" cy="37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3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D149-A2E8-4ABA-A9E4-499D3F31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– Cross Reference (“XREF”)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664E-3082-46AE-8A93-FD2C9E54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most powerful tools – see where code/data is referred to by.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0B861-8936-40A7-8DC7-EF3C04DF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1" y="2693518"/>
            <a:ext cx="11052457" cy="18784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A376E7-9AAE-4A23-BB98-F88F05ABA0F4}"/>
              </a:ext>
            </a:extLst>
          </p:cNvPr>
          <p:cNvCxnSpPr/>
          <p:nvPr/>
        </p:nvCxnSpPr>
        <p:spPr>
          <a:xfrm flipV="1">
            <a:off x="7225990" y="3323063"/>
            <a:ext cx="1345581" cy="1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FFFD9E-0F92-436E-A727-E6289D020FEE}"/>
              </a:ext>
            </a:extLst>
          </p:cNvPr>
          <p:cNvSpPr txBox="1"/>
          <p:nvPr/>
        </p:nvSpPr>
        <p:spPr>
          <a:xfrm>
            <a:off x="4735551" y="5129561"/>
            <a:ext cx="5962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is referring to that string! Interesting…</a:t>
            </a:r>
          </a:p>
          <a:p>
            <a:endParaRPr lang="en-US" dirty="0"/>
          </a:p>
          <a:p>
            <a:r>
              <a:rPr lang="en-US" dirty="0"/>
              <a:t>Double-click on it to jump to the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65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CF5-A7CD-4A8E-BCD4-B34A749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Figuring out puts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B6392-4168-499B-9FC1-54901643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49" y="1690688"/>
            <a:ext cx="10515600" cy="277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E4D7D-A442-43E4-8863-3DE171294201}"/>
              </a:ext>
            </a:extLst>
          </p:cNvPr>
          <p:cNvSpPr txBox="1"/>
          <p:nvPr/>
        </p:nvSpPr>
        <p:spPr>
          <a:xfrm>
            <a:off x="2155902" y="5047785"/>
            <a:ext cx="802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“FUN_08001e38” seems to be called repeatedly, and with a string argument?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E875-B651-4A2D-9826-B68B5C62225B}"/>
              </a:ext>
            </a:extLst>
          </p:cNvPr>
          <p:cNvCxnSpPr/>
          <p:nvPr/>
        </p:nvCxnSpPr>
        <p:spPr>
          <a:xfrm flipV="1">
            <a:off x="2386361" y="3062868"/>
            <a:ext cx="2051824" cy="198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8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BAB5-1D58-45EC-A08B-ED52E645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Views: Function Graph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6172-8E34-4C2A-844C-0849DFCD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038"/>
          </a:xfrm>
        </p:spPr>
        <p:txBody>
          <a:bodyPr/>
          <a:lstStyle/>
          <a:p>
            <a:r>
              <a:rPr lang="en-US" dirty="0"/>
              <a:t>Window </a:t>
            </a:r>
            <a:r>
              <a:rPr lang="en-US" dirty="0">
                <a:sym typeface="Wingdings" panose="05000000000000000000" pitchFamily="2" charset="2"/>
              </a:rPr>
              <a:t> Function Graph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5EAB4-99B0-4817-9ADF-A549638A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16" y="1628079"/>
            <a:ext cx="3722938" cy="50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463-39E6-4670-8FB6-A1CFA4E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Getting Started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3413-CF70-4107-987E-8575E08E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is to explore with it a little bit!</a:t>
            </a:r>
          </a:p>
          <a:p>
            <a:r>
              <a:rPr lang="en-US" dirty="0"/>
              <a:t>See Lab #3 “Setup” instructions to be able to load this file.</a:t>
            </a:r>
          </a:p>
          <a:p>
            <a:r>
              <a:rPr lang="en-US" dirty="0"/>
              <a:t>Lab #3 will have you work with it in a little more detail.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47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406-71B1-4C39-85DB-48FCBF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Ghidra</a:t>
            </a:r>
            <a:r>
              <a:rPr lang="en-US" dirty="0"/>
              <a:t> Do?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8302C-0162-4B83-8842-712A1C82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94" y="1690687"/>
            <a:ext cx="8650445" cy="50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48FF-DFC7-46E2-AE72-C234269F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Ghidra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0F93-1813-4622-809C-F317FC90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Ghidra</a:t>
            </a:r>
            <a:r>
              <a:rPr lang="en-US" dirty="0"/>
              <a:t> runs on Mac/Windows/Linux.</a:t>
            </a:r>
          </a:p>
          <a:p>
            <a:r>
              <a:rPr lang="en-US" dirty="0"/>
              <a:t>The official site is at </a:t>
            </a:r>
            <a:r>
              <a:rPr lang="en-US" dirty="0">
                <a:hlinkClick r:id="rId2"/>
              </a:rPr>
              <a:t>https://ghidra-sre.org/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are installing on Windows – recommend instead use my version from </a:t>
            </a:r>
            <a:r>
              <a:rPr lang="en-US" dirty="0">
                <a:hlinkClick r:id="rId3"/>
              </a:rPr>
              <a:t>https://github.com/colinoflynn/eced4406/releases/download/0.3/ghidra_10.2.3_PUBLIC_withJRE.zip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This should “just work” on Windows.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Lab #3 instructions for more about getting </a:t>
            </a:r>
            <a:r>
              <a:rPr lang="en-US" dirty="0" err="1"/>
              <a:t>Ghidra</a:t>
            </a:r>
            <a:r>
              <a:rPr lang="en-US" dirty="0"/>
              <a:t> installed.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0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FC30-E8FF-40AA-974B-637F23D9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– Reverse Engineering Tool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2DF3-9874-49F4-8288-FF7C853A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inspection of executables – that is binaries which contain runnable code.</a:t>
            </a:r>
          </a:p>
          <a:p>
            <a:endParaRPr lang="en-US" dirty="0"/>
          </a:p>
          <a:p>
            <a:r>
              <a:rPr lang="en-US" dirty="0"/>
              <a:t>Many tools for analysis of the programs.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9A3-233C-4F31-8C14-164BAA8D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9CA3-DED3-4EBA-8E0C-C1572A1C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 course: </a:t>
            </a:r>
            <a:r>
              <a:rPr lang="en-US" dirty="0">
                <a:hlinkClick r:id="rId2"/>
              </a:rPr>
              <a:t>https://ghidra.re/courses/GhidraClass/Beginner/Introduction_to_Ghidra_Student_Guide_withNotes.html#Introduction_to_Ghidra_Student_Guide.html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Hackaday</a:t>
            </a:r>
            <a:r>
              <a:rPr lang="en-US" dirty="0"/>
              <a:t> full course (x86 based):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https://hackaday.io/course/172292-introduction-to-reverse-engineering-with-ghidra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5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379A-4D9E-40FC-9694-8797F95A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BADF-A789-46D8-B5FF-7EFA189A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tell </a:t>
            </a:r>
            <a:r>
              <a:rPr lang="en-US" dirty="0" err="1"/>
              <a:t>Ghidra</a:t>
            </a:r>
            <a:r>
              <a:rPr lang="en-US" dirty="0"/>
              <a:t> the “language” it expects.</a:t>
            </a:r>
          </a:p>
          <a:p>
            <a:pPr lvl="1"/>
            <a:r>
              <a:rPr lang="en-US" dirty="0"/>
              <a:t>This is basically the processor type – such as Arm Cortex-M</a:t>
            </a:r>
          </a:p>
          <a:p>
            <a:pPr lvl="1"/>
            <a:endParaRPr lang="en-US" dirty="0"/>
          </a:p>
          <a:p>
            <a:r>
              <a:rPr lang="en-US" dirty="0" err="1"/>
              <a:t>Ghidra</a:t>
            </a:r>
            <a:r>
              <a:rPr lang="en-US" dirty="0"/>
              <a:t> also needs to know little or big endian code format (if the processor supports both).</a:t>
            </a:r>
          </a:p>
          <a:p>
            <a:pPr lvl="1"/>
            <a:r>
              <a:rPr lang="en-US" dirty="0"/>
              <a:t>Most Arm Cortex-M devices are </a:t>
            </a:r>
            <a:r>
              <a:rPr lang="en-US" i="1" dirty="0"/>
              <a:t>little endian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Ghidra</a:t>
            </a:r>
            <a:r>
              <a:rPr lang="en-US" dirty="0"/>
              <a:t> needs to know the </a:t>
            </a:r>
            <a:r>
              <a:rPr lang="en-US" u="sng" dirty="0"/>
              <a:t>starting address</a:t>
            </a:r>
            <a:r>
              <a:rPr lang="en-US" dirty="0"/>
              <a:t> if you are loading a raw binary.</a:t>
            </a:r>
          </a:p>
          <a:p>
            <a:pPr lvl="1"/>
            <a:r>
              <a:rPr lang="en-US" dirty="0"/>
              <a:t>We will start with Intel Hex in lab 1 to simplify things slightly.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3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903C-B554-4DD8-96C4-E055589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101 – Cont’d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FEFF-151D-4ED5-9B1F-CD7FF57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performs an </a:t>
            </a:r>
            <a:r>
              <a:rPr lang="en-US" u="sng" dirty="0"/>
              <a:t>auto analysis</a:t>
            </a:r>
            <a:r>
              <a:rPr lang="en-US" dirty="0"/>
              <a:t>, which hopefully identifies instructions.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15C1-A31E-4B09-AA2B-7D82AA6C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38" y="2834764"/>
            <a:ext cx="572532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385-FD9A-4867-80BA-77E4DBE4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A8F2-7DC8-4C6D-AFAE-A607026C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3760"/>
          </a:xfrm>
        </p:spPr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can “decompile” from assembly to C code.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B6807-40EB-4C78-B35F-C0DE34D8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4" y="2442901"/>
            <a:ext cx="8697951" cy="36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E99B-3754-4B0A-9707-E0D4620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Decompiled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BA2-2CE1-4B62-ACDF-7FC272BF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decompiler</a:t>
            </a:r>
            <a:r>
              <a:rPr lang="en-US" dirty="0"/>
              <a:t> does not make </a:t>
            </a:r>
            <a:r>
              <a:rPr lang="en-US" u="sng" dirty="0"/>
              <a:t>nice</a:t>
            </a:r>
            <a:r>
              <a:rPr lang="en-US" dirty="0"/>
              <a:t> C code – we have no idea on what variables are.</a:t>
            </a:r>
          </a:p>
          <a:p>
            <a:r>
              <a:rPr lang="en-US" dirty="0"/>
              <a:t>The </a:t>
            </a:r>
            <a:r>
              <a:rPr lang="en-US" dirty="0" err="1"/>
              <a:t>decompiler</a:t>
            </a:r>
            <a:r>
              <a:rPr lang="en-US" dirty="0"/>
              <a:t> will expose optimizations that make code more confusing.</a:t>
            </a:r>
          </a:p>
          <a:p>
            <a:r>
              <a:rPr lang="en-CA" dirty="0"/>
              <a:t>The </a:t>
            </a:r>
            <a:r>
              <a:rPr lang="en-CA" dirty="0" err="1"/>
              <a:t>decompiler</a:t>
            </a:r>
            <a:r>
              <a:rPr lang="en-CA" dirty="0"/>
              <a:t> has no idea about what function arguments there are: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9BEC-D521-4FA1-BF55-F0DAAE84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0" y="4597258"/>
            <a:ext cx="5024528" cy="1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465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0x407 – Introducing Ghidra</vt:lpstr>
      <vt:lpstr>What does Ghidra Do?</vt:lpstr>
      <vt:lpstr>Installing Ghidra</vt:lpstr>
      <vt:lpstr>Ghidra – Reverse Engineering Tool</vt:lpstr>
      <vt:lpstr>Ghidra Resources</vt:lpstr>
      <vt:lpstr>Ghidra 101</vt:lpstr>
      <vt:lpstr>Ghidra 101 – Cont’d</vt:lpstr>
      <vt:lpstr>Decompiler</vt:lpstr>
      <vt:lpstr>About the Decompiled Code</vt:lpstr>
      <vt:lpstr>Useful Views: Strings</vt:lpstr>
      <vt:lpstr>Ghidra – Cross Reference (“XREF”)</vt:lpstr>
      <vt:lpstr>Example – Figuring out puts</vt:lpstr>
      <vt:lpstr>Useful Views: Function Graph</vt:lpstr>
      <vt:lpstr>Ghidra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53</cp:revision>
  <dcterms:created xsi:type="dcterms:W3CDTF">2020-09-07T18:26:19Z</dcterms:created>
  <dcterms:modified xsi:type="dcterms:W3CDTF">2023-10-26T12:36:17Z</dcterms:modified>
</cp:coreProperties>
</file>