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6"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6" d="100"/>
          <a:sy n="86" d="100"/>
        </p:scale>
        <p:origin x="68"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4191FF-7921-4B72-A3C7-9A302659DD3F}"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2197CF-FCB3-4856-AFB1-CDD20B5720F5}"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74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191FF-7921-4B72-A3C7-9A302659DD3F}"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2197CF-FCB3-4856-AFB1-CDD20B5720F5}" type="slidenum">
              <a:rPr lang="en-CA" smtClean="0"/>
              <a:t>‹#›</a:t>
            </a:fld>
            <a:endParaRPr lang="en-CA"/>
          </a:p>
        </p:txBody>
      </p:sp>
    </p:spTree>
    <p:extLst>
      <p:ext uri="{BB962C8B-B14F-4D97-AF65-F5344CB8AC3E}">
        <p14:creationId xmlns:p14="http://schemas.microsoft.com/office/powerpoint/2010/main" val="43202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191FF-7921-4B72-A3C7-9A302659DD3F}"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2197CF-FCB3-4856-AFB1-CDD20B5720F5}" type="slidenum">
              <a:rPr lang="en-CA" smtClean="0"/>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5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4191FF-7921-4B72-A3C7-9A302659DD3F}"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2197CF-FCB3-4856-AFB1-CDD20B5720F5}" type="slidenum">
              <a:rPr lang="en-CA" smtClean="0"/>
              <a:t>‹#›</a:t>
            </a:fld>
            <a:endParaRPr lang="en-CA"/>
          </a:p>
        </p:txBody>
      </p:sp>
    </p:spTree>
    <p:extLst>
      <p:ext uri="{BB962C8B-B14F-4D97-AF65-F5344CB8AC3E}">
        <p14:creationId xmlns:p14="http://schemas.microsoft.com/office/powerpoint/2010/main" val="64778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4191FF-7921-4B72-A3C7-9A302659DD3F}"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2197CF-FCB3-4856-AFB1-CDD20B5720F5}"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4191FF-7921-4B72-A3C7-9A302659DD3F}" type="datetimeFigureOut">
              <a:rPr lang="en-CA" smtClean="0"/>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2197CF-FCB3-4856-AFB1-CDD20B5720F5}" type="slidenum">
              <a:rPr lang="en-CA" smtClean="0"/>
              <a:t>‹#›</a:t>
            </a:fld>
            <a:endParaRPr lang="en-CA"/>
          </a:p>
        </p:txBody>
      </p:sp>
    </p:spTree>
    <p:extLst>
      <p:ext uri="{BB962C8B-B14F-4D97-AF65-F5344CB8AC3E}">
        <p14:creationId xmlns:p14="http://schemas.microsoft.com/office/powerpoint/2010/main" val="119422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4191FF-7921-4B72-A3C7-9A302659DD3F}" type="datetimeFigureOut">
              <a:rPr lang="en-CA" smtClean="0"/>
              <a:t>2020-10-19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2197CF-FCB3-4856-AFB1-CDD20B5720F5}" type="slidenum">
              <a:rPr lang="en-CA" smtClean="0"/>
              <a:t>‹#›</a:t>
            </a:fld>
            <a:endParaRPr lang="en-CA"/>
          </a:p>
        </p:txBody>
      </p:sp>
    </p:spTree>
    <p:extLst>
      <p:ext uri="{BB962C8B-B14F-4D97-AF65-F5344CB8AC3E}">
        <p14:creationId xmlns:p14="http://schemas.microsoft.com/office/powerpoint/2010/main" val="34400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4191FF-7921-4B72-A3C7-9A302659DD3F}" type="datetimeFigureOut">
              <a:rPr lang="en-CA" smtClean="0"/>
              <a:t>2020-10-19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2197CF-FCB3-4856-AFB1-CDD20B5720F5}" type="slidenum">
              <a:rPr lang="en-CA" smtClean="0"/>
              <a:t>‹#›</a:t>
            </a:fld>
            <a:endParaRPr lang="en-CA"/>
          </a:p>
        </p:txBody>
      </p:sp>
    </p:spTree>
    <p:extLst>
      <p:ext uri="{BB962C8B-B14F-4D97-AF65-F5344CB8AC3E}">
        <p14:creationId xmlns:p14="http://schemas.microsoft.com/office/powerpoint/2010/main" val="157365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191FF-7921-4B72-A3C7-9A302659DD3F}" type="datetimeFigureOut">
              <a:rPr lang="en-CA" smtClean="0"/>
              <a:t>2020-10-19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2197CF-FCB3-4856-AFB1-CDD20B5720F5}" type="slidenum">
              <a:rPr lang="en-CA" smtClean="0"/>
              <a:t>‹#›</a:t>
            </a:fld>
            <a:endParaRPr lang="en-CA"/>
          </a:p>
        </p:txBody>
      </p:sp>
    </p:spTree>
    <p:extLst>
      <p:ext uri="{BB962C8B-B14F-4D97-AF65-F5344CB8AC3E}">
        <p14:creationId xmlns:p14="http://schemas.microsoft.com/office/powerpoint/2010/main" val="116183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4191FF-7921-4B72-A3C7-9A302659DD3F}" type="datetimeFigureOut">
              <a:rPr lang="en-CA" smtClean="0"/>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2197CF-FCB3-4856-AFB1-CDD20B5720F5}" type="slidenum">
              <a:rPr lang="en-CA" smtClean="0"/>
              <a:t>‹#›</a:t>
            </a:fld>
            <a:endParaRPr lang="en-CA"/>
          </a:p>
        </p:txBody>
      </p:sp>
    </p:spTree>
    <p:extLst>
      <p:ext uri="{BB962C8B-B14F-4D97-AF65-F5344CB8AC3E}">
        <p14:creationId xmlns:p14="http://schemas.microsoft.com/office/powerpoint/2010/main" val="131152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191FF-7921-4B72-A3C7-9A302659DD3F}" type="datetimeFigureOut">
              <a:rPr lang="en-CA" smtClean="0"/>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2197CF-FCB3-4856-AFB1-CDD20B5720F5}"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32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4191FF-7921-4B72-A3C7-9A302659DD3F}" type="datetimeFigureOut">
              <a:rPr lang="en-CA" smtClean="0"/>
              <a:t>2020-10-19</a:t>
            </a:fld>
            <a:endParaRPr lang="en-C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2197CF-FCB3-4856-AFB1-CDD20B5720F5}" type="slidenum">
              <a:rPr lang="en-CA" smtClean="0"/>
              <a:t>‹#›</a:t>
            </a:fld>
            <a:endParaRPr lang="en-C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713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ucalgary.zoom.us/j/949003610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8F61-69B9-40DE-89C1-30CE718B3AB3}"/>
              </a:ext>
            </a:extLst>
          </p:cNvPr>
          <p:cNvSpPr>
            <a:spLocks noGrp="1"/>
          </p:cNvSpPr>
          <p:nvPr>
            <p:ph type="ctrTitle"/>
          </p:nvPr>
        </p:nvSpPr>
        <p:spPr/>
        <p:txBody>
          <a:bodyPr/>
          <a:lstStyle/>
          <a:p>
            <a:r>
              <a:rPr lang="en-US" dirty="0"/>
              <a:t>SAC 2020 – Summer School</a:t>
            </a:r>
            <a:endParaRPr lang="en-CA" dirty="0"/>
          </a:p>
        </p:txBody>
      </p:sp>
      <p:pic>
        <p:nvPicPr>
          <p:cNvPr id="5" name="Picture 4" descr="Logo">
            <a:extLst>
              <a:ext uri="{FF2B5EF4-FFF2-40B4-BE49-F238E27FC236}">
                <a16:creationId xmlns:a16="http://schemas.microsoft.com/office/drawing/2014/main" id="{50DB6BA2-8DA9-4D98-96E3-653BF182E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757" y="423730"/>
            <a:ext cx="2819282" cy="22951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34708F4-72FB-45C5-A9E0-1B4DD2F57203}"/>
              </a:ext>
            </a:extLst>
          </p:cNvPr>
          <p:cNvPicPr>
            <a:picLocks noChangeAspect="1"/>
          </p:cNvPicPr>
          <p:nvPr/>
        </p:nvPicPr>
        <p:blipFill>
          <a:blip r:embed="rId3"/>
          <a:stretch>
            <a:fillRect/>
          </a:stretch>
        </p:blipFill>
        <p:spPr>
          <a:xfrm>
            <a:off x="8748757" y="3203225"/>
            <a:ext cx="2508068" cy="1463040"/>
          </a:xfrm>
          <a:prstGeom prst="rect">
            <a:avLst/>
          </a:prstGeom>
        </p:spPr>
      </p:pic>
      <p:pic>
        <p:nvPicPr>
          <p:cNvPr id="7" name="Picture 6">
            <a:extLst>
              <a:ext uri="{FF2B5EF4-FFF2-40B4-BE49-F238E27FC236}">
                <a16:creationId xmlns:a16="http://schemas.microsoft.com/office/drawing/2014/main" id="{BE9EE91D-C91E-4C91-BD5C-C571DB9F7540}"/>
              </a:ext>
            </a:extLst>
          </p:cNvPr>
          <p:cNvPicPr>
            <a:picLocks noChangeAspect="1"/>
          </p:cNvPicPr>
          <p:nvPr/>
        </p:nvPicPr>
        <p:blipFill>
          <a:blip r:embed="rId4"/>
          <a:stretch>
            <a:fillRect/>
          </a:stretch>
        </p:blipFill>
        <p:spPr>
          <a:xfrm>
            <a:off x="9119697" y="4982514"/>
            <a:ext cx="1924108" cy="1661730"/>
          </a:xfrm>
          <a:prstGeom prst="rect">
            <a:avLst/>
          </a:prstGeom>
        </p:spPr>
      </p:pic>
      <p:pic>
        <p:nvPicPr>
          <p:cNvPr id="8" name="Picture 2" descr="5 reasons why Halifax is a must-see destination for summer travellers | EF  Educational Tours Blog">
            <a:extLst>
              <a:ext uri="{FF2B5EF4-FFF2-40B4-BE49-F238E27FC236}">
                <a16:creationId xmlns:a16="http://schemas.microsoft.com/office/drawing/2014/main" id="{DD303A35-8275-4EE1-B339-313F639923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1" t="16670"/>
          <a:stretch/>
        </p:blipFill>
        <p:spPr bwMode="auto">
          <a:xfrm>
            <a:off x="1277847" y="742894"/>
            <a:ext cx="6951753" cy="39103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6D3412B-D65B-4409-97FC-7B7044E64A6F}"/>
              </a:ext>
            </a:extLst>
          </p:cNvPr>
          <p:cNvSpPr txBox="1"/>
          <p:nvPr/>
        </p:nvSpPr>
        <p:spPr>
          <a:xfrm>
            <a:off x="2958791" y="6053845"/>
            <a:ext cx="4445619" cy="369332"/>
          </a:xfrm>
          <a:prstGeom prst="rect">
            <a:avLst/>
          </a:prstGeom>
          <a:noFill/>
        </p:spPr>
        <p:txBody>
          <a:bodyPr wrap="square" rtlCol="0">
            <a:spAutoFit/>
          </a:bodyPr>
          <a:lstStyle/>
          <a:p>
            <a:r>
              <a:rPr lang="en-US" dirty="0"/>
              <a:t>Virtual Halifax, NS. October 19/20, 2020.</a:t>
            </a:r>
            <a:endParaRPr lang="en-CA" dirty="0"/>
          </a:p>
        </p:txBody>
      </p:sp>
    </p:spTree>
    <p:extLst>
      <p:ext uri="{BB962C8B-B14F-4D97-AF65-F5344CB8AC3E}">
        <p14:creationId xmlns:p14="http://schemas.microsoft.com/office/powerpoint/2010/main" val="193536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0703-2364-4779-99BB-D9BFA5B5F7C2}"/>
              </a:ext>
            </a:extLst>
          </p:cNvPr>
          <p:cNvSpPr>
            <a:spLocks noGrp="1"/>
          </p:cNvSpPr>
          <p:nvPr>
            <p:ph type="title"/>
          </p:nvPr>
        </p:nvSpPr>
        <p:spPr/>
        <p:txBody>
          <a:bodyPr/>
          <a:lstStyle/>
          <a:p>
            <a:r>
              <a:rPr lang="en-US" dirty="0"/>
              <a:t>SAC2020 Summer School Kick-Off</a:t>
            </a:r>
            <a:endParaRPr lang="en-CA" dirty="0"/>
          </a:p>
        </p:txBody>
      </p:sp>
      <p:sp>
        <p:nvSpPr>
          <p:cNvPr id="3" name="Content Placeholder 2">
            <a:extLst>
              <a:ext uri="{FF2B5EF4-FFF2-40B4-BE49-F238E27FC236}">
                <a16:creationId xmlns:a16="http://schemas.microsoft.com/office/drawing/2014/main" id="{64D356CE-6E82-42E3-9ECC-2DA337AEA2FE}"/>
              </a:ext>
            </a:extLst>
          </p:cNvPr>
          <p:cNvSpPr>
            <a:spLocks noGrp="1"/>
          </p:cNvSpPr>
          <p:nvPr>
            <p:ph idx="1"/>
          </p:nvPr>
        </p:nvSpPr>
        <p:spPr>
          <a:xfrm>
            <a:off x="1024128" y="2286000"/>
            <a:ext cx="9720073" cy="605883"/>
          </a:xfrm>
        </p:spPr>
        <p:txBody>
          <a:bodyPr/>
          <a:lstStyle/>
          <a:p>
            <a:r>
              <a:rPr lang="en-US" dirty="0"/>
              <a:t>Welcome &amp; enjoy yourself, hopefully it’s close to summer for you still…</a:t>
            </a:r>
            <a:endParaRPr lang="en-CA" dirty="0"/>
          </a:p>
        </p:txBody>
      </p:sp>
    </p:spTree>
    <p:extLst>
      <p:ext uri="{BB962C8B-B14F-4D97-AF65-F5344CB8AC3E}">
        <p14:creationId xmlns:p14="http://schemas.microsoft.com/office/powerpoint/2010/main" val="125160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A605-EBBC-4A1B-9258-EE58D6AF2BFD}"/>
              </a:ext>
            </a:extLst>
          </p:cNvPr>
          <p:cNvSpPr>
            <a:spLocks noGrp="1"/>
          </p:cNvSpPr>
          <p:nvPr>
            <p:ph type="title"/>
          </p:nvPr>
        </p:nvSpPr>
        <p:spPr/>
        <p:txBody>
          <a:bodyPr/>
          <a:lstStyle/>
          <a:p>
            <a:r>
              <a:rPr lang="en-US" dirty="0"/>
              <a:t>Summer School </a:t>
            </a:r>
            <a:r>
              <a:rPr lang="en-US" dirty="0">
                <a:sym typeface="Wingdings" panose="05000000000000000000" pitchFamily="2" charset="2"/>
              </a:rPr>
              <a:t> “Summer” School</a:t>
            </a:r>
            <a:endParaRPr lang="en-CA" dirty="0"/>
          </a:p>
        </p:txBody>
      </p:sp>
      <p:pic>
        <p:nvPicPr>
          <p:cNvPr id="2050" name="Picture 2">
            <a:extLst>
              <a:ext uri="{FF2B5EF4-FFF2-40B4-BE49-F238E27FC236}">
                <a16:creationId xmlns:a16="http://schemas.microsoft.com/office/drawing/2014/main" id="{66F45FE5-02DA-42AE-9158-82E24E4697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66294" y="1602058"/>
            <a:ext cx="6911287" cy="51853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168226-EEE3-4C7C-9B14-1C2DADFC35C5}"/>
              </a:ext>
            </a:extLst>
          </p:cNvPr>
          <p:cNvSpPr txBox="1"/>
          <p:nvPr/>
        </p:nvSpPr>
        <p:spPr>
          <a:xfrm>
            <a:off x="334536" y="2270677"/>
            <a:ext cx="3999571"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At first… “Fall is nice here too still”</a:t>
            </a:r>
          </a:p>
        </p:txBody>
      </p:sp>
    </p:spTree>
    <p:extLst>
      <p:ext uri="{BB962C8B-B14F-4D97-AF65-F5344CB8AC3E}">
        <p14:creationId xmlns:p14="http://schemas.microsoft.com/office/powerpoint/2010/main" val="3920068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1C96-1A00-4B3B-896F-17A0F286A132}"/>
              </a:ext>
            </a:extLst>
          </p:cNvPr>
          <p:cNvSpPr>
            <a:spLocks noGrp="1"/>
          </p:cNvSpPr>
          <p:nvPr>
            <p:ph type="title"/>
          </p:nvPr>
        </p:nvSpPr>
        <p:spPr/>
        <p:txBody>
          <a:bodyPr/>
          <a:lstStyle/>
          <a:p>
            <a:r>
              <a:rPr lang="en-US" dirty="0"/>
              <a:t>Program Chairs</a:t>
            </a:r>
            <a:endParaRPr lang="en-CA" dirty="0"/>
          </a:p>
        </p:txBody>
      </p:sp>
      <p:sp>
        <p:nvSpPr>
          <p:cNvPr id="3" name="Content Placeholder 2">
            <a:extLst>
              <a:ext uri="{FF2B5EF4-FFF2-40B4-BE49-F238E27FC236}">
                <a16:creationId xmlns:a16="http://schemas.microsoft.com/office/drawing/2014/main" id="{D0066541-F90D-4D0C-A8E8-1874519E29C9}"/>
              </a:ext>
            </a:extLst>
          </p:cNvPr>
          <p:cNvSpPr>
            <a:spLocks noGrp="1"/>
          </p:cNvSpPr>
          <p:nvPr>
            <p:ph idx="1"/>
          </p:nvPr>
        </p:nvSpPr>
        <p:spPr/>
        <p:txBody>
          <a:bodyPr/>
          <a:lstStyle/>
          <a:p>
            <a:pPr algn="l">
              <a:buFont typeface="Arial" panose="020B0604020202020204" pitchFamily="34" charset="0"/>
              <a:buChar char="•"/>
            </a:pPr>
            <a:r>
              <a:rPr lang="en-CA" b="0" i="0" dirty="0">
                <a:solidFill>
                  <a:srgbClr val="727272"/>
                </a:solidFill>
                <a:effectLst/>
                <a:latin typeface="Noto Sans"/>
              </a:rPr>
              <a:t>Michael J. Jacobson Jr. - University of Calgary</a:t>
            </a:r>
          </a:p>
          <a:p>
            <a:pPr algn="l">
              <a:buFont typeface="Arial" panose="020B0604020202020204" pitchFamily="34" charset="0"/>
              <a:buChar char="•"/>
            </a:pPr>
            <a:r>
              <a:rPr lang="en-CA" b="0" i="0" dirty="0">
                <a:solidFill>
                  <a:srgbClr val="727272"/>
                </a:solidFill>
                <a:effectLst/>
                <a:latin typeface="Noto Sans"/>
              </a:rPr>
              <a:t>Orr Dunkelman – University of Haifa</a:t>
            </a:r>
          </a:p>
          <a:p>
            <a:pPr algn="l">
              <a:buFont typeface="Arial" panose="020B0604020202020204" pitchFamily="34" charset="0"/>
              <a:buChar char="•"/>
            </a:pPr>
            <a:r>
              <a:rPr lang="en-CA" b="0" i="0" dirty="0">
                <a:solidFill>
                  <a:srgbClr val="727272"/>
                </a:solidFill>
                <a:effectLst/>
                <a:latin typeface="Noto Sans"/>
              </a:rPr>
              <a:t>Colin O’Flynn - Dalhousie University</a:t>
            </a:r>
          </a:p>
          <a:p>
            <a:endParaRPr lang="en-CA" dirty="0"/>
          </a:p>
        </p:txBody>
      </p:sp>
    </p:spTree>
    <p:extLst>
      <p:ext uri="{BB962C8B-B14F-4D97-AF65-F5344CB8AC3E}">
        <p14:creationId xmlns:p14="http://schemas.microsoft.com/office/powerpoint/2010/main" val="300775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9A0E-B991-4D70-96FA-BD1C9B021670}"/>
              </a:ext>
            </a:extLst>
          </p:cNvPr>
          <p:cNvSpPr>
            <a:spLocks noGrp="1"/>
          </p:cNvSpPr>
          <p:nvPr>
            <p:ph type="title"/>
          </p:nvPr>
        </p:nvSpPr>
        <p:spPr/>
        <p:txBody>
          <a:bodyPr>
            <a:normAutofit/>
          </a:bodyPr>
          <a:lstStyle/>
          <a:p>
            <a:pPr algn="l"/>
            <a:r>
              <a:rPr lang="en-CA" b="1" i="0" dirty="0">
                <a:solidFill>
                  <a:srgbClr val="494949"/>
                </a:solidFill>
                <a:effectLst/>
                <a:latin typeface="Noto Sans"/>
              </a:rPr>
              <a:t>Modern elliptic curve cryptography</a:t>
            </a:r>
          </a:p>
        </p:txBody>
      </p:sp>
      <p:sp>
        <p:nvSpPr>
          <p:cNvPr id="3" name="Content Placeholder 2">
            <a:extLst>
              <a:ext uri="{FF2B5EF4-FFF2-40B4-BE49-F238E27FC236}">
                <a16:creationId xmlns:a16="http://schemas.microsoft.com/office/drawing/2014/main" id="{C96157CE-568A-4A90-8AE0-BBDA03DE7798}"/>
              </a:ext>
            </a:extLst>
          </p:cNvPr>
          <p:cNvSpPr>
            <a:spLocks noGrp="1"/>
          </p:cNvSpPr>
          <p:nvPr>
            <p:ph idx="1"/>
          </p:nvPr>
        </p:nvSpPr>
        <p:spPr>
          <a:xfrm>
            <a:off x="1024127" y="3238534"/>
            <a:ext cx="9720073" cy="1938082"/>
          </a:xfrm>
        </p:spPr>
        <p:txBody>
          <a:bodyPr/>
          <a:lstStyle/>
          <a:p>
            <a:r>
              <a:rPr lang="en-US" b="0" i="0" dirty="0">
                <a:solidFill>
                  <a:srgbClr val="727272"/>
                </a:solidFill>
                <a:effectLst/>
                <a:latin typeface="Noto Sans"/>
              </a:rPr>
              <a:t>This is a very short course on the foundations of modern elliptic curve cryptography. First, we will cover the basics on elliptic curves and their arithmetic, and the difficulty and inter-relationship of the Elliptic Curve Discrete Log and Elliptic Curve Diffie-Hellman problems. Then, we will dive into the design of state-of-the-art ECC protocols, including Curve25519/X25519 key exchange and contemporary elliptic curve signature schemes.</a:t>
            </a:r>
            <a:endParaRPr lang="en-CA" dirty="0"/>
          </a:p>
        </p:txBody>
      </p:sp>
      <p:sp>
        <p:nvSpPr>
          <p:cNvPr id="5" name="TextBox 4">
            <a:extLst>
              <a:ext uri="{FF2B5EF4-FFF2-40B4-BE49-F238E27FC236}">
                <a16:creationId xmlns:a16="http://schemas.microsoft.com/office/drawing/2014/main" id="{BB31D95A-522D-4384-87C8-4D294E4C26EA}"/>
              </a:ext>
            </a:extLst>
          </p:cNvPr>
          <p:cNvSpPr txBox="1"/>
          <p:nvPr/>
        </p:nvSpPr>
        <p:spPr>
          <a:xfrm>
            <a:off x="1024128" y="2084832"/>
            <a:ext cx="6096000" cy="369332"/>
          </a:xfrm>
          <a:prstGeom prst="rect">
            <a:avLst/>
          </a:prstGeom>
          <a:noFill/>
        </p:spPr>
        <p:txBody>
          <a:bodyPr wrap="square">
            <a:spAutoFit/>
          </a:bodyPr>
          <a:lstStyle/>
          <a:p>
            <a:r>
              <a:rPr lang="en-CA" b="1" i="0" dirty="0">
                <a:solidFill>
                  <a:srgbClr val="222222"/>
                </a:solidFill>
                <a:effectLst/>
                <a:latin typeface="Noto Sans"/>
              </a:rPr>
              <a:t>Ben Smith</a:t>
            </a:r>
            <a:r>
              <a:rPr lang="en-CA" b="0" i="0" dirty="0">
                <a:solidFill>
                  <a:srgbClr val="727272"/>
                </a:solidFill>
                <a:effectLst/>
                <a:latin typeface="Noto Sans"/>
              </a:rPr>
              <a:t>, </a:t>
            </a:r>
            <a:r>
              <a:rPr lang="en-CA" b="0" i="1" dirty="0">
                <a:solidFill>
                  <a:srgbClr val="727272"/>
                </a:solidFill>
                <a:effectLst/>
                <a:latin typeface="Noto Sans"/>
              </a:rPr>
              <a:t>INRIA and École Polytechnique</a:t>
            </a:r>
            <a:endParaRPr lang="en-CA" dirty="0"/>
          </a:p>
        </p:txBody>
      </p:sp>
    </p:spTree>
    <p:extLst>
      <p:ext uri="{BB962C8B-B14F-4D97-AF65-F5344CB8AC3E}">
        <p14:creationId xmlns:p14="http://schemas.microsoft.com/office/powerpoint/2010/main" val="1648726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6E5-32F7-44F6-90C7-CB94DD8A6289}"/>
              </a:ext>
            </a:extLst>
          </p:cNvPr>
          <p:cNvSpPr>
            <a:spLocks noGrp="1"/>
          </p:cNvSpPr>
          <p:nvPr>
            <p:ph type="title"/>
          </p:nvPr>
        </p:nvSpPr>
        <p:spPr>
          <a:xfrm>
            <a:off x="1024127" y="585216"/>
            <a:ext cx="10632613" cy="1499616"/>
          </a:xfrm>
        </p:spPr>
        <p:txBody>
          <a:bodyPr>
            <a:normAutofit fontScale="90000"/>
          </a:bodyPr>
          <a:lstStyle/>
          <a:p>
            <a:r>
              <a:rPr lang="en-US" b="1" i="0" dirty="0">
                <a:solidFill>
                  <a:srgbClr val="494949"/>
                </a:solidFill>
                <a:effectLst/>
                <a:latin typeface="Noto Sans"/>
              </a:rPr>
              <a:t>Polynomial systems of equations and their cryptographic aspects</a:t>
            </a:r>
            <a:br>
              <a:rPr lang="en-US" b="1" i="0" dirty="0">
                <a:solidFill>
                  <a:srgbClr val="494949"/>
                </a:solidFill>
                <a:effectLst/>
                <a:latin typeface="Noto Sans"/>
              </a:rPr>
            </a:br>
            <a:endParaRPr lang="en-CA" dirty="0"/>
          </a:p>
        </p:txBody>
      </p:sp>
      <p:sp>
        <p:nvSpPr>
          <p:cNvPr id="3" name="Content Placeholder 2">
            <a:extLst>
              <a:ext uri="{FF2B5EF4-FFF2-40B4-BE49-F238E27FC236}">
                <a16:creationId xmlns:a16="http://schemas.microsoft.com/office/drawing/2014/main" id="{73AE7FEB-1E49-4323-A1C4-FA8C73FB8851}"/>
              </a:ext>
            </a:extLst>
          </p:cNvPr>
          <p:cNvSpPr>
            <a:spLocks noGrp="1"/>
          </p:cNvSpPr>
          <p:nvPr>
            <p:ph idx="1"/>
          </p:nvPr>
        </p:nvSpPr>
        <p:spPr>
          <a:xfrm>
            <a:off x="1024127" y="3245005"/>
            <a:ext cx="9720073" cy="4023360"/>
          </a:xfrm>
        </p:spPr>
        <p:txBody>
          <a:bodyPr/>
          <a:lstStyle/>
          <a:p>
            <a:r>
              <a:rPr lang="en-US" b="0" i="0" dirty="0">
                <a:solidFill>
                  <a:srgbClr val="727272"/>
                </a:solidFill>
                <a:effectLst/>
                <a:latin typeface="Noto Sans"/>
              </a:rPr>
              <a:t>In this lecture, we will discuss several aspects of polynomial equations and their use in cryptography. We will first motivate the topic be showing some uses of such systems in cryptography. Then, we will turn to the cryptanalytic aspects, describing algorithmic techniques to solve such systems. In this part, we start be recalling the easy special cases before turning to the general case of non-linear multivariate systems (over finite fields). We will discuss three different approaches, exhaustive search, algebraic methods (aka as </a:t>
            </a:r>
            <a:r>
              <a:rPr lang="en-US" b="0" i="0" dirty="0" err="1">
                <a:solidFill>
                  <a:srgbClr val="727272"/>
                </a:solidFill>
                <a:effectLst/>
                <a:latin typeface="Noto Sans"/>
              </a:rPr>
              <a:t>Groebner</a:t>
            </a:r>
            <a:r>
              <a:rPr lang="en-US" b="0" i="0" dirty="0">
                <a:solidFill>
                  <a:srgbClr val="727272"/>
                </a:solidFill>
                <a:effectLst/>
                <a:latin typeface="Noto Sans"/>
              </a:rPr>
              <a:t> bases or XL computations) and probabilistic degree reduction (introduced by </a:t>
            </a:r>
            <a:r>
              <a:rPr lang="en-US" b="0" i="0" dirty="0" err="1">
                <a:solidFill>
                  <a:srgbClr val="727272"/>
                </a:solidFill>
                <a:effectLst/>
                <a:latin typeface="Noto Sans"/>
              </a:rPr>
              <a:t>Lokshtanov</a:t>
            </a:r>
            <a:r>
              <a:rPr lang="en-US" b="0" i="0" dirty="0">
                <a:solidFill>
                  <a:srgbClr val="727272"/>
                </a:solidFill>
                <a:effectLst/>
                <a:latin typeface="Noto Sans"/>
              </a:rPr>
              <a:t> et al.).</a:t>
            </a:r>
            <a:endParaRPr lang="en-CA" dirty="0"/>
          </a:p>
        </p:txBody>
      </p:sp>
      <p:sp>
        <p:nvSpPr>
          <p:cNvPr id="5" name="TextBox 4">
            <a:extLst>
              <a:ext uri="{FF2B5EF4-FFF2-40B4-BE49-F238E27FC236}">
                <a16:creationId xmlns:a16="http://schemas.microsoft.com/office/drawing/2014/main" id="{FF87911B-85A3-477E-B4C4-EBC89DE05954}"/>
              </a:ext>
            </a:extLst>
          </p:cNvPr>
          <p:cNvSpPr txBox="1"/>
          <p:nvPr/>
        </p:nvSpPr>
        <p:spPr>
          <a:xfrm>
            <a:off x="1092820" y="1900166"/>
            <a:ext cx="6096000" cy="369332"/>
          </a:xfrm>
          <a:prstGeom prst="rect">
            <a:avLst/>
          </a:prstGeom>
          <a:noFill/>
        </p:spPr>
        <p:txBody>
          <a:bodyPr wrap="square">
            <a:spAutoFit/>
          </a:bodyPr>
          <a:lstStyle/>
          <a:p>
            <a:r>
              <a:rPr lang="en-CA" b="1" i="0" dirty="0">
                <a:solidFill>
                  <a:srgbClr val="222222"/>
                </a:solidFill>
                <a:effectLst/>
                <a:latin typeface="Noto Sans"/>
              </a:rPr>
              <a:t>Antoine </a:t>
            </a:r>
            <a:r>
              <a:rPr lang="en-CA" b="1" i="0" dirty="0" err="1">
                <a:solidFill>
                  <a:srgbClr val="222222"/>
                </a:solidFill>
                <a:effectLst/>
                <a:latin typeface="Noto Sans"/>
              </a:rPr>
              <a:t>Joux</a:t>
            </a:r>
            <a:r>
              <a:rPr lang="en-CA" b="0" i="0" dirty="0">
                <a:solidFill>
                  <a:srgbClr val="727272"/>
                </a:solidFill>
                <a:effectLst/>
                <a:latin typeface="Noto Sans"/>
              </a:rPr>
              <a:t>, </a:t>
            </a:r>
            <a:r>
              <a:rPr lang="en-CA" b="0" i="1" dirty="0">
                <a:solidFill>
                  <a:srgbClr val="727272"/>
                </a:solidFill>
                <a:effectLst/>
                <a:latin typeface="Noto Sans"/>
              </a:rPr>
              <a:t>CISPA Helmholtz-</a:t>
            </a:r>
            <a:r>
              <a:rPr lang="en-CA" b="0" i="1" dirty="0" err="1">
                <a:solidFill>
                  <a:srgbClr val="727272"/>
                </a:solidFill>
                <a:effectLst/>
                <a:latin typeface="Noto Sans"/>
              </a:rPr>
              <a:t>Zentrum</a:t>
            </a:r>
            <a:endParaRPr lang="en-CA" dirty="0"/>
          </a:p>
        </p:txBody>
      </p:sp>
    </p:spTree>
    <p:extLst>
      <p:ext uri="{BB962C8B-B14F-4D97-AF65-F5344CB8AC3E}">
        <p14:creationId xmlns:p14="http://schemas.microsoft.com/office/powerpoint/2010/main" val="4174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6493-498A-4B4C-A06F-16F88BF7BCA7}"/>
              </a:ext>
            </a:extLst>
          </p:cNvPr>
          <p:cNvSpPr>
            <a:spLocks noGrp="1"/>
          </p:cNvSpPr>
          <p:nvPr>
            <p:ph type="title"/>
          </p:nvPr>
        </p:nvSpPr>
        <p:spPr/>
        <p:txBody>
          <a:bodyPr>
            <a:normAutofit fontScale="90000"/>
          </a:bodyPr>
          <a:lstStyle/>
          <a:p>
            <a:r>
              <a:rPr lang="en-US" b="1" i="0" dirty="0">
                <a:solidFill>
                  <a:srgbClr val="494949"/>
                </a:solidFill>
                <a:effectLst/>
                <a:latin typeface="Noto Sans"/>
              </a:rPr>
              <a:t>Can crypto help enhance democracy?</a:t>
            </a:r>
            <a:br>
              <a:rPr lang="en-US" b="1" i="0" dirty="0">
                <a:solidFill>
                  <a:srgbClr val="494949"/>
                </a:solidFill>
                <a:effectLst/>
                <a:latin typeface="Noto Sans"/>
              </a:rPr>
            </a:br>
            <a:endParaRPr lang="en-CA" dirty="0"/>
          </a:p>
        </p:txBody>
      </p:sp>
      <p:sp>
        <p:nvSpPr>
          <p:cNvPr id="3" name="Content Placeholder 2">
            <a:extLst>
              <a:ext uri="{FF2B5EF4-FFF2-40B4-BE49-F238E27FC236}">
                <a16:creationId xmlns:a16="http://schemas.microsoft.com/office/drawing/2014/main" id="{24D10337-4542-4DFC-A151-ACB8C88DBDB5}"/>
              </a:ext>
            </a:extLst>
          </p:cNvPr>
          <p:cNvSpPr>
            <a:spLocks noGrp="1"/>
          </p:cNvSpPr>
          <p:nvPr>
            <p:ph idx="1"/>
          </p:nvPr>
        </p:nvSpPr>
        <p:spPr>
          <a:xfrm>
            <a:off x="1013012" y="3301202"/>
            <a:ext cx="9720073" cy="4023360"/>
          </a:xfrm>
        </p:spPr>
        <p:txBody>
          <a:bodyPr/>
          <a:lstStyle/>
          <a:p>
            <a:r>
              <a:rPr lang="en-US" b="0" i="0" dirty="0">
                <a:solidFill>
                  <a:srgbClr val="727272"/>
                </a:solidFill>
                <a:effectLst/>
                <a:latin typeface="Noto Sans"/>
              </a:rPr>
              <a:t>In this workshop, we will explore the world of voting technology. We will show you how cryptography can enhance the verifiability of an election, which is a challenge when a secret ballot needs to be obtained. We will discuss some real-world attempts at putting this type of cryptographic voting into practice. We will also discuss ways it can go wrong—from subtle cryptographic oversights to broader forms of cybersecurity attacks. Finally, we will focus on the issue of internet voting: if you can bank online, why can’t you vote online? It turns out there are a few good reasons.</a:t>
            </a:r>
            <a:endParaRPr lang="en-CA" dirty="0"/>
          </a:p>
        </p:txBody>
      </p:sp>
      <p:sp>
        <p:nvSpPr>
          <p:cNvPr id="5" name="TextBox 4">
            <a:extLst>
              <a:ext uri="{FF2B5EF4-FFF2-40B4-BE49-F238E27FC236}">
                <a16:creationId xmlns:a16="http://schemas.microsoft.com/office/drawing/2014/main" id="{AC234CBF-7F3F-45A1-9B23-D0A12143B201}"/>
              </a:ext>
            </a:extLst>
          </p:cNvPr>
          <p:cNvSpPr txBox="1"/>
          <p:nvPr/>
        </p:nvSpPr>
        <p:spPr>
          <a:xfrm>
            <a:off x="1013012" y="1957476"/>
            <a:ext cx="11056360" cy="646331"/>
          </a:xfrm>
          <a:prstGeom prst="rect">
            <a:avLst/>
          </a:prstGeom>
          <a:noFill/>
        </p:spPr>
        <p:txBody>
          <a:bodyPr wrap="square">
            <a:spAutoFit/>
          </a:bodyPr>
          <a:lstStyle/>
          <a:p>
            <a:pPr algn="l"/>
            <a:r>
              <a:rPr lang="en-US" b="1" i="0" dirty="0">
                <a:solidFill>
                  <a:srgbClr val="222222"/>
                </a:solidFill>
                <a:effectLst/>
                <a:latin typeface="Noto Sans"/>
              </a:rPr>
              <a:t>Jeremy Clark</a:t>
            </a:r>
            <a:r>
              <a:rPr lang="en-US" b="0" i="0" dirty="0">
                <a:solidFill>
                  <a:srgbClr val="727272"/>
                </a:solidFill>
                <a:effectLst/>
                <a:latin typeface="Noto Sans"/>
              </a:rPr>
              <a:t>, </a:t>
            </a:r>
            <a:r>
              <a:rPr lang="en-US" b="0" i="1" dirty="0">
                <a:solidFill>
                  <a:srgbClr val="727272"/>
                </a:solidFill>
                <a:effectLst/>
                <a:latin typeface="Noto Sans"/>
              </a:rPr>
              <a:t>Concordia University</a:t>
            </a:r>
            <a:endParaRPr lang="en-US" b="0" i="0" dirty="0">
              <a:solidFill>
                <a:srgbClr val="727272"/>
              </a:solidFill>
              <a:effectLst/>
              <a:latin typeface="Noto Sans"/>
            </a:endParaRPr>
          </a:p>
          <a:p>
            <a:pPr algn="l"/>
            <a:r>
              <a:rPr lang="en-US" b="1" i="0" dirty="0">
                <a:solidFill>
                  <a:srgbClr val="222222"/>
                </a:solidFill>
                <a:effectLst/>
                <a:latin typeface="Noto Sans"/>
              </a:rPr>
              <a:t>Vanessa Teague</a:t>
            </a:r>
            <a:r>
              <a:rPr lang="en-US" b="0" i="0" dirty="0">
                <a:solidFill>
                  <a:srgbClr val="727272"/>
                </a:solidFill>
                <a:effectLst/>
                <a:latin typeface="Noto Sans"/>
              </a:rPr>
              <a:t>, </a:t>
            </a:r>
            <a:r>
              <a:rPr lang="en-US" b="0" i="1" dirty="0">
                <a:solidFill>
                  <a:srgbClr val="727272"/>
                </a:solidFill>
                <a:effectLst/>
                <a:latin typeface="Noto Sans"/>
              </a:rPr>
              <a:t>Thinking Cybersecurity and Australian National</a:t>
            </a:r>
            <a:r>
              <a:rPr lang="en-US" b="0" i="0" dirty="0">
                <a:solidFill>
                  <a:srgbClr val="727272"/>
                </a:solidFill>
                <a:effectLst/>
                <a:latin typeface="Noto Sans"/>
              </a:rPr>
              <a:t> University</a:t>
            </a:r>
          </a:p>
        </p:txBody>
      </p:sp>
    </p:spTree>
    <p:extLst>
      <p:ext uri="{BB962C8B-B14F-4D97-AF65-F5344CB8AC3E}">
        <p14:creationId xmlns:p14="http://schemas.microsoft.com/office/powerpoint/2010/main" val="118223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3A83-512A-475F-8F5C-503D687B2811}"/>
              </a:ext>
            </a:extLst>
          </p:cNvPr>
          <p:cNvSpPr>
            <a:spLocks noGrp="1"/>
          </p:cNvSpPr>
          <p:nvPr>
            <p:ph type="title"/>
          </p:nvPr>
        </p:nvSpPr>
        <p:spPr/>
        <p:txBody>
          <a:bodyPr/>
          <a:lstStyle/>
          <a:p>
            <a:r>
              <a:rPr lang="en-US" dirty="0"/>
              <a:t>Summer School Schedules</a:t>
            </a:r>
            <a:endParaRPr lang="en-CA" dirty="0"/>
          </a:p>
        </p:txBody>
      </p:sp>
      <p:pic>
        <p:nvPicPr>
          <p:cNvPr id="6" name="Content Placeholder 5">
            <a:extLst>
              <a:ext uri="{FF2B5EF4-FFF2-40B4-BE49-F238E27FC236}">
                <a16:creationId xmlns:a16="http://schemas.microsoft.com/office/drawing/2014/main" id="{706E6747-4473-4524-81CD-51D1C9FEA584}"/>
              </a:ext>
            </a:extLst>
          </p:cNvPr>
          <p:cNvPicPr>
            <a:picLocks noGrp="1" noChangeAspect="1"/>
          </p:cNvPicPr>
          <p:nvPr>
            <p:ph idx="1"/>
          </p:nvPr>
        </p:nvPicPr>
        <p:blipFill>
          <a:blip r:embed="rId2"/>
          <a:stretch>
            <a:fillRect/>
          </a:stretch>
        </p:blipFill>
        <p:spPr>
          <a:xfrm>
            <a:off x="652231" y="2698777"/>
            <a:ext cx="7934208" cy="2921736"/>
          </a:xfrm>
          <a:prstGeom prst="rect">
            <a:avLst/>
          </a:prstGeom>
        </p:spPr>
      </p:pic>
      <p:sp>
        <p:nvSpPr>
          <p:cNvPr id="5" name="TextBox 4">
            <a:extLst>
              <a:ext uri="{FF2B5EF4-FFF2-40B4-BE49-F238E27FC236}">
                <a16:creationId xmlns:a16="http://schemas.microsoft.com/office/drawing/2014/main" id="{079442CB-5B8E-4F99-9CC3-EE292D29B59E}"/>
              </a:ext>
            </a:extLst>
          </p:cNvPr>
          <p:cNvSpPr txBox="1"/>
          <p:nvPr/>
        </p:nvSpPr>
        <p:spPr>
          <a:xfrm>
            <a:off x="1434790" y="5865126"/>
            <a:ext cx="6096000" cy="369332"/>
          </a:xfrm>
          <a:prstGeom prst="rect">
            <a:avLst/>
          </a:prstGeom>
          <a:noFill/>
        </p:spPr>
        <p:txBody>
          <a:bodyPr wrap="square">
            <a:spAutoFit/>
          </a:bodyPr>
          <a:lstStyle/>
          <a:p>
            <a:r>
              <a:rPr lang="en-CA" dirty="0"/>
              <a:t>https://researchseminars.org/seminar/SAC2020-School</a:t>
            </a:r>
          </a:p>
        </p:txBody>
      </p:sp>
      <p:pic>
        <p:nvPicPr>
          <p:cNvPr id="7" name="Picture 6">
            <a:extLst>
              <a:ext uri="{FF2B5EF4-FFF2-40B4-BE49-F238E27FC236}">
                <a16:creationId xmlns:a16="http://schemas.microsoft.com/office/drawing/2014/main" id="{1CB6417A-53DF-407C-8DC2-B1B1ABDD3515}"/>
              </a:ext>
            </a:extLst>
          </p:cNvPr>
          <p:cNvPicPr>
            <a:picLocks noChangeAspect="1"/>
          </p:cNvPicPr>
          <p:nvPr/>
        </p:nvPicPr>
        <p:blipFill>
          <a:blip r:embed="rId3"/>
          <a:stretch>
            <a:fillRect/>
          </a:stretch>
        </p:blipFill>
        <p:spPr>
          <a:xfrm>
            <a:off x="7993145" y="1589783"/>
            <a:ext cx="2957353" cy="990098"/>
          </a:xfrm>
          <a:prstGeom prst="rect">
            <a:avLst/>
          </a:prstGeom>
        </p:spPr>
      </p:pic>
      <p:sp>
        <p:nvSpPr>
          <p:cNvPr id="8" name="TextBox 7">
            <a:extLst>
              <a:ext uri="{FF2B5EF4-FFF2-40B4-BE49-F238E27FC236}">
                <a16:creationId xmlns:a16="http://schemas.microsoft.com/office/drawing/2014/main" id="{5CCF3404-9216-4D76-91B2-A2875F4986DC}"/>
              </a:ext>
            </a:extLst>
          </p:cNvPr>
          <p:cNvSpPr txBox="1"/>
          <p:nvPr/>
        </p:nvSpPr>
        <p:spPr>
          <a:xfrm>
            <a:off x="7709211" y="5776332"/>
            <a:ext cx="3754244" cy="923330"/>
          </a:xfrm>
          <a:prstGeom prst="rect">
            <a:avLst/>
          </a:prstGeom>
          <a:noFill/>
        </p:spPr>
        <p:txBody>
          <a:bodyPr wrap="square" rtlCol="0">
            <a:spAutoFit/>
          </a:bodyPr>
          <a:lstStyle/>
          <a:p>
            <a:r>
              <a:rPr lang="en-US" dirty="0"/>
              <a:t>Set your time zone here if the default is wrong (you will need to make an account)</a:t>
            </a:r>
            <a:endParaRPr lang="en-CA" dirty="0"/>
          </a:p>
        </p:txBody>
      </p:sp>
      <p:cxnSp>
        <p:nvCxnSpPr>
          <p:cNvPr id="10" name="Straight Arrow Connector 9">
            <a:extLst>
              <a:ext uri="{FF2B5EF4-FFF2-40B4-BE49-F238E27FC236}">
                <a16:creationId xmlns:a16="http://schemas.microsoft.com/office/drawing/2014/main" id="{6310BF59-24F8-4AD7-B376-3DAC8E2F0412}"/>
              </a:ext>
            </a:extLst>
          </p:cNvPr>
          <p:cNvCxnSpPr/>
          <p:nvPr/>
        </p:nvCxnSpPr>
        <p:spPr>
          <a:xfrm flipH="1" flipV="1">
            <a:off x="10578790" y="2371493"/>
            <a:ext cx="165410" cy="3404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32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B965-DBE4-4731-8A9B-10775B76D46E}"/>
              </a:ext>
            </a:extLst>
          </p:cNvPr>
          <p:cNvSpPr>
            <a:spLocks noGrp="1"/>
          </p:cNvSpPr>
          <p:nvPr>
            <p:ph type="title"/>
          </p:nvPr>
        </p:nvSpPr>
        <p:spPr/>
        <p:txBody>
          <a:bodyPr/>
          <a:lstStyle/>
          <a:p>
            <a:r>
              <a:rPr lang="en-US" dirty="0" err="1"/>
              <a:t>Zulip</a:t>
            </a:r>
            <a:r>
              <a:rPr lang="en-US" dirty="0"/>
              <a:t> Chat System</a:t>
            </a:r>
            <a:endParaRPr lang="en-CA" dirty="0"/>
          </a:p>
        </p:txBody>
      </p:sp>
      <p:pic>
        <p:nvPicPr>
          <p:cNvPr id="6" name="Content Placeholder 5">
            <a:extLst>
              <a:ext uri="{FF2B5EF4-FFF2-40B4-BE49-F238E27FC236}">
                <a16:creationId xmlns:a16="http://schemas.microsoft.com/office/drawing/2014/main" id="{65A24CCE-DA82-40EA-BD19-D39F886DF4D6}"/>
              </a:ext>
            </a:extLst>
          </p:cNvPr>
          <p:cNvPicPr>
            <a:picLocks noGrp="1" noChangeAspect="1"/>
          </p:cNvPicPr>
          <p:nvPr>
            <p:ph idx="1"/>
          </p:nvPr>
        </p:nvPicPr>
        <p:blipFill>
          <a:blip r:embed="rId2"/>
          <a:stretch>
            <a:fillRect/>
          </a:stretch>
        </p:blipFill>
        <p:spPr>
          <a:xfrm>
            <a:off x="1024128" y="2286096"/>
            <a:ext cx="3251539" cy="3103563"/>
          </a:xfrm>
          <a:prstGeom prst="rect">
            <a:avLst/>
          </a:prstGeom>
        </p:spPr>
      </p:pic>
      <p:sp>
        <p:nvSpPr>
          <p:cNvPr id="5" name="TextBox 4">
            <a:extLst>
              <a:ext uri="{FF2B5EF4-FFF2-40B4-BE49-F238E27FC236}">
                <a16:creationId xmlns:a16="http://schemas.microsoft.com/office/drawing/2014/main" id="{8B378A71-3650-4AE5-A85A-400A46214BB4}"/>
              </a:ext>
            </a:extLst>
          </p:cNvPr>
          <p:cNvSpPr txBox="1"/>
          <p:nvPr/>
        </p:nvSpPr>
        <p:spPr>
          <a:xfrm>
            <a:off x="1024128" y="5590924"/>
            <a:ext cx="6096000" cy="369332"/>
          </a:xfrm>
          <a:prstGeom prst="rect">
            <a:avLst/>
          </a:prstGeom>
          <a:noFill/>
        </p:spPr>
        <p:txBody>
          <a:bodyPr wrap="square">
            <a:spAutoFit/>
          </a:bodyPr>
          <a:lstStyle/>
          <a:p>
            <a:r>
              <a:rPr lang="en-CA" dirty="0"/>
              <a:t>https://sac2020.zulipchat.com/</a:t>
            </a:r>
          </a:p>
        </p:txBody>
      </p:sp>
    </p:spTree>
    <p:extLst>
      <p:ext uri="{BB962C8B-B14F-4D97-AF65-F5344CB8AC3E}">
        <p14:creationId xmlns:p14="http://schemas.microsoft.com/office/powerpoint/2010/main" val="84062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4042-F5AD-4A8A-80A4-B4391CEBAC93}"/>
              </a:ext>
            </a:extLst>
          </p:cNvPr>
          <p:cNvSpPr>
            <a:spLocks noGrp="1"/>
          </p:cNvSpPr>
          <p:nvPr>
            <p:ph type="title"/>
          </p:nvPr>
        </p:nvSpPr>
        <p:spPr/>
        <p:txBody>
          <a:bodyPr/>
          <a:lstStyle/>
          <a:p>
            <a:r>
              <a:rPr lang="en-US" dirty="0"/>
              <a:t>Zoom Login Information</a:t>
            </a:r>
            <a:endParaRPr lang="en-CA" dirty="0"/>
          </a:p>
        </p:txBody>
      </p:sp>
      <p:sp>
        <p:nvSpPr>
          <p:cNvPr id="3" name="Content Placeholder 2">
            <a:extLst>
              <a:ext uri="{FF2B5EF4-FFF2-40B4-BE49-F238E27FC236}">
                <a16:creationId xmlns:a16="http://schemas.microsoft.com/office/drawing/2014/main" id="{1745D503-6580-49C7-8AB3-B390D64A21C1}"/>
              </a:ext>
            </a:extLst>
          </p:cNvPr>
          <p:cNvSpPr>
            <a:spLocks noGrp="1"/>
          </p:cNvSpPr>
          <p:nvPr>
            <p:ph idx="1"/>
          </p:nvPr>
        </p:nvSpPr>
        <p:spPr/>
        <p:txBody>
          <a:bodyPr/>
          <a:lstStyle/>
          <a:p>
            <a:r>
              <a:rPr lang="en-US" b="0" i="0" dirty="0">
                <a:solidFill>
                  <a:srgbClr val="1D1C1D"/>
                </a:solidFill>
                <a:effectLst/>
                <a:latin typeface="Slack-Lato"/>
              </a:rPr>
              <a:t>Please use Zoom to attend the Summer School event, with the following login details:</a:t>
            </a:r>
            <a:br>
              <a:rPr lang="en-US" dirty="0"/>
            </a:br>
            <a:r>
              <a:rPr lang="en-US" b="0" i="0" u="none" strike="noStrike" dirty="0">
                <a:effectLst/>
                <a:latin typeface="Slack-Lato"/>
                <a:hlinkClick r:id="rId2"/>
              </a:rPr>
              <a:t>https://ucalgary.zoom.us/j/94900361079</a:t>
            </a:r>
            <a:r>
              <a:rPr lang="en-US" b="0" i="0" dirty="0">
                <a:solidFill>
                  <a:srgbClr val="1D1C1D"/>
                </a:solidFill>
                <a:effectLst/>
                <a:latin typeface="Slack-Lato"/>
              </a:rPr>
              <a:t> </a:t>
            </a:r>
            <a:br>
              <a:rPr lang="en-US" dirty="0"/>
            </a:br>
            <a:r>
              <a:rPr lang="en-US" b="0" i="0" dirty="0">
                <a:solidFill>
                  <a:srgbClr val="1D1C1D"/>
                </a:solidFill>
                <a:effectLst/>
                <a:latin typeface="Slack-Lato"/>
              </a:rPr>
              <a:t>Meeting ID: 949 0036 1079</a:t>
            </a:r>
            <a:br>
              <a:rPr lang="en-US" dirty="0"/>
            </a:br>
            <a:r>
              <a:rPr lang="en-US" b="0" i="0" dirty="0">
                <a:solidFill>
                  <a:srgbClr val="1D1C1D"/>
                </a:solidFill>
                <a:effectLst/>
                <a:latin typeface="Slack-Lato"/>
              </a:rPr>
              <a:t>Passcode: 265663</a:t>
            </a:r>
          </a:p>
          <a:p>
            <a:endParaRPr lang="en-US" dirty="0">
              <a:solidFill>
                <a:srgbClr val="1D1C1D"/>
              </a:solidFill>
              <a:latin typeface="Slack-Lato"/>
            </a:endParaRPr>
          </a:p>
          <a:p>
            <a:r>
              <a:rPr lang="en-US" dirty="0">
                <a:solidFill>
                  <a:srgbClr val="1D1C1D"/>
                </a:solidFill>
                <a:latin typeface="Slack-Lato"/>
              </a:rPr>
              <a:t>Standard Zoom rules apply – please mute yourself except when needed.</a:t>
            </a:r>
          </a:p>
          <a:p>
            <a:endParaRPr lang="en-US" dirty="0">
              <a:solidFill>
                <a:srgbClr val="1D1C1D"/>
              </a:solidFill>
              <a:latin typeface="Slack-Lato"/>
            </a:endParaRPr>
          </a:p>
        </p:txBody>
      </p:sp>
    </p:spTree>
    <p:extLst>
      <p:ext uri="{BB962C8B-B14F-4D97-AF65-F5344CB8AC3E}">
        <p14:creationId xmlns:p14="http://schemas.microsoft.com/office/powerpoint/2010/main" val="1217059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197</TotalTime>
  <Words>510</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Noto Sans</vt:lpstr>
      <vt:lpstr>Slack-Lato</vt:lpstr>
      <vt:lpstr>Tw Cen MT</vt:lpstr>
      <vt:lpstr>Tw Cen MT Condensed</vt:lpstr>
      <vt:lpstr>Wingdings 3</vt:lpstr>
      <vt:lpstr>Integral</vt:lpstr>
      <vt:lpstr>SAC 2020 – Summer School</vt:lpstr>
      <vt:lpstr>Summer School  “Summer” School</vt:lpstr>
      <vt:lpstr>Program Chairs</vt:lpstr>
      <vt:lpstr>Modern elliptic curve cryptography</vt:lpstr>
      <vt:lpstr>Polynomial systems of equations and their cryptographic aspects </vt:lpstr>
      <vt:lpstr>Can crypto help enhance democracy? </vt:lpstr>
      <vt:lpstr>Summer School Schedules</vt:lpstr>
      <vt:lpstr>Zulip Chat System</vt:lpstr>
      <vt:lpstr>Zoom Login Information</vt:lpstr>
      <vt:lpstr>SAC2020 Summer School Kick-Off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 2020 – Summer School</dc:title>
  <dc:creator>Colin O'Flynn</dc:creator>
  <cp:lastModifiedBy>Colin O'Flynn</cp:lastModifiedBy>
  <cp:revision>4</cp:revision>
  <dcterms:created xsi:type="dcterms:W3CDTF">2020-10-19T11:42:14Z</dcterms:created>
  <dcterms:modified xsi:type="dcterms:W3CDTF">2020-10-19T14:59:23Z</dcterms:modified>
</cp:coreProperties>
</file>