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82" r:id="rId3"/>
    <p:sldId id="257" r:id="rId4"/>
    <p:sldId id="258" r:id="rId5"/>
    <p:sldId id="259" r:id="rId6"/>
    <p:sldId id="260" r:id="rId7"/>
    <p:sldId id="279" r:id="rId8"/>
    <p:sldId id="261" r:id="rId9"/>
    <p:sldId id="263" r:id="rId10"/>
    <p:sldId id="262" r:id="rId11"/>
    <p:sldId id="264" r:id="rId12"/>
    <p:sldId id="281" r:id="rId13"/>
    <p:sldId id="265" r:id="rId14"/>
    <p:sldId id="266" r:id="rId15"/>
    <p:sldId id="267" r:id="rId16"/>
    <p:sldId id="268" r:id="rId17"/>
    <p:sldId id="278" r:id="rId18"/>
    <p:sldId id="269" r:id="rId19"/>
    <p:sldId id="271" r:id="rId20"/>
    <p:sldId id="275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53" autoAdjust="0"/>
  </p:normalViewPr>
  <p:slideViewPr>
    <p:cSldViewPr>
      <p:cViewPr varScale="1">
        <p:scale>
          <a:sx n="67" d="100"/>
          <a:sy n="67" d="100"/>
        </p:scale>
        <p:origin x="-190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759C-48B8-4757-BED2-FC1249070998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157EC-C92F-4703-894F-6B2368241B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157EC-C92F-4703-894F-6B2368241B2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Motivation for study is to recreate wing formation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Fossil</a:t>
            </a:r>
            <a:r>
              <a:rPr lang="en-US" baseline="0" dirty="0" smtClean="0"/>
              <a:t> records only show hard tissue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Combine biological constraints with aerodynamic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Shown are some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err="1" smtClean="0"/>
              <a:t>Straite</a:t>
            </a:r>
            <a:endParaRPr lang="en-US" baseline="0" dirty="0" smtClean="0"/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Swept forward/back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157EC-C92F-4703-894F-6B2368241B2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aspect</a:t>
            </a:r>
            <a:r>
              <a:rPr lang="en-US" baseline="0" dirty="0" smtClean="0"/>
              <a:t> is longitudinal stability</a:t>
            </a:r>
          </a:p>
          <a:p>
            <a:r>
              <a:rPr lang="en-US" baseline="0" dirty="0" smtClean="0"/>
              <a:t>Increase lift when ahead of center of mass pitch up</a:t>
            </a:r>
          </a:p>
          <a:p>
            <a:r>
              <a:rPr lang="en-US" baseline="0" dirty="0" smtClean="0"/>
              <a:t>Pitch up increase lift more thus unstable</a:t>
            </a:r>
          </a:p>
          <a:p>
            <a:r>
              <a:rPr lang="en-US" baseline="0" dirty="0" smtClean="0"/>
              <a:t>This paper tried to match Ac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157EC-C92F-4703-894F-6B2368241B2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fe_restoration_of_a_group_of_giant_azhdarchids,_Quetzalcoatlus_northropi,_foraging_on_a_Cretaceous_fern_prairi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92908"/>
            <a:ext cx="9144000" cy="6950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133600"/>
            <a:ext cx="6858000" cy="990600"/>
          </a:xfrm>
        </p:spPr>
        <p:txBody>
          <a:bodyPr>
            <a:no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XFLR5 Methods and Their Application in “Constraints on the Wing Morphology of Pterosaurs”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6172200"/>
            <a:ext cx="6858000" cy="533400"/>
          </a:xfrm>
        </p:spPr>
        <p:txBody>
          <a:bodyPr/>
          <a:lstStyle/>
          <a:p>
            <a:r>
              <a:rPr lang="en-US" dirty="0" smtClean="0"/>
              <a:t>By: Colin Parker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VLM2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Uses quad or ring vortices on surface</a:t>
            </a:r>
          </a:p>
          <a:p>
            <a:r>
              <a:rPr lang="en-US" dirty="0" smtClean="0"/>
              <a:t>Uses horseshoe vortices on trailing edge to model wake</a:t>
            </a:r>
          </a:p>
          <a:p>
            <a:r>
              <a:rPr lang="en-US" dirty="0" err="1" smtClean="0"/>
              <a:t>Biot-Savart</a:t>
            </a:r>
            <a:r>
              <a:rPr lang="en-US" dirty="0" smtClean="0"/>
              <a:t> has V~1/r^3 so difference in trailing vortices is typically minor</a:t>
            </a:r>
            <a:endParaRPr lang="en-US" dirty="0"/>
          </a:p>
        </p:txBody>
      </p:sp>
      <p:pic>
        <p:nvPicPr>
          <p:cNvPr id="6" name="Content Placeholder 5" descr="VLM2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676400"/>
            <a:ext cx="4347012" cy="39624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Panel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86200"/>
            <a:ext cx="8382000" cy="2423160"/>
          </a:xfrm>
        </p:spPr>
        <p:txBody>
          <a:bodyPr/>
          <a:lstStyle/>
          <a:p>
            <a:r>
              <a:rPr lang="en-US" dirty="0" smtClean="0"/>
              <a:t>Sources and Doublets distributed evenly across each panel</a:t>
            </a:r>
          </a:p>
          <a:p>
            <a:r>
              <a:rPr lang="en-US" dirty="0" smtClean="0"/>
              <a:t>Potential calculated at control points</a:t>
            </a:r>
          </a:p>
          <a:p>
            <a:pPr lvl="1"/>
            <a:r>
              <a:rPr lang="en-US" dirty="0" smtClean="0"/>
              <a:t>Boundary layer analysis</a:t>
            </a:r>
          </a:p>
          <a:p>
            <a:pPr lvl="1"/>
            <a:r>
              <a:rPr lang="en-US" dirty="0" smtClean="0"/>
              <a:t>Recalculation of potential at control points</a:t>
            </a:r>
          </a:p>
          <a:p>
            <a:r>
              <a:rPr lang="en-US" dirty="0" smtClean="0"/>
              <a:t>Full field calculated with potential field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 descr="panels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219200"/>
            <a:ext cx="5614738" cy="2667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Panel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Takes into account wing thickness</a:t>
            </a:r>
          </a:p>
          <a:p>
            <a:r>
              <a:rPr lang="en-US" dirty="0" smtClean="0"/>
              <a:t>Maps Cp over top and </a:t>
            </a:r>
            <a:r>
              <a:rPr lang="en-US" dirty="0" smtClean="0"/>
              <a:t>bottom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Von </a:t>
            </a:r>
            <a:r>
              <a:rPr lang="en-US" dirty="0" err="1" smtClean="0"/>
              <a:t>Nuemann</a:t>
            </a:r>
            <a:endParaRPr lang="en-US" dirty="0" smtClean="0"/>
          </a:p>
          <a:p>
            <a:pPr lvl="1"/>
            <a:r>
              <a:rPr lang="en-US" dirty="0" smtClean="0"/>
              <a:t>Tangential flow condition</a:t>
            </a:r>
          </a:p>
          <a:p>
            <a:r>
              <a:rPr lang="en-US" dirty="0" err="1" smtClean="0"/>
              <a:t>Dirichlet</a:t>
            </a:r>
            <a:endParaRPr lang="en-US" dirty="0" smtClean="0"/>
          </a:p>
          <a:p>
            <a:pPr lvl="1"/>
            <a:r>
              <a:rPr lang="en-US" dirty="0" smtClean="0"/>
              <a:t>Potential inside body = </a:t>
            </a:r>
            <a:r>
              <a:rPr lang="en-US" dirty="0" err="1" smtClean="0"/>
              <a:t>Freestreem</a:t>
            </a:r>
            <a:r>
              <a:rPr lang="en-US" dirty="0" smtClean="0"/>
              <a:t> potential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Created Wings </a:t>
            </a:r>
            <a:r>
              <a:rPr lang="en-US" dirty="0" smtClean="0"/>
              <a:t>C</a:t>
            </a:r>
            <a:r>
              <a:rPr lang="en-US" dirty="0" smtClean="0"/>
              <a:t>ompared to Results in the Paper</a:t>
            </a:r>
            <a:endParaRPr lang="en-US" dirty="0"/>
          </a:p>
        </p:txBody>
      </p:sp>
      <p:pic>
        <p:nvPicPr>
          <p:cNvPr id="4" name="Content Placeholder 3" descr="compa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62101"/>
            <a:ext cx="8229600" cy="345132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LLT Compared to VLM1 Results</a:t>
            </a:r>
            <a:endParaRPr lang="en-US" dirty="0"/>
          </a:p>
        </p:txBody>
      </p:sp>
      <p:pic>
        <p:nvPicPr>
          <p:cNvPr id="6" name="Content Placeholder 5" descr="LL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128347"/>
            <a:ext cx="8382000" cy="353392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VLM2 Compared to VLM1</a:t>
            </a:r>
            <a:endParaRPr lang="en-US" dirty="0"/>
          </a:p>
        </p:txBody>
      </p:sp>
      <p:pic>
        <p:nvPicPr>
          <p:cNvPr id="4" name="Content Placeholder 3" descr="RVLM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114565"/>
            <a:ext cx="8305800" cy="352961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Panel Compared to VLM1</a:t>
            </a:r>
            <a:endParaRPr lang="en-US" dirty="0"/>
          </a:p>
        </p:txBody>
      </p:sp>
      <p:pic>
        <p:nvPicPr>
          <p:cNvPr id="4" name="Content Placeholder 3" descr="Pane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52928"/>
            <a:ext cx="8229600" cy="346966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Airfoil Shape</a:t>
            </a:r>
            <a:endParaRPr lang="en-US" dirty="0"/>
          </a:p>
        </p:txBody>
      </p:sp>
      <p:pic>
        <p:nvPicPr>
          <p:cNvPr id="6" name="Content Placeholder 5" descr="gree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58298"/>
            <a:ext cx="8229600" cy="2858929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Distribution</a:t>
            </a:r>
            <a:endParaRPr lang="en-US" dirty="0"/>
          </a:p>
        </p:txBody>
      </p:sp>
      <p:pic>
        <p:nvPicPr>
          <p:cNvPr id="4" name="Content Placeholder 3" descr="bottompane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057400"/>
            <a:ext cx="3850105" cy="1828800"/>
          </a:xfrm>
        </p:spPr>
      </p:pic>
      <p:pic>
        <p:nvPicPr>
          <p:cNvPr id="5" name="Picture 4" descr="toppan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1" y="2057400"/>
            <a:ext cx="3850105" cy="1828800"/>
          </a:xfrm>
          <a:prstGeom prst="rect">
            <a:avLst/>
          </a:prstGeom>
        </p:spPr>
      </p:pic>
      <p:pic>
        <p:nvPicPr>
          <p:cNvPr id="6" name="Picture 5" descr="bottomvl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399" y="4419600"/>
            <a:ext cx="3850105" cy="1828800"/>
          </a:xfrm>
          <a:prstGeom prst="rect">
            <a:avLst/>
          </a:prstGeom>
        </p:spPr>
      </p:pic>
      <p:pic>
        <p:nvPicPr>
          <p:cNvPr id="7" name="Picture 6" descr="topvl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4419600"/>
            <a:ext cx="3850106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8600" y="1524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Panel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3962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VLM1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VLM and 3D panel method yield different results</a:t>
            </a:r>
          </a:p>
          <a:p>
            <a:r>
              <a:rPr lang="en-US" dirty="0" smtClean="0"/>
              <a:t>Due to the variable thickness, 3D Panel method may yield more accurate results</a:t>
            </a:r>
          </a:p>
          <a:p>
            <a:r>
              <a:rPr lang="en-US" dirty="0" smtClean="0"/>
              <a:t>Potential flow models may be limited in flapping flight applications</a:t>
            </a:r>
          </a:p>
          <a:p>
            <a:r>
              <a:rPr lang="en-US" dirty="0" smtClean="0"/>
              <a:t>Trends shown are repeatable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Constraints on the wing morphology</a:t>
            </a:r>
            <a:br>
              <a:rPr lang="en-US" dirty="0" smtClean="0"/>
            </a:br>
            <a:r>
              <a:rPr lang="en-US" dirty="0" smtClean="0"/>
              <a:t>of pterosaurs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Wing shape is a mystery</a:t>
            </a:r>
          </a:p>
          <a:p>
            <a:pPr lvl="1"/>
            <a:r>
              <a:rPr lang="en-US" dirty="0" smtClean="0"/>
              <a:t>Few soft tissue </a:t>
            </a:r>
            <a:r>
              <a:rPr lang="en-US" dirty="0" smtClean="0"/>
              <a:t>fossils</a:t>
            </a:r>
          </a:p>
          <a:p>
            <a:r>
              <a:rPr lang="en-US" dirty="0" smtClean="0"/>
              <a:t>No studies looking at the aerodynamic components</a:t>
            </a:r>
          </a:p>
          <a:p>
            <a:r>
              <a:rPr lang="en-US" dirty="0" smtClean="0"/>
              <a:t>Want to combine biomechanical and aerodynamic constraints to predict shape</a:t>
            </a:r>
          </a:p>
          <a:p>
            <a:pPr lvl="1"/>
            <a:endParaRPr lang="en-US" dirty="0"/>
          </a:p>
        </p:txBody>
      </p:sp>
      <p:pic>
        <p:nvPicPr>
          <p:cNvPr id="5" name="Content Placeholder 4" descr="wingshapes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632325" y="1317175"/>
            <a:ext cx="4041775" cy="4734825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29600" cy="990600"/>
          </a:xfrm>
        </p:spPr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4" name="Content Placeholder 3" descr="090107-pterosaur-picture_big.jpg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2438400" y="228600"/>
            <a:ext cx="6096000" cy="595023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Longitudinal Stability Analysis</a:t>
            </a:r>
            <a:endParaRPr lang="en-US" dirty="0"/>
          </a:p>
        </p:txBody>
      </p:sp>
      <p:pic>
        <p:nvPicPr>
          <p:cNvPr id="4" name="Content Placeholder 3" descr="unstable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590800" y="1295400"/>
            <a:ext cx="4041775" cy="493063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Washout</a:t>
            </a:r>
            <a:endParaRPr lang="en-US" dirty="0"/>
          </a:p>
        </p:txBody>
      </p:sp>
      <p:pic>
        <p:nvPicPr>
          <p:cNvPr id="4" name="Content Placeholder 3" descr="figure8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219200"/>
            <a:ext cx="6564842" cy="47985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XFLR5</a:t>
            </a:r>
            <a:endParaRPr lang="en-US" dirty="0"/>
          </a:p>
        </p:txBody>
      </p:sp>
      <p:pic>
        <p:nvPicPr>
          <p:cNvPr id="4" name="Content Placeholder 3" descr="XFLR5wing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82103" y="1219200"/>
            <a:ext cx="7579793" cy="49371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LLT Lifting Line Theory</a:t>
            </a:r>
            <a:endParaRPr lang="en-US" dirty="0"/>
          </a:p>
        </p:txBody>
      </p:sp>
      <p:pic>
        <p:nvPicPr>
          <p:cNvPr id="4" name="Content Placeholder 3" descr="800px-Lifting_line_theory_illustration_(2).svg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1676400"/>
            <a:ext cx="5495559" cy="4114800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16764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err="1" smtClean="0"/>
              <a:t>Kutta_Joukowski</a:t>
            </a:r>
            <a:endParaRPr lang="en-US" i="1" dirty="0" smtClean="0"/>
          </a:p>
          <a:p>
            <a:r>
              <a:rPr lang="en-US" i="1" dirty="0" err="1" smtClean="0"/>
              <a:t>Biot-Savart</a:t>
            </a:r>
            <a:endParaRPr lang="en-US" i="1" dirty="0" smtClean="0"/>
          </a:p>
          <a:p>
            <a:r>
              <a:rPr lang="en-US" i="1" dirty="0" smtClean="0"/>
              <a:t>Helmholtz Theorem</a:t>
            </a:r>
          </a:p>
          <a:p>
            <a:pPr lvl="1"/>
            <a:r>
              <a:rPr lang="en-US" dirty="0" smtClean="0"/>
              <a:t>The strength of a vortex filament is constant </a:t>
            </a:r>
            <a:r>
              <a:rPr lang="en-US" dirty="0" smtClean="0"/>
              <a:t>along </a:t>
            </a:r>
            <a:r>
              <a:rPr lang="en-US" dirty="0" smtClean="0"/>
              <a:t>its length</a:t>
            </a:r>
          </a:p>
          <a:p>
            <a:pPr lvl="1"/>
            <a:r>
              <a:rPr lang="en-US" dirty="0" smtClean="0"/>
              <a:t>A vortex filament cannot end in a fluid: must extend to infinity or form a closed </a:t>
            </a:r>
            <a:r>
              <a:rPr lang="en-US" dirty="0" smtClean="0"/>
              <a:t>path</a:t>
            </a:r>
            <a:endParaRPr lang="en-US" i="1" dirty="0" smtClean="0"/>
          </a:p>
          <a:p>
            <a:r>
              <a:rPr lang="en-US" i="1" dirty="0" smtClean="0"/>
              <a:t>Effective angle of attack</a:t>
            </a:r>
          </a:p>
          <a:p>
            <a:r>
              <a:rPr lang="en-US" i="1" dirty="0" smtClean="0"/>
              <a:t>Repeat</a:t>
            </a:r>
          </a:p>
          <a:p>
            <a:pPr lvl="1"/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el-GR" dirty="0" smtClean="0"/>
              <a:t/>
            </a:r>
            <a:br>
              <a:rPr lang="el-GR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Does not account for sweep</a:t>
            </a:r>
          </a:p>
          <a:p>
            <a:r>
              <a:rPr lang="en-US" dirty="0" smtClean="0"/>
              <a:t>Does not account for dihedral </a:t>
            </a:r>
          </a:p>
          <a:p>
            <a:r>
              <a:rPr lang="en-US" dirty="0" err="1" smtClean="0"/>
              <a:t>Inviscid</a:t>
            </a:r>
            <a:endParaRPr lang="en-US" dirty="0" smtClean="0"/>
          </a:p>
          <a:p>
            <a:r>
              <a:rPr lang="en-US" dirty="0" smtClean="0"/>
              <a:t>Must have high Aspect Ratio</a:t>
            </a:r>
            <a:endParaRPr lang="en-US" dirty="0"/>
          </a:p>
        </p:txBody>
      </p:sp>
      <p:pic>
        <p:nvPicPr>
          <p:cNvPr id="10" name="Content Placeholder 9" descr="800px-Lifting_line_theory_illustration_(2).svg.pn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3048000" y="990600"/>
            <a:ext cx="5699098" cy="42672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Lifting Surface Theory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Series of lifting lines</a:t>
            </a:r>
          </a:p>
          <a:p>
            <a:r>
              <a:rPr lang="en-US" dirty="0" smtClean="0"/>
              <a:t>Circulation varies in both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Span wise lifting line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Chord wise </a:t>
            </a:r>
            <a:r>
              <a:rPr lang="en-US" dirty="0" smtClean="0">
                <a:solidFill>
                  <a:schemeClr val="tx1"/>
                </a:solidFill>
              </a:rPr>
              <a:t>vortices</a:t>
            </a:r>
            <a:endParaRPr lang="en-US" dirty="0" smtClean="0"/>
          </a:p>
          <a:p>
            <a:r>
              <a:rPr lang="en-US" dirty="0" smtClean="0"/>
              <a:t>Chord wise vortices extend into wake.</a:t>
            </a:r>
          </a:p>
          <a:p>
            <a:r>
              <a:rPr lang="en-US" dirty="0" err="1" smtClean="0"/>
              <a:t>Biot-Savart</a:t>
            </a:r>
            <a:endParaRPr lang="en-US" dirty="0" smtClean="0"/>
          </a:p>
          <a:p>
            <a:r>
              <a:rPr lang="en-US" dirty="0" smtClean="0"/>
              <a:t>Flow tangency condition</a:t>
            </a:r>
          </a:p>
        </p:txBody>
      </p:sp>
      <p:pic>
        <p:nvPicPr>
          <p:cNvPr id="8" name="Content Placeholder 7" descr="lsurface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267200" y="1371600"/>
            <a:ext cx="4657603" cy="43434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VLM Vortex Lattice 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Assign circulation at control points</a:t>
            </a:r>
          </a:p>
          <a:p>
            <a:r>
              <a:rPr lang="en-US" dirty="0" err="1" smtClean="0"/>
              <a:t>Biot-Savart</a:t>
            </a:r>
            <a:r>
              <a:rPr lang="en-US" dirty="0" smtClean="0"/>
              <a:t> Law</a:t>
            </a:r>
          </a:p>
          <a:p>
            <a:r>
              <a:rPr lang="en-US" dirty="0" smtClean="0"/>
              <a:t>Flow tangency</a:t>
            </a:r>
            <a:endParaRPr lang="en-US" dirty="0"/>
          </a:p>
        </p:txBody>
      </p:sp>
      <p:pic>
        <p:nvPicPr>
          <p:cNvPr id="6" name="Content Placeholder 5" descr="VLM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524000"/>
            <a:ext cx="4466420" cy="457657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COLIN@QJHCBVMRBBBJERT4" val="523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437</TotalTime>
  <Words>371</Words>
  <Application>Microsoft Office PowerPoint</Application>
  <PresentationFormat>On-screen Show (4:3)</PresentationFormat>
  <Paragraphs>88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Origin</vt:lpstr>
      <vt:lpstr>XFLR5 Methods and Their Application in “Constraints on the Wing Morphology of Pterosaurs”</vt:lpstr>
      <vt:lpstr>Constraints on the wing morphology of pterosaurs</vt:lpstr>
      <vt:lpstr>Longitudinal Stability Analysis</vt:lpstr>
      <vt:lpstr>Effects of Washout</vt:lpstr>
      <vt:lpstr>XFLR5</vt:lpstr>
      <vt:lpstr>LLT Lifting Line Theory</vt:lpstr>
      <vt:lpstr>LLT</vt:lpstr>
      <vt:lpstr>Lifting Surface Theory</vt:lpstr>
      <vt:lpstr>VLM Vortex Lattice Method</vt:lpstr>
      <vt:lpstr>VLM2</vt:lpstr>
      <vt:lpstr>3D Panel Method</vt:lpstr>
      <vt:lpstr>3D Panel Method</vt:lpstr>
      <vt:lpstr>Created Wings Compared to Results in the Paper</vt:lpstr>
      <vt:lpstr>LLT Compared to VLM1 Results</vt:lpstr>
      <vt:lpstr>VLM2 Compared to VLM1</vt:lpstr>
      <vt:lpstr>3D Panel Compared to VLM1</vt:lpstr>
      <vt:lpstr>Airfoil Shape</vt:lpstr>
      <vt:lpstr>Cp Distribution</vt:lpstr>
      <vt:lpstr>Conclusions</vt:lpstr>
      <vt:lpstr>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XFLR5 Methods and Their Application in “Contraints on the Wing Morphology of Pterosaurs”</dc:title>
  <dc:creator>Colin Parker</dc:creator>
  <cp:lastModifiedBy>Colin Parker</cp:lastModifiedBy>
  <cp:revision>37</cp:revision>
  <dcterms:created xsi:type="dcterms:W3CDTF">2014-04-30T17:40:51Z</dcterms:created>
  <dcterms:modified xsi:type="dcterms:W3CDTF">2014-05-01T01:07:14Z</dcterms:modified>
</cp:coreProperties>
</file>