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3" r:id="rId9"/>
    <p:sldId id="262" r:id="rId10"/>
    <p:sldId id="277" r:id="rId11"/>
    <p:sldId id="264" r:id="rId12"/>
    <p:sldId id="265" r:id="rId13"/>
    <p:sldId id="266" r:id="rId14"/>
    <p:sldId id="267" r:id="rId15"/>
    <p:sldId id="268" r:id="rId16"/>
    <p:sldId id="278" r:id="rId17"/>
    <p:sldId id="269" r:id="rId18"/>
    <p:sldId id="271" r:id="rId19"/>
    <p:sldId id="275" r:id="rId20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XFLR5 Methods and Their Application in “Constraints on the Wing Morphology of Pterosaurs”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Colin Parker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VLM1vortex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4863502" cy="2286000"/>
          </a:xfrm>
        </p:spPr>
      </p:pic>
      <p:pic>
        <p:nvPicPr>
          <p:cNvPr id="8" name="Content Placeholder 7" descr="VLM2vortex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038600" y="4038600"/>
            <a:ext cx="4863504" cy="2286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mpa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2101"/>
            <a:ext cx="8229600" cy="345132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LL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128347"/>
            <a:ext cx="8382000" cy="353392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VL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114565"/>
            <a:ext cx="8305800" cy="352961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n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2928"/>
            <a:ext cx="8229600" cy="346966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Airfoil Shape</a:t>
            </a:r>
            <a:endParaRPr lang="en-US" dirty="0"/>
          </a:p>
        </p:txBody>
      </p:sp>
      <p:pic>
        <p:nvPicPr>
          <p:cNvPr id="6" name="Content Placeholder 5" descr="gree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8298"/>
            <a:ext cx="8229600" cy="285892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Distribution</a:t>
            </a:r>
            <a:endParaRPr lang="en-US" dirty="0"/>
          </a:p>
        </p:txBody>
      </p:sp>
      <p:pic>
        <p:nvPicPr>
          <p:cNvPr id="4" name="Content Placeholder 3" descr="bottompan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3850105" cy="1828800"/>
          </a:xfrm>
        </p:spPr>
      </p:pic>
      <p:pic>
        <p:nvPicPr>
          <p:cNvPr id="5" name="Picture 4" descr="toppa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1" y="2057400"/>
            <a:ext cx="3850105" cy="1828800"/>
          </a:xfrm>
          <a:prstGeom prst="rect">
            <a:avLst/>
          </a:prstGeom>
        </p:spPr>
      </p:pic>
      <p:pic>
        <p:nvPicPr>
          <p:cNvPr id="6" name="Picture 5" descr="bottomvl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399" y="4419600"/>
            <a:ext cx="3850105" cy="1828800"/>
          </a:xfrm>
          <a:prstGeom prst="rect">
            <a:avLst/>
          </a:prstGeom>
        </p:spPr>
      </p:pic>
      <p:pic>
        <p:nvPicPr>
          <p:cNvPr id="7" name="Picture 6" descr="topvl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419600"/>
            <a:ext cx="3850106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1524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396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VLM1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Stability Analysis</a:t>
            </a:r>
            <a:endParaRPr lang="en-US" dirty="0"/>
          </a:p>
        </p:txBody>
      </p:sp>
      <p:pic>
        <p:nvPicPr>
          <p:cNvPr id="4" name="Content Placeholder 3" descr="unstabl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48450" y="1219200"/>
            <a:ext cx="4047099" cy="49371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Washout</a:t>
            </a:r>
            <a:endParaRPr lang="en-US" dirty="0"/>
          </a:p>
        </p:txBody>
      </p:sp>
      <p:pic>
        <p:nvPicPr>
          <p:cNvPr id="4" name="Content Placeholder 3" descr="figure8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21957" y="1896907"/>
            <a:ext cx="4900085" cy="358171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XFLR5</a:t>
            </a:r>
            <a:endParaRPr lang="en-US" dirty="0"/>
          </a:p>
        </p:txBody>
      </p:sp>
      <p:pic>
        <p:nvPicPr>
          <p:cNvPr id="4" name="Content Placeholder 3" descr="XFLR5win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82103" y="1219200"/>
            <a:ext cx="7579793" cy="49371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 Lifting Line Theory</a:t>
            </a:r>
            <a:endParaRPr lang="en-US" dirty="0"/>
          </a:p>
        </p:txBody>
      </p:sp>
      <p:pic>
        <p:nvPicPr>
          <p:cNvPr id="4" name="Content Placeholder 3" descr="800px-Lifting_line_theory_illustration_(2)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1676400"/>
            <a:ext cx="5495559" cy="41148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16764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/>
              <a:t>Kutta_Joukowski</a:t>
            </a:r>
            <a:endParaRPr lang="en-US" i="1" dirty="0" smtClean="0"/>
          </a:p>
          <a:p>
            <a:r>
              <a:rPr lang="en-US" i="1" dirty="0" err="1" smtClean="0"/>
              <a:t>Biot-Savart</a:t>
            </a:r>
            <a:endParaRPr lang="en-US" i="1" dirty="0" smtClean="0"/>
          </a:p>
          <a:p>
            <a:r>
              <a:rPr lang="en-US" i="1" dirty="0" smtClean="0"/>
              <a:t>Helmholtz Theorem</a:t>
            </a:r>
          </a:p>
          <a:p>
            <a:pPr lvl="1"/>
            <a:r>
              <a:rPr lang="en-US" dirty="0" smtClean="0"/>
              <a:t>The strength of a vortex filament is constant </a:t>
            </a:r>
            <a:r>
              <a:rPr lang="en-US" dirty="0" smtClean="0"/>
              <a:t>along </a:t>
            </a:r>
            <a:r>
              <a:rPr lang="en-US" dirty="0" smtClean="0"/>
              <a:t>its length</a:t>
            </a:r>
          </a:p>
          <a:p>
            <a:pPr lvl="1"/>
            <a:r>
              <a:rPr lang="en-US" dirty="0" smtClean="0"/>
              <a:t>A vortex filament cannot end in a fluid: must extend to infinity or form a closed </a:t>
            </a:r>
            <a:r>
              <a:rPr lang="en-US" dirty="0" smtClean="0"/>
              <a:t>path</a:t>
            </a:r>
            <a:endParaRPr lang="en-US" i="1" dirty="0" smtClean="0"/>
          </a:p>
          <a:p>
            <a:r>
              <a:rPr lang="en-US" i="1" dirty="0" smtClean="0"/>
              <a:t>Effective angle of attack</a:t>
            </a:r>
          </a:p>
          <a:p>
            <a:r>
              <a:rPr lang="en-US" i="1" dirty="0" smtClean="0"/>
              <a:t>Repeat</a:t>
            </a:r>
          </a:p>
          <a:p>
            <a:pPr lvl="1"/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Does not account for sweep</a:t>
            </a:r>
          </a:p>
          <a:p>
            <a:r>
              <a:rPr lang="en-US" dirty="0" smtClean="0"/>
              <a:t>Does not account for dihedral </a:t>
            </a:r>
          </a:p>
          <a:p>
            <a:r>
              <a:rPr lang="en-US" dirty="0" err="1" smtClean="0"/>
              <a:t>Inviscid</a:t>
            </a:r>
            <a:endParaRPr lang="en-US" dirty="0" smtClean="0"/>
          </a:p>
          <a:p>
            <a:r>
              <a:rPr lang="en-US" dirty="0" smtClean="0"/>
              <a:t>Must have high Aspect Ratio</a:t>
            </a:r>
            <a:endParaRPr lang="en-US" dirty="0"/>
          </a:p>
        </p:txBody>
      </p:sp>
      <p:pic>
        <p:nvPicPr>
          <p:cNvPr id="10" name="Content Placeholder 9" descr="800px-Lifting_line_theory_illustration_(2).svg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3048000" y="990600"/>
            <a:ext cx="5699098" cy="4267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Surface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Series of lifting lines</a:t>
            </a:r>
          </a:p>
          <a:p>
            <a:r>
              <a:rPr lang="en-US" dirty="0" smtClean="0"/>
              <a:t>Circulation varies in both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Span wise lifting line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Chord wise </a:t>
            </a:r>
            <a:r>
              <a:rPr lang="en-US" dirty="0" smtClean="0">
                <a:solidFill>
                  <a:schemeClr val="tx1"/>
                </a:solidFill>
              </a:rPr>
              <a:t>vortices</a:t>
            </a:r>
            <a:endParaRPr lang="en-US" dirty="0" smtClean="0"/>
          </a:p>
          <a:p>
            <a:r>
              <a:rPr lang="en-US" dirty="0" smtClean="0"/>
              <a:t>Chord wise vortices extend into wake.</a:t>
            </a:r>
          </a:p>
          <a:p>
            <a:r>
              <a:rPr lang="en-US" dirty="0" err="1" smtClean="0"/>
              <a:t>Biot-Savart</a:t>
            </a:r>
            <a:endParaRPr lang="en-US" dirty="0" smtClean="0"/>
          </a:p>
          <a:p>
            <a:r>
              <a:rPr lang="en-US" dirty="0" smtClean="0"/>
              <a:t>Flow tangency condition</a:t>
            </a:r>
          </a:p>
        </p:txBody>
      </p:sp>
      <p:pic>
        <p:nvPicPr>
          <p:cNvPr id="8" name="Content Placeholder 7" descr="lsurfac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267200" y="1371600"/>
            <a:ext cx="4657603" cy="4343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 Vortex Lattice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 circulation at control points</a:t>
            </a:r>
          </a:p>
          <a:p>
            <a:r>
              <a:rPr lang="en-US" dirty="0" err="1" smtClean="0"/>
              <a:t>Biot-Savart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Flow tangency</a:t>
            </a:r>
            <a:endParaRPr lang="en-US" dirty="0"/>
          </a:p>
        </p:txBody>
      </p:sp>
      <p:pic>
        <p:nvPicPr>
          <p:cNvPr id="6" name="Content Placeholder 5" descr="VLM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524000"/>
            <a:ext cx="4466420" cy="457657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quad or ring vortices on surface</a:t>
            </a:r>
          </a:p>
          <a:p>
            <a:r>
              <a:rPr lang="en-US" dirty="0" smtClean="0"/>
              <a:t>Uses horseshoe vortices on trailing edge to model wake</a:t>
            </a:r>
          </a:p>
          <a:p>
            <a:r>
              <a:rPr lang="en-US" dirty="0" err="1" smtClean="0"/>
              <a:t>Biot-Savart</a:t>
            </a:r>
            <a:r>
              <a:rPr lang="en-US" dirty="0" smtClean="0"/>
              <a:t> has V~1/r^3 so difference in trailing vortices is typically minor</a:t>
            </a:r>
            <a:endParaRPr lang="en-US" dirty="0"/>
          </a:p>
        </p:txBody>
      </p:sp>
      <p:pic>
        <p:nvPicPr>
          <p:cNvPr id="6" name="Content Placeholder 5" descr="VLM2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76400"/>
            <a:ext cx="4347012" cy="396240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OLIN@QJHCBVMRBBBJERT4" val="523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215</TotalTime>
  <Words>169</Words>
  <Application>Microsoft Office PowerPoint</Application>
  <PresentationFormat>On-screen Show (4:3)</PresentationFormat>
  <Paragraphs>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XFLR5 Methods and Their Application in “Constraints on the Wing Morphology of Pterosaurs”</vt:lpstr>
      <vt:lpstr>Longitudinal Stability Analysis</vt:lpstr>
      <vt:lpstr>Effects of Washout</vt:lpstr>
      <vt:lpstr>XFLR5</vt:lpstr>
      <vt:lpstr>LLT Lifting Line Theory</vt:lpstr>
      <vt:lpstr>LLT</vt:lpstr>
      <vt:lpstr>Lifting Surface Theory</vt:lpstr>
      <vt:lpstr>VLM Vortex Lattice Method</vt:lpstr>
      <vt:lpstr>VLM2</vt:lpstr>
      <vt:lpstr>Slide 10</vt:lpstr>
      <vt:lpstr>3D Panel Method</vt:lpstr>
      <vt:lpstr>Slide 12</vt:lpstr>
      <vt:lpstr>Slide 13</vt:lpstr>
      <vt:lpstr>Slide 14</vt:lpstr>
      <vt:lpstr>Slide 15</vt:lpstr>
      <vt:lpstr>Airfoil Shape</vt:lpstr>
      <vt:lpstr>Cp Distribution</vt:lpstr>
      <vt:lpstr>Conclusions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XFLR5 Methods and Their Application in “Contraints on the Wing Morphology of Pterosaurs”</dc:title>
  <dc:creator>Colin Parker</dc:creator>
  <cp:lastModifiedBy>Colin Parker</cp:lastModifiedBy>
  <cp:revision>23</cp:revision>
  <dcterms:created xsi:type="dcterms:W3CDTF">2014-04-30T17:40:51Z</dcterms:created>
  <dcterms:modified xsi:type="dcterms:W3CDTF">2014-04-30T21:24:37Z</dcterms:modified>
</cp:coreProperties>
</file>