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63" r:id="rId9"/>
    <p:sldId id="276" r:id="rId10"/>
    <p:sldId id="262" r:id="rId11"/>
    <p:sldId id="277" r:id="rId12"/>
    <p:sldId id="264" r:id="rId13"/>
    <p:sldId id="265" r:id="rId14"/>
    <p:sldId id="266" r:id="rId15"/>
    <p:sldId id="267" r:id="rId16"/>
    <p:sldId id="268" r:id="rId17"/>
    <p:sldId id="278" r:id="rId18"/>
    <p:sldId id="269" r:id="rId19"/>
    <p:sldId id="271" r:id="rId20"/>
    <p:sldId id="275" r:id="rId21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CC927-4414-486E-A4EA-F55738DD0022}" type="datetimeFigureOut">
              <a:rPr lang="en-US" smtClean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AA4A0-CE78-441D-AF88-045EB62D3D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XFLR5 Methods and Their Application in “Constraints on the Wing Morphology of Pterosaurs”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Colin Parker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VLM2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Panel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ompa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2133600"/>
            <a:ext cx="8893813" cy="372988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LL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128347"/>
            <a:ext cx="8382000" cy="353392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VLM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2114565"/>
            <a:ext cx="8305800" cy="352961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ane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28347"/>
            <a:ext cx="8229600" cy="3469669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Airfoil Shape</a:t>
            </a:r>
            <a:endParaRPr lang="en-US" dirty="0"/>
          </a:p>
        </p:txBody>
      </p:sp>
      <p:pic>
        <p:nvPicPr>
          <p:cNvPr id="6" name="Content Placeholder 5" descr="gree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33717"/>
            <a:ext cx="8229600" cy="2858929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Distribution</a:t>
            </a:r>
            <a:endParaRPr lang="en-US" dirty="0"/>
          </a:p>
        </p:txBody>
      </p:sp>
      <p:pic>
        <p:nvPicPr>
          <p:cNvPr id="4" name="Content Placeholder 3" descr="bottompane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057400"/>
            <a:ext cx="3850105" cy="1828800"/>
          </a:xfrm>
        </p:spPr>
      </p:pic>
      <p:pic>
        <p:nvPicPr>
          <p:cNvPr id="5" name="Picture 4" descr="toppan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1" y="2057400"/>
            <a:ext cx="3850105" cy="1828800"/>
          </a:xfrm>
          <a:prstGeom prst="rect">
            <a:avLst/>
          </a:prstGeom>
        </p:spPr>
      </p:pic>
      <p:pic>
        <p:nvPicPr>
          <p:cNvPr id="6" name="Picture 5" descr="bottomvl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399" y="4419600"/>
            <a:ext cx="3850105" cy="1828800"/>
          </a:xfrm>
          <a:prstGeom prst="rect">
            <a:avLst/>
          </a:prstGeom>
        </p:spPr>
      </p:pic>
      <p:pic>
        <p:nvPicPr>
          <p:cNvPr id="7" name="Picture 6" descr="topvl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4400" y="4419600"/>
            <a:ext cx="3850106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8600" y="1524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3D Panel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3962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VLM1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Longitudinal Stability Analysis</a:t>
            </a:r>
            <a:endParaRPr lang="en-US" dirty="0"/>
          </a:p>
        </p:txBody>
      </p:sp>
      <p:pic>
        <p:nvPicPr>
          <p:cNvPr id="4" name="Content Placeholder 3" descr="unstab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16971" y="1600200"/>
            <a:ext cx="3710058" cy="4525963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Washout</a:t>
            </a:r>
            <a:endParaRPr lang="en-US" dirty="0"/>
          </a:p>
        </p:txBody>
      </p:sp>
      <p:pic>
        <p:nvPicPr>
          <p:cNvPr id="4" name="Content Placeholder 3" descr="figure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828800"/>
            <a:ext cx="5921720" cy="432847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XFLR5</a:t>
            </a:r>
            <a:endParaRPr lang="en-US" dirty="0"/>
          </a:p>
        </p:txBody>
      </p:sp>
      <p:pic>
        <p:nvPicPr>
          <p:cNvPr id="4" name="Content Placeholder 3" descr="XFLR5w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97725" y="1600200"/>
            <a:ext cx="6948550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LLT Lifting Line Theory</a:t>
            </a:r>
            <a:endParaRPr lang="en-US" dirty="0"/>
          </a:p>
        </p:txBody>
      </p:sp>
      <p:pic>
        <p:nvPicPr>
          <p:cNvPr id="4" name="Content Placeholder 3" descr="800px-Lifting_line_theory_illustration_(2).svg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0" y="1676399"/>
            <a:ext cx="5105400" cy="3822669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err="1" smtClean="0"/>
              <a:t>Kutta_Joukowski</a:t>
            </a:r>
            <a:endParaRPr lang="en-US" i="1" dirty="0" smtClean="0"/>
          </a:p>
          <a:p>
            <a:r>
              <a:rPr lang="en-US" i="1" dirty="0" err="1" smtClean="0"/>
              <a:t>Biot-Savart</a:t>
            </a:r>
            <a:endParaRPr lang="en-US" i="1" dirty="0" smtClean="0"/>
          </a:p>
          <a:p>
            <a:r>
              <a:rPr lang="en-US" i="1" dirty="0" smtClean="0"/>
              <a:t>Helmholtz Theorem</a:t>
            </a:r>
          </a:p>
          <a:p>
            <a:pPr lvl="1"/>
            <a:r>
              <a:rPr lang="en-US" dirty="0" smtClean="0"/>
              <a:t>The strength of a vortex filament is constant </a:t>
            </a:r>
            <a:r>
              <a:rPr lang="en-US" dirty="0" smtClean="0"/>
              <a:t>along </a:t>
            </a:r>
            <a:r>
              <a:rPr lang="en-US" dirty="0" smtClean="0"/>
              <a:t>its length</a:t>
            </a:r>
          </a:p>
          <a:p>
            <a:pPr lvl="1"/>
            <a:r>
              <a:rPr lang="en-US" dirty="0" smtClean="0"/>
              <a:t>A vortex filament cannot end in a fluid: must extend to infinity or form a closed </a:t>
            </a:r>
            <a:r>
              <a:rPr lang="en-US" dirty="0" smtClean="0"/>
              <a:t>path</a:t>
            </a:r>
            <a:endParaRPr lang="en-US" i="1" dirty="0" smtClean="0"/>
          </a:p>
          <a:p>
            <a:r>
              <a:rPr lang="en-US" i="1" dirty="0" smtClean="0"/>
              <a:t>Effective angle of attack</a:t>
            </a:r>
          </a:p>
          <a:p>
            <a:r>
              <a:rPr lang="en-US" i="1" dirty="0" smtClean="0"/>
              <a:t>Repeat</a:t>
            </a:r>
          </a:p>
          <a:p>
            <a:pPr lvl="1"/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el-GR" dirty="0" smtClean="0"/>
              <a:t/>
            </a:r>
            <a:br>
              <a:rPr lang="el-GR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Does not account for sweep</a:t>
            </a:r>
          </a:p>
          <a:p>
            <a:r>
              <a:rPr lang="en-US" dirty="0" smtClean="0"/>
              <a:t>Does not account for dihedral </a:t>
            </a:r>
          </a:p>
          <a:p>
            <a:r>
              <a:rPr lang="en-US" dirty="0" err="1" smtClean="0"/>
              <a:t>Inviscid</a:t>
            </a:r>
            <a:endParaRPr lang="en-US" dirty="0" smtClean="0"/>
          </a:p>
          <a:p>
            <a:r>
              <a:rPr lang="en-US" dirty="0" smtClean="0"/>
              <a:t>Must have high Aspect Ratio</a:t>
            </a:r>
            <a:endParaRPr lang="en-US" dirty="0"/>
          </a:p>
        </p:txBody>
      </p:sp>
      <p:pic>
        <p:nvPicPr>
          <p:cNvPr id="10" name="Content Placeholder 9" descr="800px-Lifting_line_theory_illustration_(2).svg.pn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3276600" y="1447800"/>
            <a:ext cx="5699098" cy="42672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VLM Vortex Lattice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COLIN@QJHCBVMRBBBJERT4" val="523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106</Words>
  <Application>Microsoft Office PowerPoint</Application>
  <PresentationFormat>On-screen Show (4:3)</PresentationFormat>
  <Paragraphs>32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XFLR5 Methods and Their Application in “Constraints on the Wing Morphology of Pterosaurs”</vt:lpstr>
      <vt:lpstr>Longitudinal Stability Analysis</vt:lpstr>
      <vt:lpstr>Effects of Washout</vt:lpstr>
      <vt:lpstr>XFLR5</vt:lpstr>
      <vt:lpstr>LLT Lifting Line Theory</vt:lpstr>
      <vt:lpstr>LLT</vt:lpstr>
      <vt:lpstr>VLM Vortex Lattice Method</vt:lpstr>
      <vt:lpstr>VLM 1</vt:lpstr>
      <vt:lpstr>Slide 9</vt:lpstr>
      <vt:lpstr>VLM2</vt:lpstr>
      <vt:lpstr>Slide 11</vt:lpstr>
      <vt:lpstr>3D Panel Method</vt:lpstr>
      <vt:lpstr>Slide 13</vt:lpstr>
      <vt:lpstr>Slide 14</vt:lpstr>
      <vt:lpstr>Slide 15</vt:lpstr>
      <vt:lpstr>Slide 16</vt:lpstr>
      <vt:lpstr>Airfoil Shape</vt:lpstr>
      <vt:lpstr>Cp Distribution</vt:lpstr>
      <vt:lpstr>Conclusions</vt:lpstr>
      <vt:lpstr>Question?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XFLR5 Methods and Their Application in “Contraints on the Wing Morphology of Pterosaurs”</dc:title>
  <dc:creator>Colin Parker</dc:creator>
  <cp:lastModifiedBy>Colin Parker</cp:lastModifiedBy>
  <cp:revision>17</cp:revision>
  <dcterms:created xsi:type="dcterms:W3CDTF">2014-04-30T17:40:51Z</dcterms:created>
  <dcterms:modified xsi:type="dcterms:W3CDTF">2014-04-30T20:25:00Z</dcterms:modified>
</cp:coreProperties>
</file>