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82" r:id="rId3"/>
    <p:sldId id="257" r:id="rId4"/>
    <p:sldId id="283" r:id="rId5"/>
    <p:sldId id="258" r:id="rId6"/>
    <p:sldId id="259" r:id="rId7"/>
    <p:sldId id="278" r:id="rId8"/>
    <p:sldId id="260" r:id="rId9"/>
    <p:sldId id="279" r:id="rId10"/>
    <p:sldId id="261" r:id="rId11"/>
    <p:sldId id="263" r:id="rId12"/>
    <p:sldId id="262" r:id="rId13"/>
    <p:sldId id="264" r:id="rId14"/>
    <p:sldId id="281" r:id="rId15"/>
    <p:sldId id="265" r:id="rId16"/>
    <p:sldId id="266" r:id="rId17"/>
    <p:sldId id="267" r:id="rId18"/>
    <p:sldId id="268" r:id="rId19"/>
    <p:sldId id="269" r:id="rId20"/>
    <p:sldId id="271" r:id="rId21"/>
    <p:sldId id="275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3" autoAdjust="0"/>
  </p:normalViewPr>
  <p:slideViewPr>
    <p:cSldViewPr>
      <p:cViewPr varScale="1">
        <p:scale>
          <a:sx n="67" d="100"/>
          <a:sy n="67" d="100"/>
        </p:scale>
        <p:origin x="-190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759C-48B8-4757-BED2-FC1249070998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57EC-C92F-4703-894F-6B236824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Xcel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spreedsheet</a:t>
            </a:r>
            <a:r>
              <a:rPr lang="en-US" baseline="0" dirty="0" smtClean="0"/>
              <a:t> of values that notes the foil shape</a:t>
            </a:r>
          </a:p>
          <a:p>
            <a:r>
              <a:rPr lang="en-US" baseline="0" dirty="0" smtClean="0"/>
              <a:t>Email from </a:t>
            </a:r>
            <a:r>
              <a:rPr lang="en-US" baseline="0" dirty="0" err="1" smtClean="0"/>
              <a:t>colin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olivier</a:t>
            </a:r>
            <a:r>
              <a:rPr lang="en-US" baseline="0" dirty="0" smtClean="0"/>
              <a:t> saying</a:t>
            </a:r>
          </a:p>
          <a:p>
            <a:r>
              <a:rPr lang="en-US" baseline="0" dirty="0" smtClean="0"/>
              <a:t> cannot find files but good to see trends match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Xcp</a:t>
            </a:r>
            <a:r>
              <a:rPr lang="en-US" baseline="0" dirty="0" smtClean="0"/>
              <a:t> for his wing move far in front of 0 hinting at a larger forward 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identical results VLM1 to VLM2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angles of attach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divernt</a:t>
            </a:r>
            <a:r>
              <a:rPr lang="en-US" baseline="0" dirty="0" smtClean="0"/>
              <a:t> results</a:t>
            </a:r>
          </a:p>
          <a:p>
            <a:r>
              <a:rPr lang="en-US" baseline="0" dirty="0" smtClean="0"/>
              <a:t>3D panel accounts for variable thickness</a:t>
            </a:r>
          </a:p>
          <a:p>
            <a:r>
              <a:rPr lang="en-US" baseline="0" dirty="0" smtClean="0"/>
              <a:t>When looking at pressure distribution gives more accurate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Motivation for study is to recreate wing 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Fossil</a:t>
            </a:r>
            <a:r>
              <a:rPr lang="en-US" baseline="0" dirty="0" smtClean="0"/>
              <a:t> records only show hard tissue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Combine biological constraints with aerodynamic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Shown are some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err="1" smtClean="0"/>
              <a:t>Straite</a:t>
            </a:r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Swept forward/back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aspect</a:t>
            </a:r>
            <a:r>
              <a:rPr lang="en-US" baseline="0" dirty="0" smtClean="0"/>
              <a:t> is longitudinal stability</a:t>
            </a:r>
          </a:p>
          <a:p>
            <a:r>
              <a:rPr lang="en-US" baseline="0" dirty="0" smtClean="0"/>
              <a:t>Increase lift when ahead of center of mass pitch up</a:t>
            </a:r>
          </a:p>
          <a:p>
            <a:r>
              <a:rPr lang="en-US" baseline="0" dirty="0" smtClean="0"/>
              <a:t>Pitch up increase lift more thus unstable</a:t>
            </a:r>
          </a:p>
          <a:p>
            <a:r>
              <a:rPr lang="en-US" baseline="0" dirty="0" smtClean="0"/>
              <a:t>This paper tried to match 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Aeroelastic</a:t>
            </a:r>
            <a:r>
              <a:rPr lang="en-US" baseline="0" dirty="0" smtClean="0"/>
              <a:t> effects</a:t>
            </a:r>
          </a:p>
          <a:p>
            <a:r>
              <a:rPr lang="en-US" baseline="0" dirty="0" smtClean="0"/>
              <a:t>Plot lift </a:t>
            </a:r>
            <a:r>
              <a:rPr lang="en-US" baseline="0" dirty="0" err="1" smtClean="0"/>
              <a:t>coeffient</a:t>
            </a:r>
            <a:r>
              <a:rPr lang="en-US" baseline="0" dirty="0" smtClean="0"/>
              <a:t> with center of pressure location</a:t>
            </a:r>
          </a:p>
          <a:p>
            <a:r>
              <a:rPr lang="en-US" baseline="0" dirty="0" smtClean="0"/>
              <a:t>%</a:t>
            </a:r>
            <a:r>
              <a:rPr lang="en-US" baseline="0" dirty="0" err="1" smtClean="0"/>
              <a:t>mac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typicllay</a:t>
            </a:r>
            <a:r>
              <a:rPr lang="en-US" baseline="0" dirty="0" smtClean="0"/>
              <a:t> taken as the distance from the leading edge of the MAC normalized by the MAC</a:t>
            </a:r>
          </a:p>
          <a:p>
            <a:r>
              <a:rPr lang="en-US" baseline="0" dirty="0" smtClean="0"/>
              <a:t>Don’t have his MAC or MAC position</a:t>
            </a:r>
          </a:p>
          <a:p>
            <a:endParaRPr lang="en-US" baseline="0" dirty="0" smtClean="0"/>
          </a:p>
          <a:p>
            <a:r>
              <a:rPr lang="en-US" dirty="0" smtClean="0"/>
              <a:t>Applied</a:t>
            </a:r>
            <a:r>
              <a:rPr lang="en-US" baseline="0" dirty="0" smtClean="0"/>
              <a:t> lift behind the structural </a:t>
            </a:r>
            <a:r>
              <a:rPr lang="en-US" baseline="0" dirty="0" err="1" smtClean="0"/>
              <a:t>nuetral</a:t>
            </a:r>
            <a:r>
              <a:rPr lang="en-US" baseline="0" dirty="0" smtClean="0"/>
              <a:t> axis causes washout twist forward</a:t>
            </a:r>
          </a:p>
          <a:p>
            <a:r>
              <a:rPr lang="en-US" baseline="0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Wing geometries</a:t>
            </a:r>
            <a:r>
              <a:rPr lang="en-US" baseline="0" dirty="0" smtClean="0"/>
              <a:t> in XFLR5, show position chord </a:t>
            </a:r>
            <a:r>
              <a:rPr lang="en-US" baseline="0" dirty="0" err="1" smtClean="0"/>
              <a:t>offest</a:t>
            </a:r>
            <a:r>
              <a:rPr lang="en-US" baseline="0" dirty="0" smtClean="0"/>
              <a:t> dihedral and twist</a:t>
            </a:r>
          </a:p>
          <a:p>
            <a:r>
              <a:rPr lang="en-US" baseline="0" dirty="0" smtClean="0"/>
              <a:t>Varied the twist distribution from 10 to -10(washout)</a:t>
            </a:r>
          </a:p>
          <a:p>
            <a:r>
              <a:rPr lang="en-US" baseline="0" dirty="0" smtClean="0"/>
              <a:t>Cant see arrow on x but it points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Xfoil</a:t>
            </a:r>
            <a:r>
              <a:rPr lang="en-US" dirty="0" smtClean="0"/>
              <a:t> data</a:t>
            </a:r>
            <a:r>
              <a:rPr lang="en-US" baseline="0" dirty="0" smtClean="0"/>
              <a:t> of CL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AoA</a:t>
            </a:r>
            <a:endParaRPr lang="en-US" baseline="0" dirty="0" smtClean="0"/>
          </a:p>
          <a:p>
            <a:r>
              <a:rPr lang="en-US" baseline="0" dirty="0" smtClean="0"/>
              <a:t>Lifting line</a:t>
            </a:r>
          </a:p>
          <a:p>
            <a:r>
              <a:rPr lang="en-US" baseline="0" dirty="0" err="1" smtClean="0"/>
              <a:t>Kutta</a:t>
            </a:r>
            <a:r>
              <a:rPr lang="en-US" baseline="0" dirty="0" smtClean="0"/>
              <a:t> relates lift to circulation</a:t>
            </a:r>
          </a:p>
          <a:p>
            <a:r>
              <a:rPr lang="en-US" baseline="0" dirty="0" err="1" smtClean="0"/>
              <a:t>Biot-Savart</a:t>
            </a:r>
            <a:r>
              <a:rPr lang="en-US" baseline="0" dirty="0" smtClean="0"/>
              <a:t> relates circulation to downwash</a:t>
            </a:r>
          </a:p>
          <a:p>
            <a:r>
              <a:rPr lang="en-US" baseline="0" dirty="0" smtClean="0"/>
              <a:t>Helmholtz shape horseshoe vortex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application not the best method</a:t>
            </a:r>
          </a:p>
          <a:p>
            <a:r>
              <a:rPr lang="en-US" dirty="0" smtClean="0"/>
              <a:t>Does not account for</a:t>
            </a:r>
            <a:r>
              <a:rPr lang="en-US" baseline="0" dirty="0" smtClean="0"/>
              <a:t> sweep</a:t>
            </a:r>
          </a:p>
          <a:p>
            <a:r>
              <a:rPr lang="en-US" baseline="0" dirty="0" smtClean="0"/>
              <a:t>High AR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</a:t>
            </a:r>
            <a:r>
              <a:rPr lang="en-US" baseline="0" dirty="0" smtClean="0"/>
              <a:t> behind the vortex lattice method</a:t>
            </a:r>
          </a:p>
          <a:p>
            <a:r>
              <a:rPr lang="en-US" dirty="0" smtClean="0"/>
              <a:t>Series</a:t>
            </a:r>
            <a:r>
              <a:rPr lang="en-US" baseline="0" dirty="0" smtClean="0"/>
              <a:t> of lifting line where circulation varies</a:t>
            </a:r>
          </a:p>
          <a:p>
            <a:r>
              <a:rPr lang="en-US" baseline="0" dirty="0" err="1" smtClean="0"/>
              <a:t>Chordwise</a:t>
            </a:r>
            <a:r>
              <a:rPr lang="en-US" baseline="0" dirty="0" smtClean="0"/>
              <a:t> trailing </a:t>
            </a:r>
            <a:r>
              <a:rPr lang="en-US" baseline="0" dirty="0" err="1" smtClean="0"/>
              <a:t>vorticies</a:t>
            </a:r>
            <a:r>
              <a:rPr lang="en-US" baseline="0" dirty="0" smtClean="0"/>
              <a:t> vary in circulation as well</a:t>
            </a:r>
          </a:p>
          <a:p>
            <a:r>
              <a:rPr lang="en-US" baseline="0" dirty="0" smtClean="0"/>
              <a:t>Apply </a:t>
            </a:r>
            <a:r>
              <a:rPr lang="en-US" baseline="0" dirty="0" err="1" smtClean="0"/>
              <a:t>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savart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Apply flow tangency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approach </a:t>
            </a:r>
          </a:p>
          <a:p>
            <a:r>
              <a:rPr lang="en-US" dirty="0" smtClean="0"/>
              <a:t>Easier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impleiment</a:t>
            </a:r>
            <a:r>
              <a:rPr lang="en-US" baseline="0" dirty="0" smtClean="0"/>
              <a:t> then solving </a:t>
            </a:r>
          </a:p>
          <a:p>
            <a:r>
              <a:rPr lang="en-US" baseline="0" dirty="0" smtClean="0"/>
              <a:t>Apply circulation at control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157EC-C92F-4703-894F-6B2368241B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_restoration_of_a_group_of_giant_azhdarchids,_Quetzalcoatlus_northropi,_foraging_on_a_Cretaceous_fern_prair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2908"/>
            <a:ext cx="9144000" cy="6950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133600"/>
            <a:ext cx="6858000" cy="990600"/>
          </a:xfrm>
        </p:spPr>
        <p:txBody>
          <a:bodyPr>
            <a:no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XFLR5 Methods and Their Application in “Constraints on the Wing Morphology of Pterosaurs”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6172200"/>
            <a:ext cx="6858000" cy="533400"/>
          </a:xfrm>
        </p:spPr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Surface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Series of lifting lines</a:t>
            </a:r>
          </a:p>
          <a:p>
            <a:r>
              <a:rPr lang="en-US" dirty="0" smtClean="0"/>
              <a:t>Circulation varies in both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Span wise lifting line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Chord wise vortices</a:t>
            </a:r>
            <a:endParaRPr lang="en-US" dirty="0" smtClean="0"/>
          </a:p>
          <a:p>
            <a:r>
              <a:rPr lang="en-US" dirty="0" smtClean="0"/>
              <a:t>Chord wise vortices extend into wake.</a:t>
            </a:r>
          </a:p>
          <a:p>
            <a:r>
              <a:rPr lang="en-US" dirty="0" err="1" smtClean="0"/>
              <a:t>Biot-Savart</a:t>
            </a:r>
            <a:endParaRPr lang="en-US" dirty="0" smtClean="0"/>
          </a:p>
          <a:p>
            <a:r>
              <a:rPr lang="en-US" dirty="0" smtClean="0"/>
              <a:t>Flow tangency condition</a:t>
            </a:r>
          </a:p>
        </p:txBody>
      </p:sp>
      <p:pic>
        <p:nvPicPr>
          <p:cNvPr id="8" name="Content Placeholder 7" descr="lsurfac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371600"/>
            <a:ext cx="4657603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 circulation at control points</a:t>
            </a:r>
          </a:p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Flow tangency</a:t>
            </a:r>
            <a:endParaRPr lang="en-US" dirty="0"/>
          </a:p>
        </p:txBody>
      </p:sp>
      <p:pic>
        <p:nvPicPr>
          <p:cNvPr id="6" name="Content Placeholder 5" descr="VLM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1524000"/>
            <a:ext cx="4466420" cy="4576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quad or ring vortices on surface</a:t>
            </a:r>
          </a:p>
          <a:p>
            <a:r>
              <a:rPr lang="en-US" dirty="0" smtClean="0"/>
              <a:t>Uses horseshoe vortices on trailing edge to model </a:t>
            </a:r>
            <a:r>
              <a:rPr lang="en-US" dirty="0" smtClean="0"/>
              <a:t>wake</a:t>
            </a:r>
            <a:endParaRPr lang="en-US" dirty="0" smtClean="0"/>
          </a:p>
        </p:txBody>
      </p:sp>
      <p:pic>
        <p:nvPicPr>
          <p:cNvPr id="6" name="Content Placeholder 5" descr="VLM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347012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382000" cy="2423160"/>
          </a:xfrm>
        </p:spPr>
        <p:txBody>
          <a:bodyPr/>
          <a:lstStyle/>
          <a:p>
            <a:r>
              <a:rPr lang="en-US" dirty="0" smtClean="0"/>
              <a:t>Sources and Doublets distributed evenly across each panel</a:t>
            </a:r>
          </a:p>
          <a:p>
            <a:r>
              <a:rPr lang="en-US" dirty="0" smtClean="0"/>
              <a:t>Potential calculated at control points</a:t>
            </a:r>
          </a:p>
          <a:p>
            <a:pPr lvl="1"/>
            <a:r>
              <a:rPr lang="en-US" dirty="0" smtClean="0"/>
              <a:t>Boundary layer analysis</a:t>
            </a:r>
          </a:p>
          <a:p>
            <a:pPr lvl="1"/>
            <a:r>
              <a:rPr lang="en-US" dirty="0" smtClean="0"/>
              <a:t>Recalculation of potential at control points</a:t>
            </a:r>
          </a:p>
          <a:p>
            <a:r>
              <a:rPr lang="en-US" dirty="0" smtClean="0"/>
              <a:t>Full field calculated with potential field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panels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5614738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Takes into account wing thickness</a:t>
            </a:r>
          </a:p>
          <a:p>
            <a:r>
              <a:rPr lang="en-US" dirty="0" smtClean="0"/>
              <a:t>Maps Cp over top and bottom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Nuemann</a:t>
            </a:r>
            <a:endParaRPr lang="en-US" dirty="0" smtClean="0"/>
          </a:p>
          <a:p>
            <a:pPr lvl="1"/>
            <a:r>
              <a:rPr lang="en-US" dirty="0" smtClean="0"/>
              <a:t>Tangential flow condition</a:t>
            </a:r>
          </a:p>
          <a:p>
            <a:r>
              <a:rPr lang="en-US" dirty="0" err="1" smtClean="0"/>
              <a:t>Dirichlet</a:t>
            </a:r>
            <a:endParaRPr lang="en-US" dirty="0" smtClean="0"/>
          </a:p>
          <a:p>
            <a:pPr lvl="1"/>
            <a:r>
              <a:rPr lang="en-US" dirty="0" smtClean="0"/>
              <a:t>Potential inside body = </a:t>
            </a:r>
            <a:r>
              <a:rPr lang="en-US" dirty="0" err="1" smtClean="0"/>
              <a:t>Freestreem</a:t>
            </a:r>
            <a:r>
              <a:rPr lang="en-US" dirty="0" smtClean="0"/>
              <a:t> potential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Created Wings Compared to Results in the Paper</a:t>
            </a:r>
            <a:endParaRPr lang="en-US" dirty="0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8721463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Compared to VLM1 Results</a:t>
            </a:r>
            <a:endParaRPr lang="en-US" dirty="0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675348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 Compared to VLM1</a:t>
            </a:r>
            <a:endParaRPr lang="en-US" dirty="0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Compared to VLM1</a:t>
            </a:r>
            <a:endParaRPr lang="en-US" dirty="0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52928"/>
            <a:ext cx="8229600" cy="34696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Distribution</a:t>
            </a:r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on the wing morphology</a:t>
            </a:r>
            <a:br>
              <a:rPr lang="en-US" dirty="0" smtClean="0"/>
            </a:br>
            <a:r>
              <a:rPr lang="en-US" dirty="0" smtClean="0"/>
              <a:t>of pterosaurs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Wing shape is a mystery</a:t>
            </a:r>
          </a:p>
          <a:p>
            <a:pPr lvl="1"/>
            <a:r>
              <a:rPr lang="en-US" dirty="0" smtClean="0"/>
              <a:t>Few soft tissue fossils</a:t>
            </a:r>
          </a:p>
          <a:p>
            <a:r>
              <a:rPr lang="en-US" dirty="0" smtClean="0"/>
              <a:t>No studies looking at the aerodynamic components</a:t>
            </a:r>
          </a:p>
          <a:p>
            <a:r>
              <a:rPr lang="en-US" dirty="0" smtClean="0"/>
              <a:t>Want to combine biomechanical and aerodynamic constraints to predict shape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wingshapes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32325" y="1317175"/>
            <a:ext cx="4041775" cy="4734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VLM and 3D panel method yield different results</a:t>
            </a:r>
          </a:p>
          <a:p>
            <a:r>
              <a:rPr lang="en-US" dirty="0" smtClean="0"/>
              <a:t>Due to the variable thickness, 3D Panel method may yield more accurate results</a:t>
            </a:r>
          </a:p>
          <a:p>
            <a:r>
              <a:rPr lang="en-US" dirty="0" smtClean="0"/>
              <a:t>Potential flow models may be limited in flapping flight applications</a:t>
            </a:r>
          </a:p>
          <a:p>
            <a:r>
              <a:rPr lang="en-US" dirty="0" smtClean="0"/>
              <a:t>Trends shown are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 descr="090107-pterosaur-picture_big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28600"/>
            <a:ext cx="6096000" cy="5950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590800" y="1295400"/>
            <a:ext cx="4041775" cy="49306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Aeroelastic</a:t>
            </a:r>
            <a:r>
              <a:rPr lang="en-US" dirty="0" smtClean="0"/>
              <a:t> Effects</a:t>
            </a:r>
            <a:endParaRPr lang="en-US" dirty="0"/>
          </a:p>
        </p:txBody>
      </p:sp>
      <p:pic>
        <p:nvPicPr>
          <p:cNvPr id="5" name="Content Placeholder 3" descr="unst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22447"/>
            <a:ext cx="4041775" cy="4930630"/>
          </a:xfrm>
        </p:spPr>
      </p:pic>
      <p:pic>
        <p:nvPicPr>
          <p:cNvPr id="6" name="Content Placeholder 3" descr="figure8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3962400" y="1752600"/>
            <a:ext cx="5181600" cy="3787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219200"/>
            <a:ext cx="6564842" cy="4798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82103" y="1219200"/>
            <a:ext cx="7579793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Shape</a:t>
            </a:r>
            <a:endParaRPr lang="en-US" dirty="0"/>
          </a:p>
        </p:txBody>
      </p:sp>
      <p:pic>
        <p:nvPicPr>
          <p:cNvPr id="6" name="Content Placeholder 5" descr="gre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219200"/>
            <a:ext cx="5715000" cy="1985368"/>
          </a:xfrm>
        </p:spPr>
      </p:pic>
      <p:pic>
        <p:nvPicPr>
          <p:cNvPr id="4" name="Picture 3" descr="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276600"/>
            <a:ext cx="8441202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1676400"/>
            <a:ext cx="5495559" cy="41148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676400"/>
            <a:ext cx="42672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err="1" smtClean="0"/>
              <a:t>Kutta_Joukowski</a:t>
            </a:r>
            <a:endParaRPr lang="en-US" i="1" dirty="0" smtClean="0"/>
          </a:p>
          <a:p>
            <a:r>
              <a:rPr lang="en-US" i="1" dirty="0" smtClean="0"/>
              <a:t>Helmholtz </a:t>
            </a:r>
            <a:r>
              <a:rPr lang="en-US" i="1" dirty="0" smtClean="0"/>
              <a:t>Theorem</a:t>
            </a:r>
          </a:p>
          <a:p>
            <a:pPr lvl="1"/>
            <a:r>
              <a:rPr lang="en-US" dirty="0" smtClean="0"/>
              <a:t>The strength of a vortex filament is constant along its length</a:t>
            </a:r>
          </a:p>
          <a:p>
            <a:pPr lvl="1"/>
            <a:r>
              <a:rPr lang="en-US" dirty="0" smtClean="0"/>
              <a:t>A vortex filament cannot end in a fluid: must extend to infinity or form a closed </a:t>
            </a:r>
            <a:r>
              <a:rPr lang="en-US" dirty="0" smtClean="0"/>
              <a:t>path</a:t>
            </a:r>
            <a:endParaRPr lang="en-US" i="1" dirty="0" smtClean="0"/>
          </a:p>
          <a:p>
            <a:r>
              <a:rPr lang="en-US" i="1" dirty="0" err="1" smtClean="0"/>
              <a:t>Biot-Savart</a:t>
            </a:r>
            <a:endParaRPr lang="en-US" i="1" dirty="0" smtClean="0"/>
          </a:p>
          <a:p>
            <a:r>
              <a:rPr lang="en-US" i="1" dirty="0" smtClean="0"/>
              <a:t>Effective </a:t>
            </a:r>
            <a:r>
              <a:rPr lang="en-US" i="1" dirty="0" smtClean="0"/>
              <a:t>angle of attack</a:t>
            </a:r>
          </a:p>
          <a:p>
            <a:r>
              <a:rPr lang="en-US" i="1" dirty="0" smtClean="0"/>
              <a:t>Repeat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Does not account for sweep</a:t>
            </a:r>
          </a:p>
          <a:p>
            <a:r>
              <a:rPr lang="en-US" dirty="0" smtClean="0"/>
              <a:t>Does not account for dihedral </a:t>
            </a:r>
          </a:p>
          <a:p>
            <a:r>
              <a:rPr lang="en-US" dirty="0" err="1" smtClean="0"/>
              <a:t>Inviscid</a:t>
            </a:r>
            <a:endParaRPr lang="en-US" dirty="0" smtClean="0"/>
          </a:p>
          <a:p>
            <a:r>
              <a:rPr lang="en-US" dirty="0" smtClean="0"/>
              <a:t>Must have high Aspect Ratio</a:t>
            </a:r>
            <a:endParaRPr lang="en-US" dirty="0"/>
          </a:p>
        </p:txBody>
      </p:sp>
      <p:pic>
        <p:nvPicPr>
          <p:cNvPr id="10" name="Content Placeholder 9" descr="800px-Lifting_line_theory_illustration_(2)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3048000" y="990600"/>
            <a:ext cx="5699098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638</TotalTime>
  <Words>596</Words>
  <Application>Microsoft Office PowerPoint</Application>
  <PresentationFormat>On-screen Show (4:3)</PresentationFormat>
  <Paragraphs>133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XFLR5 Methods and Their Application in “Constraints on the Wing Morphology of Pterosaurs”</vt:lpstr>
      <vt:lpstr>Constraints on the wing morphology of pterosaurs</vt:lpstr>
      <vt:lpstr>Longitudinal Stability Analysis</vt:lpstr>
      <vt:lpstr>Aeroelastic Effects</vt:lpstr>
      <vt:lpstr>Effects of Washout</vt:lpstr>
      <vt:lpstr>XFLR5</vt:lpstr>
      <vt:lpstr>Airfoil Shape</vt:lpstr>
      <vt:lpstr>LLT Lifting Line Theory</vt:lpstr>
      <vt:lpstr>LLT</vt:lpstr>
      <vt:lpstr>Lifting Surface Theory</vt:lpstr>
      <vt:lpstr>VLM Vortex Lattice Method</vt:lpstr>
      <vt:lpstr>VLM2</vt:lpstr>
      <vt:lpstr>3D Panel Method</vt:lpstr>
      <vt:lpstr>3D Panel Method</vt:lpstr>
      <vt:lpstr>Created Wings Compared to Results in the Paper</vt:lpstr>
      <vt:lpstr>LLT Compared to VLM1 Results</vt:lpstr>
      <vt:lpstr>VLM2 Compared to VLM1</vt:lpstr>
      <vt:lpstr>3D Panel Compared to VLM1</vt:lpstr>
      <vt:lpstr>Cp Distribution</vt:lpstr>
      <vt:lpstr>Conclusions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53</cp:revision>
  <dcterms:created xsi:type="dcterms:W3CDTF">2014-04-30T17:40:51Z</dcterms:created>
  <dcterms:modified xsi:type="dcterms:W3CDTF">2014-05-01T15:45:43Z</dcterms:modified>
</cp:coreProperties>
</file>