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88967" autoAdjust="0"/>
  </p:normalViewPr>
  <p:slideViewPr>
    <p:cSldViewPr snapToGrid="0">
      <p:cViewPr>
        <p:scale>
          <a:sx n="75" d="100"/>
          <a:sy n="75" d="100"/>
        </p:scale>
        <p:origin x="15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software/river_cross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software/river_cross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EC6F-B0CF-43AD-B152-5245F6CCF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classic river‐crossing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D6625-CA6A-454B-9A57-4F8AD581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36253"/>
            <a:ext cx="7315200" cy="914400"/>
          </a:xfrm>
        </p:spPr>
        <p:txBody>
          <a:bodyPr/>
          <a:lstStyle/>
          <a:p>
            <a:r>
              <a:rPr lang="zh-TW" altLang="en-US" dirty="0"/>
              <a:t>作者：彭奕維</a:t>
            </a:r>
            <a:endParaRPr lang="en-US" altLang="zh-TW" dirty="0"/>
          </a:p>
          <a:p>
            <a:r>
              <a:rPr lang="zh-TW" altLang="en-US" dirty="0"/>
              <a:t>指導教授：蘇坤良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CA85-8279-4E28-B9A6-EE3DC0AE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river crossing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3A47-2C38-40F4-9E19-4D013BB7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algorithm is extendable to other  similar river crossing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That’s try a more complex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Three monsters and three men are crossing a river.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maximum of two creatures are allowed in the boat for each crossing.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boat will not move if there is no creature in it.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men must never be outnumbered by the monsters.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Play here! </a:t>
            </a:r>
            <a:r>
              <a:rPr lang="en-US" dirty="0">
                <a:hlinkClick r:id="rId2"/>
              </a:rPr>
              <a:t>transum.org/software/</a:t>
            </a:r>
            <a:r>
              <a:rPr lang="en-US" dirty="0" err="1">
                <a:hlinkClick r:id="rId2"/>
              </a:rPr>
              <a:t>river_crossing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C4F0-3336-4CDB-B42D-E7538C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it with BFS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9AA0-93EE-44CE-B99B-1ED88E94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Since the problem is more complex.</a:t>
            </a:r>
          </a:p>
          <a:p>
            <a:pPr>
              <a:lnSpc>
                <a:spcPct val="150000"/>
              </a:lnSpc>
            </a:pPr>
            <a:r>
              <a:rPr lang="en-US" dirty="0"/>
              <a:t>Drawing out the whole graph here may not be a smart way here.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try implement the BFS with python.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FF87-0476-4D49-9D91-5385C9BA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55C95B-8865-40AE-8C6F-FB28053C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code will be on my GitHub : </a:t>
            </a:r>
          </a:p>
          <a:p>
            <a:pPr>
              <a:lnSpc>
                <a:spcPct val="150000"/>
              </a:lnSpc>
            </a:pPr>
            <a:r>
              <a:rPr lang="en-US" dirty="0"/>
              <a:t>Drawing out the whole graph here may not be a smart way here.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try implement the BFS with python.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6AF4-CAE1-4DA0-8495-20F8BF8D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37-713A-40DE-BE15-C41321D3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Transform and Conquer</a:t>
            </a:r>
          </a:p>
          <a:p>
            <a:pPr>
              <a:lnSpc>
                <a:spcPct val="150000"/>
              </a:lnSpc>
            </a:pPr>
            <a:r>
              <a:rPr lang="en-US" dirty="0"/>
              <a:t>Wolf, goat and cabbage problem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Solve the Problem with Transform and Conquer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the Algorithm with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Other river crossing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222-25BC-4E8E-B23B-A8A5153C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and Conquer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DF54-3411-4448-8A6C-13135AEE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major variations</a:t>
            </a:r>
          </a:p>
          <a:p>
            <a:endParaRPr lang="en-US" dirty="0"/>
          </a:p>
          <a:p>
            <a:r>
              <a:rPr lang="en-US" dirty="0"/>
              <a:t>Instance simplification: </a:t>
            </a:r>
          </a:p>
          <a:p>
            <a:pPr marL="0" indent="0">
              <a:buNone/>
            </a:pPr>
            <a:r>
              <a:rPr lang="en-US" dirty="0"/>
              <a:t> 	transform to a simpler instance</a:t>
            </a:r>
          </a:p>
          <a:p>
            <a:endParaRPr lang="en-US" dirty="0"/>
          </a:p>
          <a:p>
            <a:r>
              <a:rPr lang="en-US" dirty="0"/>
              <a:t>Representation change: </a:t>
            </a:r>
          </a:p>
          <a:p>
            <a:pPr marL="0" indent="0">
              <a:buNone/>
            </a:pPr>
            <a:r>
              <a:rPr lang="en-US" dirty="0"/>
              <a:t>	transform to another representation</a:t>
            </a:r>
          </a:p>
          <a:p>
            <a:endParaRPr lang="en-US" dirty="0"/>
          </a:p>
          <a:p>
            <a:r>
              <a:rPr lang="en-US" dirty="0"/>
              <a:t>Problem reduction:</a:t>
            </a:r>
          </a:p>
          <a:p>
            <a:pPr marL="0" indent="0">
              <a:buNone/>
            </a:pPr>
            <a:r>
              <a:rPr lang="en-US" dirty="0"/>
              <a:t>	transform to another problem’s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987A-EE9B-4934-9EBF-D1A59E0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Wolf, goat and cabbage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032B-ACAB-4D8F-B622-502D1BBE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peasant is with a wolf, a goat, and a cabbage</a:t>
            </a:r>
          </a:p>
          <a:p>
            <a:pPr>
              <a:lnSpc>
                <a:spcPct val="150000"/>
              </a:lnSpc>
            </a:pPr>
            <a:r>
              <a:rPr lang="en-US" dirty="0"/>
              <a:t>He needs to transport all three to the other side of a river</a:t>
            </a:r>
          </a:p>
          <a:p>
            <a:pPr>
              <a:lnSpc>
                <a:spcPct val="150000"/>
              </a:lnSpc>
            </a:pPr>
            <a:r>
              <a:rPr lang="en-US" dirty="0"/>
              <a:t>The boat has room only for himself and one other item. </a:t>
            </a:r>
          </a:p>
          <a:p>
            <a:pPr>
              <a:lnSpc>
                <a:spcPct val="150000"/>
              </a:lnSpc>
            </a:pPr>
            <a:r>
              <a:rPr lang="en-US" dirty="0"/>
              <a:t>The wolf would eat the goat if the peasant is not there</a:t>
            </a:r>
          </a:p>
          <a:p>
            <a:pPr>
              <a:lnSpc>
                <a:spcPct val="150000"/>
              </a:lnSpc>
            </a:pPr>
            <a:r>
              <a:rPr lang="en-US" dirty="0"/>
              <a:t>The goat would eat the cabbage if the peasant is not there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Play here! </a:t>
            </a:r>
            <a:r>
              <a:rPr lang="en-US" dirty="0">
                <a:hlinkClick r:id="rId2"/>
              </a:rPr>
              <a:t>transum.org/software/</a:t>
            </a:r>
            <a:r>
              <a:rPr lang="en-US" dirty="0" err="1">
                <a:hlinkClick r:id="rId2"/>
              </a:rPr>
              <a:t>river_crossing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E142-8C5B-4E88-A2FC-BFE78EC2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to a states graph</a:t>
            </a:r>
            <a:br>
              <a:rPr lang="en-US" altLang="zh-TW" dirty="0"/>
            </a:br>
            <a:br>
              <a:rPr lang="en-US" altLang="zh-TW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1EFA16-18CE-4B4C-9334-1347256FBEA5}"/>
              </a:ext>
            </a:extLst>
          </p:cNvPr>
          <p:cNvSpPr/>
          <p:nvPr/>
        </p:nvSpPr>
        <p:spPr>
          <a:xfrm>
            <a:off x="6096000" y="377506"/>
            <a:ext cx="985048" cy="7361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Pwgc</a:t>
            </a:r>
            <a:r>
              <a:rPr lang="en-US" sz="1100" dirty="0"/>
              <a:t> ||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20A7CE-352D-4198-AF66-0868EB57069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7081048" y="745575"/>
            <a:ext cx="227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CD6FB9-4A5A-4F8E-8155-4E683F62FB58}"/>
              </a:ext>
            </a:extLst>
          </p:cNvPr>
          <p:cNvSpPr txBox="1"/>
          <p:nvPr/>
        </p:nvSpPr>
        <p:spPr>
          <a:xfrm>
            <a:off x="8089016" y="497107"/>
            <a:ext cx="62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Pg</a:t>
            </a:r>
            <a:endParaRPr lang="en-US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6081FE-7680-42E1-B8EA-474B3F39C7F7}"/>
              </a:ext>
            </a:extLst>
          </p:cNvPr>
          <p:cNvSpPr/>
          <p:nvPr/>
        </p:nvSpPr>
        <p:spPr>
          <a:xfrm>
            <a:off x="9354317" y="2876173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 || </a:t>
            </a:r>
            <a:r>
              <a:rPr lang="en-US" sz="1100" dirty="0" err="1"/>
              <a:t>Pgc</a:t>
            </a:r>
            <a:endParaRPr lang="en-US" sz="11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20104A-3D8C-4BE0-B1E6-47CBE5EF3A18}"/>
              </a:ext>
            </a:extLst>
          </p:cNvPr>
          <p:cNvSpPr/>
          <p:nvPr/>
        </p:nvSpPr>
        <p:spPr>
          <a:xfrm>
            <a:off x="6096000" y="4130045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Pwg</a:t>
            </a:r>
            <a:r>
              <a:rPr lang="en-US" sz="1100" dirty="0"/>
              <a:t> || 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18328-8DD1-4C84-ADBD-F36F2726E25B}"/>
              </a:ext>
            </a:extLst>
          </p:cNvPr>
          <p:cNvSpPr/>
          <p:nvPr/>
        </p:nvSpPr>
        <p:spPr>
          <a:xfrm>
            <a:off x="6116380" y="2868602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Pgc</a:t>
            </a:r>
            <a:r>
              <a:rPr lang="en-US" sz="1100" dirty="0"/>
              <a:t> || 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6BFBA6-DDEF-4E80-870D-90B3FA1C93D4}"/>
              </a:ext>
            </a:extLst>
          </p:cNvPr>
          <p:cNvSpPr/>
          <p:nvPr/>
        </p:nvSpPr>
        <p:spPr>
          <a:xfrm>
            <a:off x="9354317" y="1623786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 || </a:t>
            </a:r>
            <a:r>
              <a:rPr lang="en-US" sz="1100" dirty="0" err="1"/>
              <a:t>Pwg</a:t>
            </a:r>
            <a:endParaRPr lang="en-US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D1A1C-509B-4EE1-9B02-CF801400E60C}"/>
              </a:ext>
            </a:extLst>
          </p:cNvPr>
          <p:cNvSpPr/>
          <p:nvPr/>
        </p:nvSpPr>
        <p:spPr>
          <a:xfrm>
            <a:off x="6096000" y="1629893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Pwc</a:t>
            </a:r>
            <a:r>
              <a:rPr lang="en-US" sz="1100" dirty="0"/>
              <a:t> || 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08ACA-AA7C-4F76-B284-763A18A622F9}"/>
              </a:ext>
            </a:extLst>
          </p:cNvPr>
          <p:cNvSpPr/>
          <p:nvPr/>
        </p:nvSpPr>
        <p:spPr>
          <a:xfrm>
            <a:off x="9354317" y="377506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wc</a:t>
            </a:r>
            <a:r>
              <a:rPr lang="en-US" sz="1100" dirty="0"/>
              <a:t> || </a:t>
            </a:r>
            <a:r>
              <a:rPr lang="en-US" sz="1100" dirty="0" err="1"/>
              <a:t>Pg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189966-8397-407F-BB5D-75A7F85C1019}"/>
              </a:ext>
            </a:extLst>
          </p:cNvPr>
          <p:cNvSpPr/>
          <p:nvPr/>
        </p:nvSpPr>
        <p:spPr>
          <a:xfrm>
            <a:off x="9354317" y="4116905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 || </a:t>
            </a:r>
            <a:r>
              <a:rPr lang="en-US" sz="1100" dirty="0" err="1"/>
              <a:t>Pwc</a:t>
            </a:r>
            <a:endParaRPr lang="en-US" sz="11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CBE9AF-BDEC-4747-9E9E-34FB9330305E}"/>
              </a:ext>
            </a:extLst>
          </p:cNvPr>
          <p:cNvSpPr/>
          <p:nvPr/>
        </p:nvSpPr>
        <p:spPr>
          <a:xfrm>
            <a:off x="6096000" y="5267982"/>
            <a:ext cx="985048" cy="73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Pg</a:t>
            </a:r>
            <a:r>
              <a:rPr lang="en-US" sz="1100" dirty="0"/>
              <a:t> || </a:t>
            </a:r>
            <a:r>
              <a:rPr lang="en-US" sz="1100" dirty="0" err="1"/>
              <a:t>wc</a:t>
            </a:r>
            <a:endParaRPr lang="en-US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E5C4F1-BBFD-4A82-9A85-17CFDB79875E}"/>
              </a:ext>
            </a:extLst>
          </p:cNvPr>
          <p:cNvSpPr/>
          <p:nvPr/>
        </p:nvSpPr>
        <p:spPr>
          <a:xfrm>
            <a:off x="9354317" y="5271515"/>
            <a:ext cx="985048" cy="7361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|| </a:t>
            </a:r>
            <a:r>
              <a:rPr lang="en-US" sz="1100" dirty="0" err="1"/>
              <a:t>Pwgc</a:t>
            </a:r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22ED8E-848E-4776-995A-E5F280F9E5DC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6936791" y="1005839"/>
            <a:ext cx="2561783" cy="73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36D677-80C8-41B5-B11A-A6624CA9F937}"/>
              </a:ext>
            </a:extLst>
          </p:cNvPr>
          <p:cNvSpPr txBox="1"/>
          <p:nvPr/>
        </p:nvSpPr>
        <p:spPr>
          <a:xfrm>
            <a:off x="7943570" y="1149997"/>
            <a:ext cx="193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00D134-0FE1-4A45-8FEE-DE0368C58111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7081048" y="1991855"/>
            <a:ext cx="2273269" cy="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444D2A-134F-495D-955A-C3EDA8FC55FE}"/>
              </a:ext>
            </a:extLst>
          </p:cNvPr>
          <p:cNvSpPr txBox="1"/>
          <p:nvPr/>
        </p:nvSpPr>
        <p:spPr>
          <a:xfrm>
            <a:off x="8246060" y="1754060"/>
            <a:ext cx="666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FAE53D-67A6-4052-B2AF-DF9E6908A7C8}"/>
              </a:ext>
            </a:extLst>
          </p:cNvPr>
          <p:cNvCxnSpPr>
            <a:cxnSpLocks/>
            <a:stCxn id="11" idx="5"/>
            <a:endCxn id="7" idx="2"/>
          </p:cNvCxnSpPr>
          <p:nvPr/>
        </p:nvCxnSpPr>
        <p:spPr>
          <a:xfrm>
            <a:off x="6936791" y="2258226"/>
            <a:ext cx="2417526" cy="9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BDB33-A9FC-4961-B485-4AE214580448}"/>
              </a:ext>
            </a:extLst>
          </p:cNvPr>
          <p:cNvSpPr txBox="1"/>
          <p:nvPr/>
        </p:nvSpPr>
        <p:spPr>
          <a:xfrm>
            <a:off x="7522988" y="2259683"/>
            <a:ext cx="59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B7C2AB-4708-4B1C-9C1F-6097FD2632D4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7101428" y="2252119"/>
            <a:ext cx="2397146" cy="98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3F591B-B46F-4FC0-99D6-30B67965C777}"/>
              </a:ext>
            </a:extLst>
          </p:cNvPr>
          <p:cNvSpPr txBox="1"/>
          <p:nvPr/>
        </p:nvSpPr>
        <p:spPr>
          <a:xfrm>
            <a:off x="7530164" y="3024505"/>
            <a:ext cx="666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Pg</a:t>
            </a:r>
            <a:endParaRPr lang="en-US" sz="11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198A35-F383-49DA-BBD4-E962BA513A6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036503" y="3504506"/>
            <a:ext cx="2462071" cy="83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F1AE41-3DCF-4138-99E0-B021289BEDD5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7081048" y="4484974"/>
            <a:ext cx="2273269" cy="1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82D53-D9F5-40D6-9728-145544AA8C17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36791" y="4745238"/>
            <a:ext cx="2561783" cy="63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BB5EE6-6C19-4652-AE88-559B518B6C6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7081048" y="5636051"/>
            <a:ext cx="2273269" cy="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47E221-BD53-4044-8D5D-0CC87B38A7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6957171" y="3496935"/>
            <a:ext cx="2541403" cy="72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31C5F-CF4F-4BA2-A4E7-D1BAD77278F2}"/>
              </a:ext>
            </a:extLst>
          </p:cNvPr>
          <p:cNvSpPr txBox="1"/>
          <p:nvPr/>
        </p:nvSpPr>
        <p:spPr>
          <a:xfrm>
            <a:off x="8740705" y="3356439"/>
            <a:ext cx="437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852D3-2D1F-4BC6-8888-C790803C09F0}"/>
              </a:ext>
            </a:extLst>
          </p:cNvPr>
          <p:cNvSpPr txBox="1"/>
          <p:nvPr/>
        </p:nvSpPr>
        <p:spPr>
          <a:xfrm>
            <a:off x="8770622" y="4034886"/>
            <a:ext cx="35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C1D7-969F-4AB6-9773-578BE64C39ED}"/>
              </a:ext>
            </a:extLst>
          </p:cNvPr>
          <p:cNvSpPr txBox="1"/>
          <p:nvPr/>
        </p:nvSpPr>
        <p:spPr>
          <a:xfrm>
            <a:off x="7692486" y="427617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Pw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5F24E-ADB2-4575-BC42-98DA3D329AE9}"/>
              </a:ext>
            </a:extLst>
          </p:cNvPr>
          <p:cNvSpPr txBox="1"/>
          <p:nvPr/>
        </p:nvSpPr>
        <p:spPr>
          <a:xfrm>
            <a:off x="8050276" y="484362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DD338-993F-4605-B339-54C6513284E1}"/>
              </a:ext>
            </a:extLst>
          </p:cNvPr>
          <p:cNvSpPr txBox="1"/>
          <p:nvPr/>
        </p:nvSpPr>
        <p:spPr>
          <a:xfrm>
            <a:off x="8051520" y="5619526"/>
            <a:ext cx="530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3E57212-41BA-4A39-B6EB-827382C84C3D}"/>
              </a:ext>
            </a:extLst>
          </p:cNvPr>
          <p:cNvSpPr txBox="1">
            <a:spLocks/>
          </p:cNvSpPr>
          <p:nvPr/>
        </p:nvSpPr>
        <p:spPr>
          <a:xfrm>
            <a:off x="3412467" y="6305719"/>
            <a:ext cx="8422086" cy="34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becomes : finding the shortest path from start to end nodes</a:t>
            </a:r>
          </a:p>
        </p:txBody>
      </p:sp>
    </p:spTree>
    <p:extLst>
      <p:ext uri="{BB962C8B-B14F-4D97-AF65-F5344CB8AC3E}">
        <p14:creationId xmlns:p14="http://schemas.microsoft.com/office/powerpoint/2010/main" val="37585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9" grpId="0"/>
      <p:bldP spid="21" grpId="0"/>
      <p:bldP spid="23" grpId="0"/>
      <p:bldP spid="29" grpId="0"/>
      <p:bldP spid="30" grpId="0"/>
      <p:bldP spid="31" grpId="0"/>
      <p:bldP spid="32" grpId="0"/>
      <p:bldP spid="3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DB63-5722-40B0-A89E-8011473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Solution with Breadth First Search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5F8-4F3F-4A24-AC2A-09635A2C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Reference：Chapter 3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Steps</a:t>
            </a:r>
          </a:p>
          <a:p>
            <a:pPr>
              <a:lnSpc>
                <a:spcPct val="150000"/>
              </a:lnSpc>
            </a:pPr>
            <a:r>
              <a:rPr lang="en-US" dirty="0"/>
              <a:t>Visit the starting vertex</a:t>
            </a:r>
          </a:p>
          <a:p>
            <a:pPr>
              <a:lnSpc>
                <a:spcPct val="150000"/>
              </a:lnSpc>
            </a:pPr>
            <a:r>
              <a:rPr lang="en-US" dirty="0"/>
              <a:t>Enqueue the starting vertex</a:t>
            </a:r>
          </a:p>
          <a:p>
            <a:pPr>
              <a:lnSpc>
                <a:spcPct val="150000"/>
              </a:lnSpc>
            </a:pPr>
            <a:r>
              <a:rPr lang="en-US" dirty="0"/>
              <a:t>Loop until reach goal{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Identify all unvisited vertices adjacent to the front vertex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the vertices  visited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the vertices to the queue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Dequeue the front vertex from queue</a:t>
            </a:r>
          </a:p>
          <a:p>
            <a:pPr marL="50292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0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DB63-5722-40B0-A89E-8011473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1. Visit the starting vertex</a:t>
            </a:r>
            <a:br>
              <a:rPr lang="en-US" sz="1600" dirty="0"/>
            </a:br>
            <a:r>
              <a:rPr lang="en-US" sz="1600" dirty="0"/>
              <a:t>2. Enqueue the starting vertex</a:t>
            </a:r>
            <a:br>
              <a:rPr lang="en-US" sz="1600" dirty="0"/>
            </a:br>
            <a:r>
              <a:rPr lang="en-US" sz="1600" dirty="0"/>
              <a:t>3. Loop until reach goal{</a:t>
            </a:r>
            <a:br>
              <a:rPr lang="en-US" sz="1600" dirty="0"/>
            </a:br>
            <a:r>
              <a:rPr lang="en-US" sz="1600" dirty="0"/>
              <a:t>   3.1 Identify all unvisited vertices </a:t>
            </a:r>
            <a:br>
              <a:rPr lang="en-US" sz="1600" dirty="0"/>
            </a:br>
            <a:r>
              <a:rPr lang="en-US" sz="1600" dirty="0"/>
              <a:t>      adjacent to the front vertex</a:t>
            </a:r>
            <a:br>
              <a:rPr lang="en-US" sz="1600" dirty="0"/>
            </a:br>
            <a:r>
              <a:rPr lang="en-US" sz="1600" dirty="0"/>
              <a:t>   3.2Make the vertices  visited</a:t>
            </a:r>
            <a:br>
              <a:rPr lang="en-US" sz="1600" dirty="0"/>
            </a:br>
            <a:r>
              <a:rPr lang="en-US" sz="1600" dirty="0"/>
              <a:t>   3.3Add the vertices to the   </a:t>
            </a:r>
            <a:br>
              <a:rPr lang="en-US" sz="1600" dirty="0"/>
            </a:br>
            <a:r>
              <a:rPr lang="en-US" sz="1600" dirty="0"/>
              <a:t>      queue</a:t>
            </a:r>
            <a:br>
              <a:rPr lang="en-US" sz="1600" dirty="0"/>
            </a:br>
            <a:r>
              <a:rPr lang="en-US" sz="1600" dirty="0"/>
              <a:t>   3.4Dequeue the front vertex from </a:t>
            </a:r>
            <a:br>
              <a:rPr lang="en-US" sz="1600" dirty="0"/>
            </a:br>
            <a:r>
              <a:rPr lang="en-US" sz="1600" dirty="0"/>
              <a:t>      queue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2268D4-DC54-4ADE-87BD-FE1D042895B5}"/>
              </a:ext>
            </a:extLst>
          </p:cNvPr>
          <p:cNvSpPr/>
          <p:nvPr/>
        </p:nvSpPr>
        <p:spPr>
          <a:xfrm>
            <a:off x="8991601" y="681299"/>
            <a:ext cx="739121" cy="5523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Pwgc</a:t>
            </a:r>
            <a:r>
              <a:rPr lang="en-US" sz="800" dirty="0"/>
              <a:t> ||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E293D-250A-4D62-969E-5829EDD2F2CF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9730722" y="957476"/>
            <a:ext cx="755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7ACFA5A-A354-493D-99CD-34638E25048B}"/>
              </a:ext>
            </a:extLst>
          </p:cNvPr>
          <p:cNvSpPr/>
          <p:nvPr/>
        </p:nvSpPr>
        <p:spPr>
          <a:xfrm>
            <a:off x="10465393" y="214209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|| </a:t>
            </a:r>
            <a:r>
              <a:rPr lang="en-US" sz="800" dirty="0" err="1"/>
              <a:t>Pgc</a:t>
            </a:r>
            <a:endParaRPr lang="en-US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053401-49B1-4B22-B705-E9915D067407}"/>
              </a:ext>
            </a:extLst>
          </p:cNvPr>
          <p:cNvSpPr/>
          <p:nvPr/>
        </p:nvSpPr>
        <p:spPr>
          <a:xfrm>
            <a:off x="8991601" y="2985640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</a:t>
            </a:r>
            <a:r>
              <a:rPr lang="en-US" sz="800" dirty="0"/>
              <a:t> || 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CA8259-D0F0-4F65-AE6A-03A33475B35F}"/>
              </a:ext>
            </a:extLst>
          </p:cNvPr>
          <p:cNvSpPr/>
          <p:nvPr/>
        </p:nvSpPr>
        <p:spPr>
          <a:xfrm>
            <a:off x="8991601" y="2134528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Pgc</a:t>
            </a:r>
            <a:r>
              <a:rPr lang="en-US" sz="800" dirty="0"/>
              <a:t> || 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165B7C-AFD2-4ED3-8F47-EB720D95EDDD}"/>
              </a:ext>
            </a:extLst>
          </p:cNvPr>
          <p:cNvSpPr/>
          <p:nvPr/>
        </p:nvSpPr>
        <p:spPr>
          <a:xfrm>
            <a:off x="10506439" y="1381784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|| </a:t>
            </a:r>
            <a:r>
              <a:rPr lang="en-US" sz="800" dirty="0" err="1"/>
              <a:t>Pwg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69E843-92E0-4688-B84F-DB802ADE5DF5}"/>
              </a:ext>
            </a:extLst>
          </p:cNvPr>
          <p:cNvSpPr/>
          <p:nvPr/>
        </p:nvSpPr>
        <p:spPr>
          <a:xfrm>
            <a:off x="9012267" y="1387891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Pwc</a:t>
            </a:r>
            <a:r>
              <a:rPr lang="en-US" sz="800" dirty="0"/>
              <a:t> || 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FA918-639F-4047-872C-9922133EB008}"/>
              </a:ext>
            </a:extLst>
          </p:cNvPr>
          <p:cNvSpPr/>
          <p:nvPr/>
        </p:nvSpPr>
        <p:spPr>
          <a:xfrm>
            <a:off x="10485773" y="68129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wc</a:t>
            </a:r>
            <a:r>
              <a:rPr lang="en-US" sz="800" dirty="0"/>
              <a:t> || </a:t>
            </a:r>
            <a:r>
              <a:rPr lang="en-US" sz="800" dirty="0" err="1"/>
              <a:t>Pg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D36221-FBC4-4827-BE15-5ED3DCF8AAF4}"/>
              </a:ext>
            </a:extLst>
          </p:cNvPr>
          <p:cNvSpPr/>
          <p:nvPr/>
        </p:nvSpPr>
        <p:spPr>
          <a:xfrm>
            <a:off x="10485773" y="2972500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 || </a:t>
            </a:r>
            <a:r>
              <a:rPr lang="en-US" sz="800" dirty="0" err="1"/>
              <a:t>Pwc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F7848D-3AAF-4C58-8339-979806A31CE2}"/>
              </a:ext>
            </a:extLst>
          </p:cNvPr>
          <p:cNvSpPr/>
          <p:nvPr/>
        </p:nvSpPr>
        <p:spPr>
          <a:xfrm>
            <a:off x="9032647" y="3757976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</a:t>
            </a:r>
            <a:r>
              <a:rPr lang="en-US" sz="800" dirty="0"/>
              <a:t> || </a:t>
            </a:r>
            <a:r>
              <a:rPr lang="en-US" sz="800" dirty="0" err="1"/>
              <a:t>wc</a:t>
            </a:r>
            <a:endParaRPr lang="en-US"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14A34A-B90F-42CD-9DEC-A3159D118310}"/>
              </a:ext>
            </a:extLst>
          </p:cNvPr>
          <p:cNvSpPr/>
          <p:nvPr/>
        </p:nvSpPr>
        <p:spPr>
          <a:xfrm>
            <a:off x="10526819" y="3761509"/>
            <a:ext cx="739121" cy="55235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|| </a:t>
            </a:r>
            <a:r>
              <a:rPr lang="en-US" sz="800" dirty="0" err="1"/>
              <a:t>Pwgc</a:t>
            </a:r>
            <a:endParaRPr lang="en-US" sz="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0F3E4B-6D23-460C-A279-0CDF54D3F9C6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9643146" y="1152763"/>
            <a:ext cx="950869" cy="31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649623-6FB4-4088-A392-61BBA340536A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 flipV="1">
            <a:off x="9751388" y="1657961"/>
            <a:ext cx="755051" cy="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D87AA-99E4-4A92-A19D-CCBDF09E1E9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602100" y="1896374"/>
            <a:ext cx="863293" cy="52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3D70D7-9414-47CF-A7C9-F2743198BACD}"/>
              </a:ext>
            </a:extLst>
          </p:cNvPr>
          <p:cNvCxnSpPr>
            <a:cxnSpLocks/>
            <a:stCxn id="12" idx="3"/>
            <a:endCxn id="11" idx="6"/>
          </p:cNvCxnSpPr>
          <p:nvPr/>
        </p:nvCxnSpPr>
        <p:spPr>
          <a:xfrm flipH="1">
            <a:off x="9730722" y="1853248"/>
            <a:ext cx="883959" cy="55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FCC6A-BF42-470E-A5D0-08C27480DEE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9622480" y="2613563"/>
            <a:ext cx="951155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394E9-74B0-4513-90C9-F5C241487FB8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9730722" y="3248677"/>
            <a:ext cx="755051" cy="1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9327E-A761-46CC-8EA2-AD5F54FA592E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9663526" y="3443964"/>
            <a:ext cx="930489" cy="39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F71DA-1C0E-4B73-9E4C-53663903C43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9771768" y="4034153"/>
            <a:ext cx="755051" cy="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A65C19-9323-49FB-9F18-CCB615E59B6C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9622480" y="2605992"/>
            <a:ext cx="971535" cy="44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801D23-54F0-4198-8557-6B2894771B2D}"/>
              </a:ext>
            </a:extLst>
          </p:cNvPr>
          <p:cNvSpPr/>
          <p:nvPr/>
        </p:nvSpPr>
        <p:spPr>
          <a:xfrm>
            <a:off x="3536303" y="5156066"/>
            <a:ext cx="8574832" cy="102034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D43E94-1EDD-4AE2-93F2-C8CA7EAF8D4D}"/>
              </a:ext>
            </a:extLst>
          </p:cNvPr>
          <p:cNvSpPr/>
          <p:nvPr/>
        </p:nvSpPr>
        <p:spPr>
          <a:xfrm>
            <a:off x="3572006" y="5390059"/>
            <a:ext cx="739121" cy="5523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Pwgc</a:t>
            </a:r>
            <a:r>
              <a:rPr lang="en-US" sz="800" dirty="0"/>
              <a:t> || 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206F7D3-FBB8-4724-9530-E873F1B85D3F}"/>
              </a:ext>
            </a:extLst>
          </p:cNvPr>
          <p:cNvSpPr/>
          <p:nvPr/>
        </p:nvSpPr>
        <p:spPr>
          <a:xfrm>
            <a:off x="4882963" y="77699"/>
            <a:ext cx="739121" cy="5523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Pwgc</a:t>
            </a:r>
            <a:r>
              <a:rPr lang="en-US" sz="800" dirty="0"/>
              <a:t> ||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762E9C-F481-4048-B996-3C6FC384ABFC}"/>
              </a:ext>
            </a:extLst>
          </p:cNvPr>
          <p:cNvSpPr/>
          <p:nvPr/>
        </p:nvSpPr>
        <p:spPr>
          <a:xfrm>
            <a:off x="4407843" y="1718236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|| </a:t>
            </a:r>
            <a:r>
              <a:rPr lang="en-US" sz="800" dirty="0" err="1"/>
              <a:t>Pgc</a:t>
            </a:r>
            <a:endParaRPr lang="en-US" sz="8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33929F0-293B-4DCC-8523-D3E47DC731B4}"/>
              </a:ext>
            </a:extLst>
          </p:cNvPr>
          <p:cNvSpPr/>
          <p:nvPr/>
        </p:nvSpPr>
        <p:spPr>
          <a:xfrm>
            <a:off x="3890013" y="2398818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</a:t>
            </a:r>
            <a:r>
              <a:rPr lang="en-US" sz="800" dirty="0"/>
              <a:t> || 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E077622-5952-45B3-9DE3-1682746DD65F}"/>
              </a:ext>
            </a:extLst>
          </p:cNvPr>
          <p:cNvSpPr/>
          <p:nvPr/>
        </p:nvSpPr>
        <p:spPr>
          <a:xfrm>
            <a:off x="6440806" y="2360627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Pgc</a:t>
            </a:r>
            <a:r>
              <a:rPr lang="en-US" sz="800" dirty="0"/>
              <a:t> || w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9E70788-9FB6-40E7-B814-F2EEFDF26A5A}"/>
              </a:ext>
            </a:extLst>
          </p:cNvPr>
          <p:cNvSpPr/>
          <p:nvPr/>
        </p:nvSpPr>
        <p:spPr>
          <a:xfrm>
            <a:off x="5750017" y="1687784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|| </a:t>
            </a:r>
            <a:r>
              <a:rPr lang="en-US" sz="800" dirty="0" err="1"/>
              <a:t>Pwg</a:t>
            </a:r>
            <a:endParaRPr lang="en-US" sz="8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F04CE3D-1E55-4179-BD46-E851AAC1B9E9}"/>
              </a:ext>
            </a:extLst>
          </p:cNvPr>
          <p:cNvSpPr/>
          <p:nvPr/>
        </p:nvSpPr>
        <p:spPr>
          <a:xfrm>
            <a:off x="4991205" y="1148855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Pwc</a:t>
            </a:r>
            <a:r>
              <a:rPr lang="en-US" sz="800" dirty="0"/>
              <a:t> || g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DA85AEB-7EE9-4E3C-A583-8084FA353C53}"/>
              </a:ext>
            </a:extLst>
          </p:cNvPr>
          <p:cNvSpPr/>
          <p:nvPr/>
        </p:nvSpPr>
        <p:spPr>
          <a:xfrm>
            <a:off x="6011335" y="307710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 || </a:t>
            </a:r>
            <a:r>
              <a:rPr lang="en-US" sz="800" dirty="0" err="1"/>
              <a:t>Pwc</a:t>
            </a:r>
            <a:endParaRPr lang="en-US" sz="8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BF905E-B09A-49CA-8EB9-7D970D2FCE4A}"/>
              </a:ext>
            </a:extLst>
          </p:cNvPr>
          <p:cNvSpPr/>
          <p:nvPr/>
        </p:nvSpPr>
        <p:spPr>
          <a:xfrm>
            <a:off x="6595631" y="3725665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</a:t>
            </a:r>
            <a:r>
              <a:rPr lang="en-US" sz="800" dirty="0"/>
              <a:t> || </a:t>
            </a:r>
            <a:r>
              <a:rPr lang="en-US" sz="800" dirty="0" err="1"/>
              <a:t>wc</a:t>
            </a:r>
            <a:endParaRPr lang="en-US" sz="8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E114698-64C1-4916-ADD6-1644D43F36E0}"/>
              </a:ext>
            </a:extLst>
          </p:cNvPr>
          <p:cNvSpPr/>
          <p:nvPr/>
        </p:nvSpPr>
        <p:spPr>
          <a:xfrm>
            <a:off x="5791412" y="4376684"/>
            <a:ext cx="739121" cy="55235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|| </a:t>
            </a:r>
            <a:r>
              <a:rPr lang="en-US" sz="800" dirty="0" err="1"/>
              <a:t>Pwgc</a:t>
            </a:r>
            <a:endParaRPr lang="en-US" sz="8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787144-1532-425E-B81C-65E0795EB36E}"/>
              </a:ext>
            </a:extLst>
          </p:cNvPr>
          <p:cNvCxnSpPr>
            <a:cxnSpLocks/>
            <a:stCxn id="222" idx="4"/>
            <a:endCxn id="118" idx="7"/>
          </p:cNvCxnSpPr>
          <p:nvPr/>
        </p:nvCxnSpPr>
        <p:spPr>
          <a:xfrm flipH="1">
            <a:off x="5622084" y="1200833"/>
            <a:ext cx="408318" cy="2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78485BB-7CE0-4FE8-826C-44D3932BB98F}"/>
              </a:ext>
            </a:extLst>
          </p:cNvPr>
          <p:cNvCxnSpPr>
            <a:cxnSpLocks/>
            <a:stCxn id="118" idx="5"/>
            <a:endCxn id="117" idx="1"/>
          </p:cNvCxnSpPr>
          <p:nvPr/>
        </p:nvCxnSpPr>
        <p:spPr>
          <a:xfrm>
            <a:off x="5622084" y="1620319"/>
            <a:ext cx="236175" cy="14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8526B15-8787-4362-A184-6826DFFDA296}"/>
              </a:ext>
            </a:extLst>
          </p:cNvPr>
          <p:cNvCxnSpPr>
            <a:cxnSpLocks/>
            <a:stCxn id="118" idx="3"/>
            <a:endCxn id="114" idx="0"/>
          </p:cNvCxnSpPr>
          <p:nvPr/>
        </p:nvCxnSpPr>
        <p:spPr>
          <a:xfrm flipH="1">
            <a:off x="4777404" y="1620319"/>
            <a:ext cx="322043" cy="9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9DBE6A7-4E23-4D75-A2B1-1EB81F65AA06}"/>
              </a:ext>
            </a:extLst>
          </p:cNvPr>
          <p:cNvCxnSpPr>
            <a:cxnSpLocks/>
            <a:stCxn id="117" idx="5"/>
            <a:endCxn id="116" idx="0"/>
          </p:cNvCxnSpPr>
          <p:nvPr/>
        </p:nvCxnSpPr>
        <p:spPr>
          <a:xfrm>
            <a:off x="6380896" y="2159248"/>
            <a:ext cx="429471" cy="20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9BF20E-223C-4F41-9F59-1F54785656DB}"/>
              </a:ext>
            </a:extLst>
          </p:cNvPr>
          <p:cNvCxnSpPr>
            <a:cxnSpLocks/>
            <a:stCxn id="114" idx="3"/>
            <a:endCxn id="115" idx="0"/>
          </p:cNvCxnSpPr>
          <p:nvPr/>
        </p:nvCxnSpPr>
        <p:spPr>
          <a:xfrm flipH="1">
            <a:off x="4259574" y="2189700"/>
            <a:ext cx="256511" cy="20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9CF5065-B1FC-4A0A-860C-EC056616E1A7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>
            <a:off x="6380896" y="3629463"/>
            <a:ext cx="584296" cy="9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36B7D31-D3C4-4C4F-9DF9-48CE9585980E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6160973" y="4278019"/>
            <a:ext cx="804219" cy="9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D73E528-1B42-4039-818C-37F2B2C8B1B9}"/>
              </a:ext>
            </a:extLst>
          </p:cNvPr>
          <p:cNvCxnSpPr>
            <a:cxnSpLocks/>
            <a:stCxn id="116" idx="4"/>
            <a:endCxn id="120" idx="1"/>
          </p:cNvCxnSpPr>
          <p:nvPr/>
        </p:nvCxnSpPr>
        <p:spPr>
          <a:xfrm flipH="1">
            <a:off x="6119577" y="2912981"/>
            <a:ext cx="690790" cy="24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AF76153-B797-4355-801C-807831FDDB13}"/>
              </a:ext>
            </a:extLst>
          </p:cNvPr>
          <p:cNvCxnSpPr>
            <a:cxnSpLocks/>
            <a:stCxn id="115" idx="5"/>
            <a:endCxn id="120" idx="2"/>
          </p:cNvCxnSpPr>
          <p:nvPr/>
        </p:nvCxnSpPr>
        <p:spPr>
          <a:xfrm>
            <a:off x="4520892" y="2870282"/>
            <a:ext cx="1490443" cy="4830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7366DCA7-2DA6-48E9-B9BA-4379A653B7EA}"/>
              </a:ext>
            </a:extLst>
          </p:cNvPr>
          <p:cNvSpPr/>
          <p:nvPr/>
        </p:nvSpPr>
        <p:spPr>
          <a:xfrm>
            <a:off x="4421088" y="539005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wc</a:t>
            </a:r>
            <a:r>
              <a:rPr lang="en-US" sz="800" dirty="0"/>
              <a:t> || </a:t>
            </a:r>
            <a:r>
              <a:rPr lang="en-US" sz="800" dirty="0" err="1"/>
              <a:t>Pg</a:t>
            </a:r>
            <a:endParaRPr lang="en-US" sz="8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9D41B18-11C4-49E1-8E62-4ED67915A25E}"/>
              </a:ext>
            </a:extLst>
          </p:cNvPr>
          <p:cNvSpPr/>
          <p:nvPr/>
        </p:nvSpPr>
        <p:spPr>
          <a:xfrm>
            <a:off x="5291282" y="5394672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Pwc</a:t>
            </a:r>
            <a:r>
              <a:rPr lang="en-US" sz="800" dirty="0"/>
              <a:t> || g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108B62A-4E09-4A6D-9CDF-AC776B8265E4}"/>
              </a:ext>
            </a:extLst>
          </p:cNvPr>
          <p:cNvSpPr/>
          <p:nvPr/>
        </p:nvSpPr>
        <p:spPr>
          <a:xfrm>
            <a:off x="6160973" y="5397025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|| </a:t>
            </a:r>
            <a:r>
              <a:rPr lang="en-US" sz="800" dirty="0" err="1"/>
              <a:t>Pwg</a:t>
            </a:r>
            <a:endParaRPr lang="en-US" sz="800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82C723F-224B-4F8D-9DCF-AFF373B955EF}"/>
              </a:ext>
            </a:extLst>
          </p:cNvPr>
          <p:cNvSpPr/>
          <p:nvPr/>
        </p:nvSpPr>
        <p:spPr>
          <a:xfrm>
            <a:off x="7033993" y="539005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|| </a:t>
            </a:r>
            <a:r>
              <a:rPr lang="en-US" sz="800" dirty="0" err="1"/>
              <a:t>Pgc</a:t>
            </a:r>
            <a:endParaRPr lang="en-US" sz="8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1BEFB91-FFC5-4D22-AEF7-86C1F355EC93}"/>
              </a:ext>
            </a:extLst>
          </p:cNvPr>
          <p:cNvSpPr/>
          <p:nvPr/>
        </p:nvSpPr>
        <p:spPr>
          <a:xfrm>
            <a:off x="7901756" y="5383243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Pgc</a:t>
            </a:r>
            <a:r>
              <a:rPr lang="en-US" sz="800" dirty="0"/>
              <a:t> || w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EEF4C76-DFE2-49A2-8941-34549ED585A1}"/>
              </a:ext>
            </a:extLst>
          </p:cNvPr>
          <p:cNvSpPr/>
          <p:nvPr/>
        </p:nvSpPr>
        <p:spPr>
          <a:xfrm>
            <a:off x="8749940" y="5383923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Pwg</a:t>
            </a:r>
            <a:r>
              <a:rPr lang="en-US" sz="800" dirty="0"/>
              <a:t> || 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CD8F2E9-D831-40F6-BC70-D42DE59526B1}"/>
              </a:ext>
            </a:extLst>
          </p:cNvPr>
          <p:cNvSpPr/>
          <p:nvPr/>
        </p:nvSpPr>
        <p:spPr>
          <a:xfrm>
            <a:off x="9598124" y="5393128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 || </a:t>
            </a:r>
            <a:r>
              <a:rPr lang="en-US" sz="800" dirty="0" err="1"/>
              <a:t>Pwc</a:t>
            </a:r>
            <a:endParaRPr lang="en-US" sz="8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AD341C7-6C9C-493C-8BD4-0CAFA2D9679C}"/>
              </a:ext>
            </a:extLst>
          </p:cNvPr>
          <p:cNvSpPr/>
          <p:nvPr/>
        </p:nvSpPr>
        <p:spPr>
          <a:xfrm>
            <a:off x="10446308" y="5393128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Pg</a:t>
            </a:r>
            <a:r>
              <a:rPr lang="en-US" sz="800" dirty="0"/>
              <a:t> || </a:t>
            </a:r>
            <a:r>
              <a:rPr lang="en-US" sz="800" dirty="0" err="1"/>
              <a:t>wc</a:t>
            </a:r>
            <a:endParaRPr lang="en-US" sz="800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8D95C03-01B7-40EC-93FC-209377133D14}"/>
              </a:ext>
            </a:extLst>
          </p:cNvPr>
          <p:cNvSpPr/>
          <p:nvPr/>
        </p:nvSpPr>
        <p:spPr>
          <a:xfrm>
            <a:off x="11284303" y="5383243"/>
            <a:ext cx="739121" cy="55235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|| </a:t>
            </a:r>
            <a:r>
              <a:rPr lang="en-US" sz="800" dirty="0" err="1"/>
              <a:t>Pwgc</a:t>
            </a:r>
            <a:endParaRPr lang="en-US" sz="800" dirty="0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ABD7A8-9D3C-4821-9941-567D6DD1D8A6}"/>
              </a:ext>
            </a:extLst>
          </p:cNvPr>
          <p:cNvCxnSpPr>
            <a:cxnSpLocks/>
            <a:stCxn id="112" idx="4"/>
            <a:endCxn id="222" idx="1"/>
          </p:cNvCxnSpPr>
          <p:nvPr/>
        </p:nvCxnSpPr>
        <p:spPr>
          <a:xfrm>
            <a:off x="5252524" y="630053"/>
            <a:ext cx="516559" cy="9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2B844D53-E067-483E-8D47-E5A9A72CDFE7}"/>
              </a:ext>
            </a:extLst>
          </p:cNvPr>
          <p:cNvSpPr/>
          <p:nvPr/>
        </p:nvSpPr>
        <p:spPr>
          <a:xfrm>
            <a:off x="5660841" y="648479"/>
            <a:ext cx="739121" cy="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wc</a:t>
            </a:r>
            <a:r>
              <a:rPr lang="en-US" sz="800" dirty="0"/>
              <a:t> || </a:t>
            </a:r>
            <a:r>
              <a:rPr lang="en-US" sz="800" dirty="0" err="1"/>
              <a:t>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23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67" grpId="0" animBg="1"/>
      <p:bldP spid="67" grpId="1" animBg="1"/>
      <p:bldP spid="112" grpId="0" animBg="1"/>
      <p:bldP spid="114" grpId="0" animBg="1"/>
      <p:bldP spid="115" grpId="1" animBg="1"/>
      <p:bldP spid="116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211" grpId="0" animBg="1"/>
      <p:bldP spid="211" grpId="1" animBg="1"/>
      <p:bldP spid="212" grpId="0" animBg="1"/>
      <p:bldP spid="212" grpId="1" animBg="1"/>
      <p:bldP spid="213" grpId="1" animBg="1"/>
      <p:bldP spid="213" grpId="2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C4F0-3336-4CDB-B42D-E7538C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Algorithm with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9AA0-93EE-44CE-B99B-1ED88E94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answer may seem obvious in this particular instance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a more complex version of similar problem will make working by hands unapproachable</a:t>
            </a:r>
          </a:p>
          <a:p>
            <a:pPr>
              <a:lnSpc>
                <a:spcPct val="150000"/>
              </a:lnSpc>
            </a:pPr>
            <a:r>
              <a:rPr lang="en-US" dirty="0"/>
              <a:t>That’s try implement the BFS with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C4F0-3336-4CDB-B42D-E7538C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Algorithm with Python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98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304</TotalTime>
  <Words>601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Arial</vt:lpstr>
      <vt:lpstr>Corbel</vt:lpstr>
      <vt:lpstr>Wingdings 2</vt:lpstr>
      <vt:lpstr>Frame</vt:lpstr>
      <vt:lpstr>The classic river‐crossing puzzle</vt:lpstr>
      <vt:lpstr>Contents</vt:lpstr>
      <vt:lpstr>Transform and Conquer </vt:lpstr>
      <vt:lpstr>Wolf, goat and cabbage problem</vt:lpstr>
      <vt:lpstr>Transform to a states graph  </vt:lpstr>
      <vt:lpstr>Find the Solution with Breadth First Search  </vt:lpstr>
      <vt:lpstr>1. Visit the starting vertex 2. Enqueue the starting vertex 3. Loop until reach goal{    3.1 Identify all unvisited vertices        adjacent to the front vertex    3.2Make the vertices  visited    3.3Add the vertices to the          queue    3.4Dequeue the front vertex from        queue }</vt:lpstr>
      <vt:lpstr>Implement the Algorithm with Python </vt:lpstr>
      <vt:lpstr>Implement the Algorithm with Python </vt:lpstr>
      <vt:lpstr>Other river crossing problems</vt:lpstr>
      <vt:lpstr>Solving it with BFS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classic river‐crossing puzzle</dc:title>
  <dc:creator>YiWei</dc:creator>
  <cp:lastModifiedBy>YiWei</cp:lastModifiedBy>
  <cp:revision>24</cp:revision>
  <dcterms:created xsi:type="dcterms:W3CDTF">2021-06-23T11:35:55Z</dcterms:created>
  <dcterms:modified xsi:type="dcterms:W3CDTF">2021-06-23T16:40:29Z</dcterms:modified>
</cp:coreProperties>
</file>