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392C39E-4A61-4747-9CBF-AE07DC93CBE3}">
  <a:tblStyle styleId="{7392C39E-4A61-4747-9CBF-AE07DC93CBE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81ff93f4d_2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81ff93f4d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362950b6f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8362950b6f_3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362950b6f_3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362950b6f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362950b6f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8362950b6f_3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362950b6f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8362950b6f_3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82f982e0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82f982e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39467894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8394678940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81ff93f4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881ff93f4d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362950b6f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8362950b6f_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3de1a9600_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3de1a9600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81ff93f4d_2_2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81ff93f4d_2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3de1a9600_3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3de1a9600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75df0a147_1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75df0a147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內容" type="obj">
  <p:cSld name="OBJEC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DataBase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Final Assignment</a:t>
            </a:r>
            <a:endParaRPr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3040" y="0"/>
            <a:ext cx="950591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Business Logics/Rules about User</a:t>
            </a:r>
            <a:endParaRPr/>
          </a:p>
        </p:txBody>
      </p:sp>
      <p:sp>
        <p:nvSpPr>
          <p:cNvPr id="163" name="Google Shape;163;p24"/>
          <p:cNvSpPr txBox="1"/>
          <p:nvPr>
            <p:ph idx="1" type="body"/>
          </p:nvPr>
        </p:nvSpPr>
        <p:spPr>
          <a:xfrm>
            <a:off x="838200" y="1460500"/>
            <a:ext cx="10089000" cy="50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sz="2100"/>
              <a:t>A user is associated with one account.</a:t>
            </a:r>
            <a:endParaRPr sz="2100"/>
          </a:p>
          <a:p>
            <a:pPr indent="-22225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User contains the information of 1.) </a:t>
            </a:r>
            <a:r>
              <a:rPr lang="en-US" sz="1900"/>
              <a:t>UserID</a:t>
            </a:r>
            <a:r>
              <a:rPr lang="en-US" sz="2100"/>
              <a:t>(PK) 2.) Password 3.) First name 4.) La</a:t>
            </a:r>
            <a:r>
              <a:rPr lang="en-US" sz="2100"/>
              <a:t>st name 5.)Birthday 6.)Salt  7.) Email</a:t>
            </a:r>
            <a:endParaRPr sz="2100"/>
          </a:p>
          <a:p>
            <a:pPr indent="-22225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sz="2100"/>
              <a:t>When signing up, the user should provide </a:t>
            </a:r>
            <a:r>
              <a:rPr lang="en-US" sz="2100"/>
              <a:t>1.) Email 2.) Password 3.) First name 4.) Last name 5.)Birthday 6.)Salt. Also, the sign up date will be recorded.</a:t>
            </a:r>
            <a:endParaRPr sz="2100"/>
          </a:p>
          <a:p>
            <a:pPr indent="-22225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/>
              <a:t>User can edit capital information except userID</a:t>
            </a:r>
            <a:endParaRPr sz="2100"/>
          </a:p>
          <a:p>
            <a:pPr indent="-22225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User can reset new password.</a:t>
            </a:r>
            <a:endParaRPr sz="2100"/>
          </a:p>
          <a:p>
            <a:pPr indent="-22225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sz="2100"/>
              <a:t>User account deletion is operated according to email deletion.</a:t>
            </a:r>
            <a:endParaRPr sz="2100"/>
          </a:p>
          <a:p>
            <a:pPr indent="-22225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User login is required to use the system.</a:t>
            </a:r>
            <a:endParaRPr sz="2100"/>
          </a:p>
          <a:p>
            <a:pPr indent="-24765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Email and password is required when login.</a:t>
            </a:r>
            <a:endParaRPr sz="2100"/>
          </a:p>
          <a:p>
            <a:pPr indent="0" lvl="0" marL="2286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2286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2286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88900" lvl="0" marL="2286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/>
          </a:p>
          <a:p>
            <a:pPr indent="0" lvl="0" marL="1397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/>
          </a:p>
          <a:p>
            <a:pPr indent="-88900" lvl="0" marL="228600" rtl="0" algn="l">
              <a:lnSpc>
                <a:spcPct val="115000"/>
              </a:lnSpc>
              <a:spcBef>
                <a:spcPts val="1000"/>
              </a:spcBef>
              <a:spcAft>
                <a:spcPts val="210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Business Logics/Rules about Ticket</a:t>
            </a:r>
            <a:endParaRPr/>
          </a:p>
        </p:txBody>
      </p:sp>
      <p:sp>
        <p:nvSpPr>
          <p:cNvPr id="169" name="Google Shape;169;p25"/>
          <p:cNvSpPr txBox="1"/>
          <p:nvPr>
            <p:ph idx="1" type="body"/>
          </p:nvPr>
        </p:nvSpPr>
        <p:spPr>
          <a:xfrm>
            <a:off x="838200" y="1460500"/>
            <a:ext cx="10089000" cy="50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765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Ticket contains 1.) ticket_id  2.) </a:t>
            </a:r>
            <a:r>
              <a:rPr lang="en-US" sz="1900"/>
              <a:t>UserID</a:t>
            </a:r>
            <a:r>
              <a:rPr lang="en-US" sz="2100"/>
              <a:t> 3.) train_date  4.) train_id 5.)departure_station 6.) arrival_station 7.)seat_id 8.)price 9.)book_time 10.)pay_time</a:t>
            </a:r>
            <a:endParaRPr sz="2100"/>
          </a:p>
          <a:p>
            <a:pPr indent="-24765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A ticket can only be obtained by a user.</a:t>
            </a:r>
            <a:endParaRPr sz="2200"/>
          </a:p>
          <a:p>
            <a:pPr indent="-24765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A user can buy a ticket at one time.</a:t>
            </a:r>
            <a:endParaRPr sz="2100"/>
          </a:p>
          <a:p>
            <a:pPr indent="0" lvl="0" marL="0" rtl="0" algn="l">
              <a:lnSpc>
                <a:spcPct val="15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88900" lvl="0" marL="228600" rtl="0" algn="l">
              <a:lnSpc>
                <a:spcPct val="15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Business Logics/Rules about Booking</a:t>
            </a:r>
            <a:endParaRPr/>
          </a:p>
        </p:txBody>
      </p:sp>
      <p:sp>
        <p:nvSpPr>
          <p:cNvPr id="175" name="Google Shape;175;p26"/>
          <p:cNvSpPr txBox="1"/>
          <p:nvPr>
            <p:ph idx="1" type="body"/>
          </p:nvPr>
        </p:nvSpPr>
        <p:spPr>
          <a:xfrm>
            <a:off x="838200" y="1460500"/>
            <a:ext cx="10089000" cy="50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7650" lvl="0" marL="2286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A user has to login to book the ticket.</a:t>
            </a:r>
            <a:endParaRPr sz="2100"/>
          </a:p>
          <a:p>
            <a:pPr indent="-24765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A booked ticket can only be obtained by a user.</a:t>
            </a:r>
            <a:endParaRPr sz="2100"/>
          </a:p>
          <a:p>
            <a:pPr indent="-24765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A user can only book a  ticket  per order.</a:t>
            </a:r>
            <a:endParaRPr sz="2100"/>
          </a:p>
          <a:p>
            <a:pPr indent="-24765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A booked tickets has only one price according to its departure station  and arrival station.</a:t>
            </a:r>
            <a:endParaRPr sz="2100"/>
          </a:p>
          <a:p>
            <a:pPr indent="-24765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A user can only book tickets within 14 days.(including the today)</a:t>
            </a:r>
            <a:endParaRPr sz="2100"/>
          </a:p>
          <a:p>
            <a:pPr indent="-24765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A user can’t book the tickets that’s going to depart in 30 minutes.</a:t>
            </a:r>
            <a:endParaRPr sz="2100"/>
          </a:p>
          <a:p>
            <a:pPr indent="-24765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A user can only cancel the tickets(if the ticket is not paid). Rescheduling is not allowed.</a:t>
            </a:r>
            <a:endParaRPr sz="2100"/>
          </a:p>
          <a:p>
            <a:pPr indent="-88900" lvl="0" marL="228600" rtl="0" algn="l">
              <a:lnSpc>
                <a:spcPct val="15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838200" y="2127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Business Logics/Rules about Payment</a:t>
            </a:r>
            <a:endParaRPr/>
          </a:p>
        </p:txBody>
      </p:sp>
      <p:sp>
        <p:nvSpPr>
          <p:cNvPr id="181" name="Google Shape;181;p27"/>
          <p:cNvSpPr txBox="1"/>
          <p:nvPr>
            <p:ph idx="1" type="body"/>
          </p:nvPr>
        </p:nvSpPr>
        <p:spPr>
          <a:xfrm>
            <a:off x="838200" y="1308100"/>
            <a:ext cx="10089000" cy="50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955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US" sz="1900"/>
              <a:t>Payment can only be made after booking.</a:t>
            </a:r>
            <a:endParaRPr sz="1900"/>
          </a:p>
          <a:p>
            <a:pPr indent="-20955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US" sz="1900"/>
              <a:t>Paying process is according to 1.) ticket id and 2.) </a:t>
            </a:r>
            <a:r>
              <a:rPr lang="en-US" sz="1900"/>
              <a:t>UserID</a:t>
            </a:r>
            <a:endParaRPr sz="1900"/>
          </a:p>
          <a:p>
            <a:pPr indent="-20955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US" sz="1900"/>
              <a:t>Payment must be done in 3 days after booking. Otherwise the system will cancel the booking automatically.</a:t>
            </a:r>
            <a:endParaRPr sz="1900"/>
          </a:p>
          <a:p>
            <a:pPr indent="-20955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US" sz="1900"/>
              <a:t>Payment must be done 30 minutes earlier than the departure time. Otherwise the system will cancel the booking automatically.</a:t>
            </a:r>
            <a:endParaRPr sz="1900"/>
          </a:p>
          <a:p>
            <a:pPr indent="-20955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The process will be finished once the payment is confirmed. </a:t>
            </a:r>
            <a:endParaRPr sz="1900"/>
          </a:p>
          <a:p>
            <a:pPr indent="-234950" lvl="1" marL="6858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900"/>
              <a:buChar char="○"/>
            </a:pPr>
            <a:r>
              <a:rPr lang="en-US" sz="1900"/>
              <a:t>Record the pay_time column in ticket table.</a:t>
            </a:r>
            <a:endParaRPr sz="1900"/>
          </a:p>
          <a:p>
            <a:pPr indent="-234950" lvl="1" marL="6858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900"/>
              <a:buChar char="○"/>
            </a:pPr>
            <a:r>
              <a:rPr lang="en-US" sz="1900"/>
              <a:t>Can’t cancel the tickets after finishing the payment.</a:t>
            </a:r>
            <a:endParaRPr sz="1900"/>
          </a:p>
          <a:p>
            <a:pPr indent="0" lvl="0" marL="6858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88900" lvl="0" marL="2286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000"/>
          </a:p>
          <a:p>
            <a:pPr indent="-88900" lvl="0" marL="228600" rtl="0" algn="l">
              <a:lnSpc>
                <a:spcPct val="115000"/>
              </a:lnSpc>
              <a:spcBef>
                <a:spcPts val="1000"/>
              </a:spcBef>
              <a:spcAft>
                <a:spcPts val="210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Deliverables</a:t>
            </a:r>
            <a:endParaRPr/>
          </a:p>
        </p:txBody>
      </p:sp>
      <p:sp>
        <p:nvSpPr>
          <p:cNvPr id="187" name="Google Shape;187;p28"/>
          <p:cNvSpPr txBox="1"/>
          <p:nvPr>
            <p:ph idx="1" type="body"/>
          </p:nvPr>
        </p:nvSpPr>
        <p:spPr>
          <a:xfrm>
            <a:off x="838200" y="1383950"/>
            <a:ext cx="10515600" cy="51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ER diagram in PDF format. (40%)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mwb file for your ER model.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Export ER model from workbench as an .mwb file.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●"/>
            </a:pPr>
            <a:r>
              <a:rPr b="1" lang="en-US" sz="20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Dump file for the structure and data of your schema. (60%)</a:t>
            </a:r>
            <a:endParaRPr b="1" sz="20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E36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Optional/additional features with correct implementation will be awarded as bonus points towards your final score for the semester. (up to 5 points)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E36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Make sure your name your schema in the following format: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db_&lt;student_number&gt;, replace &lt;student_number&gt; with your student number.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example, db_108435999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Due date: 2020 June 26</a:t>
            </a:r>
            <a:r>
              <a:rPr b="1" baseline="30000" lang="en-US" sz="33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b="1"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, 23:59</a:t>
            </a: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Scenario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838200" y="1527450"/>
            <a:ext cx="10515600" cy="59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 George wants to design a high-speed rail booking system. this system is very special. It only has</a:t>
            </a:r>
            <a:r>
              <a:rPr lang="en-US" sz="2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five stations (Taipei, Taoyuan, Hsinchu, Taichung, Kaohsiung)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,and </a:t>
            </a:r>
            <a:r>
              <a:rPr lang="en-US" sz="2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there are only six trains a day.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Each train has only two cars with a total of 40 seats,and the daily shift is the same.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 George is in need of everybody’s help. 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 He only knows what the needs are and looks forward to making a George's ideal booking system.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The description of the system is as follows: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User login is required to use the system. After login page, George would like to divide the system into “</a:t>
            </a: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booking step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” and “</a:t>
            </a: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paying step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”. A ticket contains the information of 1.) ticket id 2.) train id 3.) departure station and arrival station 4.)departure and arrival time 5.) price. 6.) userID 7.) seat id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Scenario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838200" y="1527450"/>
            <a:ext cx="10515600" cy="59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 The </a:t>
            </a: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booking process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 is as below: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13716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AutoNum type="arabicParenR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Input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 the departure station, arrival station and 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departure 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time.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arenR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The system will display the train id, 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departure station arrival station,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departure time arrival time and price.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arenR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Users can then choose the train id he/she would like to take.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Then the booking process is all done. However, there are some limitation when booking tickets: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13716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AutoNum type="arabicParenR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The users can only book the tickets within 14 days.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arenR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It is not allowed to book the tickets within 30 minutes of departure.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arenR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Once a user booked a ticket, he/she can only delete it. Reschedule a ticket is not allowed.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S</a:t>
            </a: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cenario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838200" y="1825625"/>
            <a:ext cx="10515600" cy="59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	On the </a:t>
            </a: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paying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 side. User must pay in 3 days after booking and 30 minutes before departure. After the payment is confirmed, the paying process has been done. If something came up resulting a user not being able to take the original train, he/she can only cancel the ticket 30 minutes earlier than the departure.</a:t>
            </a:r>
            <a:r>
              <a:rPr lang="en-US" sz="2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It should be noted that if the ticket has been paid, it cannot be cancelled (No refund)</a:t>
            </a:r>
            <a:endParaRPr sz="2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/>
        </p:nvSpPr>
        <p:spPr>
          <a:xfrm>
            <a:off x="708175" y="465900"/>
            <a:ext cx="3018900" cy="6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Microsoft JhengHei"/>
                <a:ea typeface="Microsoft JhengHei"/>
                <a:cs typeface="Microsoft JhengHei"/>
                <a:sym typeface="Microsoft JhengHei"/>
              </a:rPr>
              <a:t>高鐵時刻表-南下</a:t>
            </a:r>
            <a:endParaRPr b="1" sz="30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aphicFrame>
        <p:nvGraphicFramePr>
          <p:cNvPr id="117" name="Google Shape;117;p18"/>
          <p:cNvGraphicFramePr/>
          <p:nvPr/>
        </p:nvGraphicFramePr>
        <p:xfrm>
          <a:off x="607688" y="153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{7392C39E-4A61-4747-9CBF-AE07DC93CBE3}</a:tableStyleId>
              </a:tblPr>
              <a:tblGrid>
                <a:gridCol w="954825"/>
                <a:gridCol w="901450"/>
                <a:gridCol w="953775"/>
                <a:gridCol w="954050"/>
                <a:gridCol w="1001275"/>
                <a:gridCol w="1056575"/>
                <a:gridCol w="1025750"/>
                <a:gridCol w="995025"/>
                <a:gridCol w="966950"/>
                <a:gridCol w="1097550"/>
                <a:gridCol w="1069375"/>
              </a:tblGrid>
              <a:tr h="652225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車次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台北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桃園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新竹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台中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高雄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6522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arr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dep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arr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dep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arr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dep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arr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dep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arr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dep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</a:tr>
              <a:tr h="793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7:00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7:20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7:22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7:32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7:34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8:04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8:06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9:06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</a:tr>
              <a:tr h="800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10:00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10:20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10:22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10:32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10:34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11:04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</a:tr>
              <a:tr h="881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13:00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13:20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13:22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13:32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13:34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14:04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14:06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15:06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/>
        </p:nvSpPr>
        <p:spPr>
          <a:xfrm>
            <a:off x="708175" y="465900"/>
            <a:ext cx="3018900" cy="6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Microsoft JhengHei"/>
                <a:ea typeface="Microsoft JhengHei"/>
                <a:cs typeface="Microsoft JhengHei"/>
                <a:sym typeface="Microsoft JhengHei"/>
              </a:rPr>
              <a:t>高鐵時刻表-</a:t>
            </a:r>
            <a:r>
              <a:rPr b="1" lang="en-US" sz="3000">
                <a:latin typeface="Microsoft JhengHei"/>
                <a:ea typeface="Microsoft JhengHei"/>
                <a:cs typeface="Microsoft JhengHei"/>
                <a:sym typeface="Microsoft JhengHei"/>
              </a:rPr>
              <a:t>北上</a:t>
            </a:r>
            <a:endParaRPr b="1" sz="30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aphicFrame>
        <p:nvGraphicFramePr>
          <p:cNvPr id="123" name="Google Shape;123;p19"/>
          <p:cNvGraphicFramePr/>
          <p:nvPr/>
        </p:nvGraphicFramePr>
        <p:xfrm>
          <a:off x="626325" y="1501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{7392C39E-4A61-4747-9CBF-AE07DC93CBE3}</a:tableStyleId>
              </a:tblPr>
              <a:tblGrid>
                <a:gridCol w="951575"/>
                <a:gridCol w="898400"/>
                <a:gridCol w="950550"/>
                <a:gridCol w="950825"/>
                <a:gridCol w="997875"/>
                <a:gridCol w="1052975"/>
                <a:gridCol w="1022250"/>
                <a:gridCol w="991650"/>
                <a:gridCol w="963675"/>
                <a:gridCol w="1093800"/>
                <a:gridCol w="1065750"/>
              </a:tblGrid>
              <a:tr h="665075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車次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高雄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台中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新竹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桃園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台北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66507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arr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dep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arr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dep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arr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dep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arr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dep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arr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dep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</a:tr>
              <a:tr h="809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8</a:t>
                      </a: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:00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9</a:t>
                      </a: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:00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9</a:t>
                      </a: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:02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9</a:t>
                      </a: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:32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9</a:t>
                      </a: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:34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9</a:t>
                      </a: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:44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9</a:t>
                      </a: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:46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10</a:t>
                      </a: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:06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</a:tr>
              <a:tr h="816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5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12:00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12:30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12:32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12:42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12:44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13:04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</a:tr>
              <a:tr h="898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6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17</a:t>
                      </a: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:00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18:00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18:02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18:32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18:34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18:44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18:46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19:06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/>
          <p:nvPr/>
        </p:nvSpPr>
        <p:spPr>
          <a:xfrm rot="-5397852">
            <a:off x="33975" y="3282845"/>
            <a:ext cx="2880601" cy="1118100"/>
          </a:xfrm>
          <a:prstGeom prst="trapezoid">
            <a:avLst>
              <a:gd fmla="val 25000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0"/>
          <p:cNvSpPr/>
          <p:nvPr/>
        </p:nvSpPr>
        <p:spPr>
          <a:xfrm rot="-5398197">
            <a:off x="2816375" y="1601950"/>
            <a:ext cx="2859900" cy="4463401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/>
          <p:nvPr/>
        </p:nvSpPr>
        <p:spPr>
          <a:xfrm rot="-5397837">
            <a:off x="7460025" y="1601746"/>
            <a:ext cx="2860201" cy="4463401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1" name="Google Shape;131;p20"/>
          <p:cNvGraphicFramePr/>
          <p:nvPr/>
        </p:nvGraphicFramePr>
        <p:xfrm>
          <a:off x="2034175" y="2401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{7392C39E-4A61-4747-9CBF-AE07DC93CBE3}</a:tableStyleId>
              </a:tblPr>
              <a:tblGrid>
                <a:gridCol w="892925"/>
                <a:gridCol w="892925"/>
                <a:gridCol w="892925"/>
                <a:gridCol w="892925"/>
                <a:gridCol w="892925"/>
              </a:tblGrid>
              <a:tr h="492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1A</a:t>
                      </a:r>
                      <a:endParaRPr sz="2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4</a:t>
                      </a: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5</a:t>
                      </a: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92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1B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2B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3B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4B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5B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32" name="Google Shape;132;p20"/>
          <p:cNvGraphicFramePr/>
          <p:nvPr/>
        </p:nvGraphicFramePr>
        <p:xfrm>
          <a:off x="2014013" y="413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{7392C39E-4A61-4747-9CBF-AE07DC93CBE3}</a:tableStyleId>
              </a:tblPr>
              <a:tblGrid>
                <a:gridCol w="892925"/>
                <a:gridCol w="892925"/>
                <a:gridCol w="892925"/>
                <a:gridCol w="892925"/>
                <a:gridCol w="892925"/>
              </a:tblGrid>
              <a:tr h="492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1C</a:t>
                      </a:r>
                      <a:endParaRPr sz="2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2C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3C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4C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5C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92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1D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2D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3D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4D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5D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33" name="Google Shape;133;p20"/>
          <p:cNvGraphicFramePr/>
          <p:nvPr/>
        </p:nvGraphicFramePr>
        <p:xfrm>
          <a:off x="6657813" y="2401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{7392C39E-4A61-4747-9CBF-AE07DC93CBE3}</a:tableStyleId>
              </a:tblPr>
              <a:tblGrid>
                <a:gridCol w="892925"/>
                <a:gridCol w="892925"/>
                <a:gridCol w="892925"/>
                <a:gridCol w="892925"/>
                <a:gridCol w="892925"/>
              </a:tblGrid>
              <a:tr h="492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6</a:t>
                      </a: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A</a:t>
                      </a:r>
                      <a:endParaRPr sz="2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7</a:t>
                      </a: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8</a:t>
                      </a: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9</a:t>
                      </a: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92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6</a:t>
                      </a: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7</a:t>
                      </a: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8</a:t>
                      </a: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9</a:t>
                      </a: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34" name="Google Shape;134;p20"/>
          <p:cNvGraphicFramePr/>
          <p:nvPr/>
        </p:nvGraphicFramePr>
        <p:xfrm>
          <a:off x="6657800" y="413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{7392C39E-4A61-4747-9CBF-AE07DC93CBE3}</a:tableStyleId>
              </a:tblPr>
              <a:tblGrid>
                <a:gridCol w="892925"/>
                <a:gridCol w="892925"/>
                <a:gridCol w="892925"/>
                <a:gridCol w="892925"/>
                <a:gridCol w="892925"/>
              </a:tblGrid>
              <a:tr h="492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6</a:t>
                      </a: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C</a:t>
                      </a:r>
                      <a:endParaRPr sz="2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7</a:t>
                      </a: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8</a:t>
                      </a: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9</a:t>
                      </a: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92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6</a:t>
                      </a: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7</a:t>
                      </a: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8</a:t>
                      </a: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9</a:t>
                      </a: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5" name="Google Shape;135;p20"/>
          <p:cNvSpPr txBox="1"/>
          <p:nvPr/>
        </p:nvSpPr>
        <p:spPr>
          <a:xfrm>
            <a:off x="3017888" y="1734375"/>
            <a:ext cx="2497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Microsoft JhengHei"/>
                <a:ea typeface="Microsoft JhengHei"/>
                <a:cs typeface="Microsoft JhengHei"/>
                <a:sym typeface="Microsoft JhengHei"/>
              </a:rPr>
              <a:t>1 車廂</a:t>
            </a:r>
            <a:endParaRPr sz="25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6" name="Google Shape;136;p20"/>
          <p:cNvSpPr txBox="1"/>
          <p:nvPr/>
        </p:nvSpPr>
        <p:spPr>
          <a:xfrm>
            <a:off x="7641500" y="1734375"/>
            <a:ext cx="2497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Microsoft JhengHei"/>
                <a:ea typeface="Microsoft JhengHei"/>
                <a:cs typeface="Microsoft JhengHei"/>
                <a:sym typeface="Microsoft JhengHei"/>
              </a:rPr>
              <a:t>2</a:t>
            </a:r>
            <a:r>
              <a:rPr lang="en-US" sz="2500">
                <a:latin typeface="Microsoft JhengHei"/>
                <a:ea typeface="Microsoft JhengHei"/>
                <a:cs typeface="Microsoft JhengHei"/>
                <a:sym typeface="Microsoft JhengHei"/>
              </a:rPr>
              <a:t> 車廂</a:t>
            </a:r>
            <a:endParaRPr sz="25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562400" y="431950"/>
            <a:ext cx="20499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Microsoft JhengHei"/>
                <a:ea typeface="Microsoft JhengHei"/>
                <a:cs typeface="Microsoft JhengHei"/>
                <a:sym typeface="Microsoft JhengHei"/>
              </a:rPr>
              <a:t>座位表</a:t>
            </a:r>
            <a:endParaRPr b="1" sz="30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Entities</a:t>
            </a:r>
            <a:endParaRPr/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838200" y="177197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13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/>
              <a:t>User</a:t>
            </a:r>
            <a:endParaRPr sz="3000"/>
          </a:p>
          <a:p>
            <a:pPr indent="-2413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User Credential</a:t>
            </a:r>
            <a:endParaRPr sz="3000"/>
          </a:p>
          <a:p>
            <a:pPr indent="-24130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/>
              <a:t>Train</a:t>
            </a:r>
            <a:endParaRPr sz="3000"/>
          </a:p>
          <a:p>
            <a:pPr indent="-24130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/>
              <a:t>Seat</a:t>
            </a:r>
            <a:endParaRPr sz="3000"/>
          </a:p>
          <a:p>
            <a:pPr indent="-24130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/>
              <a:t>Station</a:t>
            </a:r>
            <a:endParaRPr sz="3000"/>
          </a:p>
          <a:p>
            <a:pPr indent="-24130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/>
              <a:t>Ticket</a:t>
            </a:r>
            <a:endParaRPr sz="3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1030" y="0"/>
            <a:ext cx="9637940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