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48" r:id="rId5"/>
    <p:sldId id="2462" r:id="rId6"/>
    <p:sldId id="259" r:id="rId7"/>
    <p:sldId id="2451" r:id="rId8"/>
    <p:sldId id="2432" r:id="rId9"/>
    <p:sldId id="262" r:id="rId10"/>
    <p:sldId id="2433" r:id="rId11"/>
    <p:sldId id="24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961" autoAdjust="0"/>
  </p:normalViewPr>
  <p:slideViewPr>
    <p:cSldViewPr snapToGrid="0">
      <p:cViewPr varScale="1">
        <p:scale>
          <a:sx n="90" d="100"/>
          <a:sy n="90" d="100"/>
        </p:scale>
        <p:origin x="1392" y="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Functioneel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Colin Pieper – Fontys – S7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pc="0" dirty="0" err="1"/>
              <a:t>Inleiding</a:t>
            </a:r>
            <a:endParaRPr lang="en-US" spc="0" dirty="0"/>
          </a:p>
          <a:p>
            <a:r>
              <a:rPr lang="en-US" spc="0" dirty="0" err="1"/>
              <a:t>Probleem</a:t>
            </a:r>
            <a:r>
              <a:rPr lang="en-US" spc="0" dirty="0"/>
              <a:t>- </a:t>
            </a:r>
            <a:r>
              <a:rPr lang="en-US" spc="0" dirty="0" err="1"/>
              <a:t>en</a:t>
            </a:r>
            <a:r>
              <a:rPr lang="en-US" spc="0" dirty="0"/>
              <a:t> </a:t>
            </a:r>
            <a:r>
              <a:rPr lang="en-US" spc="0" dirty="0" err="1"/>
              <a:t>doelstelling</a:t>
            </a:r>
            <a:endParaRPr lang="en-US" spc="0" dirty="0"/>
          </a:p>
          <a:p>
            <a:r>
              <a:rPr lang="en-US" spc="0" dirty="0" err="1"/>
              <a:t>Onderzoeksvragen</a:t>
            </a:r>
            <a:endParaRPr lang="en-US" spc="0" dirty="0"/>
          </a:p>
          <a:p>
            <a:r>
              <a:rPr lang="en-US" spc="0" dirty="0" err="1"/>
              <a:t>Methodes</a:t>
            </a:r>
            <a:endParaRPr lang="en-US" spc="0" dirty="0"/>
          </a:p>
          <a:p>
            <a:r>
              <a:rPr lang="en-US" spc="0" dirty="0"/>
              <a:t>Planning</a:t>
            </a:r>
          </a:p>
          <a:p>
            <a:r>
              <a:rPr lang="en-US" spc="0" dirty="0" err="1"/>
              <a:t>Conclusie</a:t>
            </a:r>
            <a:endParaRPr lang="en-US" spc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err="1"/>
              <a:t>Inleiding</a:t>
            </a:r>
            <a:endParaRPr lang="en-US" spc="300" dirty="0"/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93" t="30556" r="23617"/>
          <a:stretch/>
        </p:blipFill>
        <p:spPr>
          <a:xfrm>
            <a:off x="-784" y="-1"/>
            <a:ext cx="5408708" cy="4754805"/>
          </a:xfrm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786" y="1763703"/>
            <a:ext cx="4646246" cy="42834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 err="1">
                <a:cs typeface="Biome Light" panose="020B0303030204020804" pitchFamily="34" charset="0"/>
              </a:rPr>
              <a:t>Functioneel</a:t>
            </a:r>
            <a:r>
              <a:rPr lang="en-US" sz="1800" b="1" dirty="0">
                <a:cs typeface="Biome Light" panose="020B0303030204020804" pitchFamily="34" charset="0"/>
              </a:rPr>
              <a:t> </a:t>
            </a:r>
            <a:r>
              <a:rPr lang="en-US" sz="1800" b="1" dirty="0" err="1">
                <a:cs typeface="Biome Light" panose="020B0303030204020804" pitchFamily="34" charset="0"/>
              </a:rPr>
              <a:t>programmeren</a:t>
            </a:r>
            <a:endParaRPr lang="en-US" sz="1800" b="1" dirty="0"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>
                <a:cs typeface="Biome Light" panose="020B0303030204020804" pitchFamily="34" charset="0"/>
              </a:rPr>
              <a:t>Programmeerparadigma</a:t>
            </a:r>
            <a:endParaRPr lang="en-US" sz="1800" dirty="0"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>
                <a:cs typeface="Biome Light" panose="020B0303030204020804" pitchFamily="34" charset="0"/>
              </a:rPr>
              <a:t>Functies</a:t>
            </a:r>
            <a:r>
              <a:rPr lang="en-US" sz="1800" dirty="0">
                <a:cs typeface="Biome Light" panose="020B0303030204020804" pitchFamily="34" charset="0"/>
              </a:rPr>
              <a:t> </a:t>
            </a:r>
            <a:r>
              <a:rPr lang="en-US" sz="1800" dirty="0" err="1">
                <a:cs typeface="Biome Light" panose="020B0303030204020804" pitchFamily="34" charset="0"/>
              </a:rPr>
              <a:t>als</a:t>
            </a:r>
            <a:r>
              <a:rPr lang="en-US" sz="1800" dirty="0">
                <a:cs typeface="Biome Light" panose="020B0303030204020804" pitchFamily="34" charset="0"/>
              </a:rPr>
              <a:t> first-class citizens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Immutability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Recursion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‘Pure’ </a:t>
            </a:r>
            <a:r>
              <a:rPr lang="en-US" sz="1800" dirty="0" err="1">
                <a:cs typeface="Biome Light" panose="020B0303030204020804" pitchFamily="34" charset="0"/>
              </a:rPr>
              <a:t>functies</a:t>
            </a:r>
            <a:r>
              <a:rPr lang="en-US" sz="1800" dirty="0">
                <a:cs typeface="Biome Light" panose="020B0303030204020804" pitchFamily="34" charset="0"/>
              </a:rPr>
              <a:t>; </a:t>
            </a:r>
            <a:r>
              <a:rPr lang="en-US" sz="1800" dirty="0" err="1">
                <a:cs typeface="Biome Light" panose="020B0303030204020804" pitchFamily="34" charset="0"/>
              </a:rPr>
              <a:t>geen</a:t>
            </a:r>
            <a:r>
              <a:rPr lang="en-US" sz="1800" dirty="0">
                <a:cs typeface="Biome Light" panose="020B0303030204020804" pitchFamily="34" charset="0"/>
              </a:rPr>
              <a:t> side effects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err="1"/>
              <a:t>Waarom</a:t>
            </a:r>
            <a:r>
              <a:rPr lang="en-US" sz="1800" b="1" dirty="0"/>
              <a:t>?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Kennisverbreding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err="1"/>
              <a:t>Uitdaging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BF405-9381-7521-7336-CE10CC9B7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53155"/>
            <a:ext cx="5408708" cy="20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597" y="664233"/>
            <a:ext cx="6219646" cy="585745"/>
          </a:xfrm>
        </p:spPr>
        <p:txBody>
          <a:bodyPr>
            <a:normAutofit/>
          </a:bodyPr>
          <a:lstStyle/>
          <a:p>
            <a:r>
              <a:rPr lang="en-US" sz="3200" dirty="0" err="1"/>
              <a:t>Probleem</a:t>
            </a:r>
            <a:r>
              <a:rPr lang="en-US" sz="3200" dirty="0"/>
              <a:t>-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doelstelling</a:t>
            </a:r>
            <a:endParaRPr lang="en-US" sz="3200" dirty="0"/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90" r="20370"/>
          <a:stretch/>
        </p:blipFill>
        <p:spPr>
          <a:xfrm>
            <a:off x="0" y="0"/>
            <a:ext cx="5466272" cy="686792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7EA83-7CF8-C2C5-3156-6E048D735C7D}"/>
              </a:ext>
            </a:extLst>
          </p:cNvPr>
          <p:cNvSpPr txBox="1"/>
          <p:nvPr/>
        </p:nvSpPr>
        <p:spPr>
          <a:xfrm>
            <a:off x="5658928" y="1664898"/>
            <a:ext cx="5890341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/>
              <a:t>Fictief </a:t>
            </a:r>
            <a:r>
              <a:rPr lang="nl-NL" dirty="0" err="1"/>
              <a:t>webdev</a:t>
            </a:r>
            <a:r>
              <a:rPr lang="nl-NL" dirty="0"/>
              <a:t> bedrijf, 50 </a:t>
            </a:r>
            <a:r>
              <a:rPr lang="nl-NL" dirty="0" err="1"/>
              <a:t>developers</a:t>
            </a:r>
            <a:endParaRPr lang="nl-N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/>
              <a:t>Tech lead overweegt experimentele webapp in functionele taal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/>
              <a:t>Vergelijken functioneel en imperatief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/>
              <a:t>Concepten en kenmerken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/>
              <a:t>Kansen en risico’s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/>
              <a:t>Zakelijke toepasbaarheid (in </a:t>
            </a:r>
            <a:r>
              <a:rPr lang="nl-NL" dirty="0" err="1"/>
              <a:t>webdev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ONDERZOEKSVRAAG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73DFF-3C09-6BDD-0AE9-23AEDAA84048}"/>
              </a:ext>
            </a:extLst>
          </p:cNvPr>
          <p:cNvSpPr txBox="1"/>
          <p:nvPr/>
        </p:nvSpPr>
        <p:spPr>
          <a:xfrm>
            <a:off x="928777" y="2213282"/>
            <a:ext cx="1000664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Hoe verhoudt functioneel programmeren zich tot traditioneel imperatief programmeren, met betrekking tot productiviteit en </a:t>
            </a:r>
            <a:r>
              <a:rPr lang="nl-NL" sz="2000" b="1" dirty="0" err="1"/>
              <a:t>onderhoudbaarheid</a:t>
            </a:r>
            <a:r>
              <a:rPr lang="nl-NL" sz="2000" b="1" dirty="0"/>
              <a:t>, voor het ontwikkelen van webapplicaties binnen een bedrijf van 50 </a:t>
            </a:r>
            <a:r>
              <a:rPr lang="nl-NL" sz="2000" b="1" dirty="0" err="1"/>
              <a:t>developers</a:t>
            </a:r>
            <a:r>
              <a:rPr lang="nl-NL" sz="2000" b="1" dirty="0"/>
              <a:t>?</a:t>
            </a:r>
          </a:p>
          <a:p>
            <a:endParaRPr lang="nl-N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/>
              <a:t>Wat zijn de fundamentele concepten en kenmerken van functioneel programmeren?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/>
              <a:t>Welke functionele programmeertalen zijn geschikt voor het ontwikkelen van webapplicaties?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/>
              <a:t>Hoe verhoudt de productiviteit van ontwikkeling met een functionele programmeertaal zich tot een imperatieve programmeertaal in de context van een webapplicatie?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/>
              <a:t>Hoe verhoudt de </a:t>
            </a:r>
            <a:r>
              <a:rPr lang="nl-NL" dirty="0" err="1"/>
              <a:t>onderhoudbaarheid</a:t>
            </a:r>
            <a:r>
              <a:rPr lang="nl-NL" dirty="0"/>
              <a:t> van een webapplicatie ontwikkeld in een functionele programmeertaal zich tot een webapplicatie ontwikkeld in een imperatieve programmeertaal, in de context van een bedrijf van 50 </a:t>
            </a:r>
            <a:r>
              <a:rPr lang="nl-NL" dirty="0" err="1"/>
              <a:t>developers</a:t>
            </a:r>
            <a:r>
              <a:rPr lang="nl-N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 err="1"/>
              <a:t>Methodes</a:t>
            </a:r>
            <a:endParaRPr lang="en-US" sz="4800" spc="300" dirty="0"/>
          </a:p>
        </p:txBody>
      </p:sp>
      <p:pic>
        <p:nvPicPr>
          <p:cNvPr id="10" name="Picture Placeholder 9" descr="close up of computer boards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501" b="-123"/>
          <a:stretch/>
        </p:blipFill>
        <p:spPr>
          <a:xfrm>
            <a:off x="6472216" y="1541921"/>
            <a:ext cx="5125265" cy="27095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283" y="4298886"/>
            <a:ext cx="5157787" cy="494506"/>
          </a:xfrm>
        </p:spPr>
        <p:txBody>
          <a:bodyPr>
            <a:normAutofit fontScale="92500" lnSpcReduction="20000"/>
          </a:bodyPr>
          <a:lstStyle/>
          <a:p>
            <a:r>
              <a:rPr lang="en-US" spc="300" dirty="0"/>
              <a:t>Library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0219" y="4333393"/>
            <a:ext cx="5183188" cy="494506"/>
          </a:xfrm>
        </p:spPr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Prototyping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283" y="4913913"/>
            <a:ext cx="5157787" cy="16889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Literatuur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r>
              <a:rPr lang="en-US" sz="1400" dirty="0" err="1">
                <a:solidFill>
                  <a:schemeClr val="tx1"/>
                </a:solidFill>
              </a:rPr>
              <a:t>studie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naar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functioneel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programmeren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Community research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0219" y="4913913"/>
            <a:ext cx="5183188" cy="16889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/>
                </a:solidFill>
              </a:rPr>
              <a:t>Aantal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kleine</a:t>
            </a:r>
            <a:r>
              <a:rPr lang="en-US" sz="1400" dirty="0">
                <a:solidFill>
                  <a:schemeClr val="tx1"/>
                </a:solidFill>
              </a:rPr>
              <a:t>) prototypes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/>
                </a:solidFill>
              </a:rPr>
              <a:t>Implementaties</a:t>
            </a:r>
            <a:r>
              <a:rPr lang="en-US" sz="1400" dirty="0">
                <a:solidFill>
                  <a:schemeClr val="tx1"/>
                </a:solidFill>
              </a:rPr>
              <a:t> front- </a:t>
            </a:r>
            <a:r>
              <a:rPr lang="en-US" sz="1400" dirty="0" err="1">
                <a:solidFill>
                  <a:schemeClr val="tx1"/>
                </a:solidFill>
              </a:rPr>
              <a:t>en</a:t>
            </a:r>
            <a:r>
              <a:rPr lang="en-US" sz="1400" dirty="0">
                <a:solidFill>
                  <a:schemeClr val="tx1"/>
                </a:solidFill>
              </a:rPr>
              <a:t> backend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 err="1"/>
              <a:t>Analyseren</a:t>
            </a:r>
            <a:r>
              <a:rPr lang="en-US" sz="1400" dirty="0"/>
              <a:t> van prototypes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opgedane</a:t>
            </a:r>
            <a:r>
              <a:rPr lang="en-US" sz="1400" dirty="0"/>
              <a:t> </a:t>
            </a:r>
            <a:r>
              <a:rPr lang="en-US" sz="1400" dirty="0" err="1"/>
              <a:t>kennis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851077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Placeholder 13" descr="person staring at blueprints on a wall">
            <a:extLst>
              <a:ext uri="{FF2B5EF4-FFF2-40B4-BE49-F238E27FC236}">
                <a16:creationId xmlns:a16="http://schemas.microsoft.com/office/drawing/2014/main" id="{2779027C-52E4-9DDC-12D0-0AA2266C65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>
          <a:xfrm>
            <a:off x="822587" y="1504230"/>
            <a:ext cx="4450825" cy="27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17" y="2418985"/>
            <a:ext cx="11002962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Planning</a:t>
            </a:r>
          </a:p>
        </p:txBody>
      </p:sp>
      <p:graphicFrame>
        <p:nvGraphicFramePr>
          <p:cNvPr id="6" name="Table 2" descr="Table Goes Here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99497878"/>
              </p:ext>
            </p:extLst>
          </p:nvPr>
        </p:nvGraphicFramePr>
        <p:xfrm>
          <a:off x="594519" y="2418987"/>
          <a:ext cx="11002960" cy="286743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200592">
                  <a:extLst>
                    <a:ext uri="{9D8B030D-6E8A-4147-A177-3AD203B41FA5}">
                      <a16:colId xmlns:a16="http://schemas.microsoft.com/office/drawing/2014/main" val="3208626366"/>
                    </a:ext>
                  </a:extLst>
                </a:gridCol>
                <a:gridCol w="2200592">
                  <a:extLst>
                    <a:ext uri="{9D8B030D-6E8A-4147-A177-3AD203B41FA5}">
                      <a16:colId xmlns:a16="http://schemas.microsoft.com/office/drawing/2014/main" val="2159353576"/>
                    </a:ext>
                  </a:extLst>
                </a:gridCol>
                <a:gridCol w="2200592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200592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200592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  <a:cs typeface="Biome Light" panose="020B0303030204020804" pitchFamily="34" charset="0"/>
                        </a:rPr>
                        <a:t>Iteratie 1</a:t>
                      </a:r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  <a:cs typeface="Biome Light" panose="020B0303030204020804" pitchFamily="34" charset="0"/>
                        </a:rPr>
                        <a:t>Iteratie 2</a:t>
                      </a:r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  <a:cs typeface="Biome Light" panose="020B0303030204020804" pitchFamily="34" charset="0"/>
                        </a:rPr>
                        <a:t>Iteratie 3</a:t>
                      </a:r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  <a:cs typeface="Biome Light" panose="020B0303030204020804" pitchFamily="34" charset="0"/>
                        </a:rPr>
                        <a:t>Iteratie</a:t>
                      </a:r>
                      <a:r>
                        <a:rPr lang="en-US" sz="1800" b="1">
                          <a:latin typeface="+mn-lt"/>
                          <a:cs typeface="Biome Light" panose="020B0303030204020804" pitchFamily="34" charset="0"/>
                        </a:rPr>
                        <a:t> 4</a:t>
                      </a:r>
                      <a:endParaRPr lang="en-US" sz="1800" b="1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  <a:cs typeface="Biome Light" panose="020B0303030204020804" pitchFamily="34" charset="0"/>
                        </a:rPr>
                        <a:t>Iteratie</a:t>
                      </a:r>
                      <a:r>
                        <a:rPr lang="en-US" sz="1800" b="1">
                          <a:latin typeface="+mn-lt"/>
                          <a:cs typeface="Biome Light" panose="020B0303030204020804" pitchFamily="34" charset="0"/>
                        </a:rPr>
                        <a:t> 5</a:t>
                      </a:r>
                      <a:endParaRPr lang="en-US" sz="1800" b="1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Algemeen onderzoek functioneel programmeren</a:t>
                      </a:r>
                      <a:endParaRPr lang="en-US" sz="1600" spc="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Algemeen onderzoek functioneel programmeren</a:t>
                      </a:r>
                      <a:endParaRPr lang="en-US" sz="1600" spc="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Prototyping frontend</a:t>
                      </a:r>
                    </a:p>
                  </a:txBody>
                  <a:tcPr marL="18288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pc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Prototyping frontend</a:t>
                      </a:r>
                      <a:endParaRPr lang="en-US" sz="1600" spc="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pc="0" dirty="0" err="1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Onderzoek</a:t>
                      </a:r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 / </a:t>
                      </a:r>
                      <a:r>
                        <a:rPr lang="en-US" sz="1600" spc="0" dirty="0" err="1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analyse</a:t>
                      </a:r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sz="1600" spc="0" dirty="0" err="1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productiviteit</a:t>
                      </a:r>
                      <a:endParaRPr lang="en-US" sz="1600" spc="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Eerste selectie mogelijke talen</a:t>
                      </a:r>
                      <a:endParaRPr lang="en-US" sz="1600" spc="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Keuze stack </a:t>
                      </a:r>
                      <a:br>
                        <a:rPr lang="en-US" sz="1600" spc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</a:br>
                      <a:r>
                        <a:rPr lang="en-US" sz="1600" spc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front-/backend</a:t>
                      </a:r>
                      <a:endParaRPr lang="en-US" sz="1600" spc="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Prototyping backend</a:t>
                      </a:r>
                    </a:p>
                  </a:txBody>
                  <a:tcPr marL="18288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Prototyping backend</a:t>
                      </a:r>
                      <a:endParaRPr lang="en-US" sz="1600" spc="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pc="0" dirty="0" err="1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Onderzoek</a:t>
                      </a:r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 / </a:t>
                      </a:r>
                      <a:r>
                        <a:rPr lang="en-US" sz="1600" spc="0" dirty="0" err="1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analyse</a:t>
                      </a:r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sz="1600" spc="0" dirty="0" err="1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onderhoudbaarheid</a:t>
                      </a:r>
                      <a:endParaRPr lang="en-US" sz="1600" spc="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0" dirty="0" err="1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Opstellen</a:t>
                      </a:r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sz="1600" spc="0" dirty="0" err="1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onderzoeksplan</a:t>
                      </a:r>
                      <a:endParaRPr lang="en-US" sz="1600" spc="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Prototyping front- of backend</a:t>
                      </a:r>
                    </a:p>
                  </a:txBody>
                  <a:tcPr marL="18288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spc="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spc="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pc="0" dirty="0" err="1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Vergelijkingen</a:t>
                      </a:r>
                      <a:r>
                        <a:rPr lang="en-US" sz="1600" spc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sz="1600" spc="0" dirty="0" err="1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imperatief</a:t>
                      </a:r>
                      <a:endParaRPr lang="en-US" sz="1600" spc="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Conclusie</a:t>
            </a:r>
            <a:endParaRPr lang="en-US" dirty="0"/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kumimoji="0" lang="nl-NL" sz="20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Aan het eind</a:t>
            </a:r>
          </a:p>
          <a:p>
            <a:pPr>
              <a:lnSpc>
                <a:spcPct val="100000"/>
              </a:lnSpc>
              <a:defRPr/>
            </a:pPr>
            <a:r>
              <a:rPr kumimoji="0" lang="nl-NL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(Basis)kenni</a:t>
            </a:r>
            <a:r>
              <a:rPr lang="nl-NL" sz="2000" dirty="0">
                <a:cs typeface="Biome Light" panose="020B0303030204020804" pitchFamily="34" charset="0"/>
              </a:rPr>
              <a:t>s kenmerken en concepten FP</a:t>
            </a:r>
          </a:p>
          <a:p>
            <a:pPr>
              <a:lnSpc>
                <a:spcPct val="100000"/>
              </a:lnSpc>
              <a:defRPr/>
            </a:pPr>
            <a:r>
              <a:rPr kumimoji="0" lang="nl-NL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Basiskennis en ervaring 1+ FP talen</a:t>
            </a:r>
          </a:p>
          <a:p>
            <a:pPr>
              <a:lnSpc>
                <a:spcPct val="100000"/>
              </a:lnSpc>
              <a:defRPr/>
            </a:pPr>
            <a:r>
              <a:rPr lang="nl-NL" sz="2000" dirty="0">
                <a:cs typeface="Biome Light" panose="020B0303030204020804" pitchFamily="34" charset="0"/>
              </a:rPr>
              <a:t>(Praktische) onderzoekservaring</a:t>
            </a:r>
            <a:endParaRPr kumimoji="0" lang="nl-NL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  <a:defRPr/>
            </a:pPr>
            <a:endParaRPr kumimoji="0" lang="nl-NL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kumimoji="0" lang="nl-NL" sz="20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Perspectief</a:t>
            </a:r>
          </a:p>
          <a:p>
            <a:pPr>
              <a:lnSpc>
                <a:spcPct val="100000"/>
              </a:lnSpc>
              <a:defRPr/>
            </a:pPr>
            <a:r>
              <a:rPr kumimoji="0" lang="nl-NL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Leerzaam, maar ambitieus!</a:t>
            </a:r>
            <a:endParaRPr kumimoji="0" lang="nl-NL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endParaRPr lang="nl-NL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purl.org/dc/elements/1.1/"/>
    <ds:schemaRef ds:uri="16c05727-aa75-4e4a-9b5f-8a80a1165891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1628</TotalTime>
  <Words>296</Words>
  <Application>Microsoft Office PowerPoint</Application>
  <PresentationFormat>Widescreen</PresentationFormat>
  <Paragraphs>79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Functioneel programmeren</vt:lpstr>
      <vt:lpstr>Agenda</vt:lpstr>
      <vt:lpstr>Inleiding</vt:lpstr>
      <vt:lpstr>Probleem- en doelstelling</vt:lpstr>
      <vt:lpstr>ONDERZOEKSVRAAG</vt:lpstr>
      <vt:lpstr>Methodes</vt:lpstr>
      <vt:lpstr>Planning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Fontys S7 Projectplan Colin Pieper</dc:title>
  <dc:creator>Colin Pieper</dc:creator>
  <cp:lastModifiedBy>Colin Pieper</cp:lastModifiedBy>
  <cp:revision>32</cp:revision>
  <dcterms:created xsi:type="dcterms:W3CDTF">2023-02-25T18:45:50Z</dcterms:created>
  <dcterms:modified xsi:type="dcterms:W3CDTF">2023-03-05T13:31:30Z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