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81" r:id="rId9"/>
    <p:sldId id="269" r:id="rId10"/>
    <p:sldId id="274" r:id="rId11"/>
    <p:sldId id="276" r:id="rId12"/>
    <p:sldId id="275" r:id="rId13"/>
    <p:sldId id="273" r:id="rId14"/>
    <p:sldId id="277" r:id="rId15"/>
    <p:sldId id="278" r:id="rId16"/>
    <p:sldId id="265" r:id="rId17"/>
    <p:sldId id="266" r:id="rId18"/>
    <p:sldId id="267" r:id="rId19"/>
    <p:sldId id="268"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CCB9F-856B-4486-82D7-26C124C3AB48}" v="7" dt="2024-04-18T00:23:3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0" d="100"/>
          <a:sy n="120" d="100"/>
        </p:scale>
        <p:origin x="18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A1700D-FD9E-29D8-1BFA-96FC3C7A28AA}"/>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Top 5 Countries of Production</a:t>
            </a:r>
          </a:p>
        </p:txBody>
      </p:sp>
      <p:pic>
        <p:nvPicPr>
          <p:cNvPr id="4" name="Picture 3" descr="A graph of a number of blue bars&#10;&#10;Description automatically generated">
            <a:extLst>
              <a:ext uri="{FF2B5EF4-FFF2-40B4-BE49-F238E27FC236}">
                <a16:creationId xmlns:a16="http://schemas.microsoft.com/office/drawing/2014/main" id="{544EF777-4FD6-3B1A-B255-7EDBD1D09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3" y="1226023"/>
            <a:ext cx="6411924" cy="3847154"/>
          </a:xfrm>
          <a:prstGeom prst="rect">
            <a:avLst/>
          </a:prstGeom>
          <a:noFill/>
        </p:spPr>
      </p:pic>
      <p:sp>
        <p:nvSpPr>
          <p:cNvPr id="3" name="TextBox 2">
            <a:extLst>
              <a:ext uri="{FF2B5EF4-FFF2-40B4-BE49-F238E27FC236}">
                <a16:creationId xmlns:a16="http://schemas.microsoft.com/office/drawing/2014/main" id="{7383A721-BC00-1BE8-83FA-A81C29FC8DEC}"/>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Brazil comes in first place with the most coffee production.</a:t>
            </a:r>
          </a:p>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Almost out producing the next four top countries combined </a:t>
            </a:r>
          </a:p>
          <a:p>
            <a:pPr algn="ctr" defTabSz="457200">
              <a:lnSpc>
                <a:spcPct val="110000"/>
              </a:lnSpc>
              <a:spcBef>
                <a:spcPct val="20000"/>
              </a:spcBef>
              <a:spcAft>
                <a:spcPts val="600"/>
              </a:spcAft>
              <a:buClr>
                <a:schemeClr val="tx2"/>
              </a:buClr>
              <a:buSzPct val="70000"/>
            </a:pPr>
            <a:endPar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Tree>
    <p:extLst>
      <p:ext uri="{BB962C8B-B14F-4D97-AF65-F5344CB8AC3E}">
        <p14:creationId xmlns:p14="http://schemas.microsoft.com/office/powerpoint/2010/main" val="2889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5E81-7C42-016D-24B9-C03FF7C9118A}"/>
              </a:ext>
            </a:extLst>
          </p:cNvPr>
          <p:cNvSpPr>
            <a:spLocks noGrp="1"/>
          </p:cNvSpPr>
          <p:nvPr>
            <p:ph type="title"/>
          </p:nvPr>
        </p:nvSpPr>
        <p:spPr>
          <a:xfrm>
            <a:off x="913806" y="4565255"/>
            <a:ext cx="10355326" cy="543472"/>
          </a:xfrm>
        </p:spPr>
        <p:txBody>
          <a:bodyPr anchor="b">
            <a:normAutofit/>
          </a:bodyPr>
          <a:lstStyle/>
          <a:p>
            <a:r>
              <a:rPr lang="en-US" dirty="0"/>
              <a:t>Top 5 Countries of Production</a:t>
            </a:r>
          </a:p>
        </p:txBody>
      </p:sp>
      <p:pic>
        <p:nvPicPr>
          <p:cNvPr id="10" name="Content Placeholder 9" descr="A pie chart with different colored circles&#10;&#10;Description automatically generated">
            <a:extLst>
              <a:ext uri="{FF2B5EF4-FFF2-40B4-BE49-F238E27FC236}">
                <a16:creationId xmlns:a16="http://schemas.microsoft.com/office/drawing/2014/main" id="{9C0D097C-B5D0-2B3D-6250-491558FFB1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4769895" y="695009"/>
            <a:ext cx="2644253" cy="3525671"/>
          </a:xfrm>
          <a:noFill/>
        </p:spPr>
      </p:pic>
      <p:sp>
        <p:nvSpPr>
          <p:cNvPr id="15" name="Content Placeholder 3">
            <a:extLst>
              <a:ext uri="{FF2B5EF4-FFF2-40B4-BE49-F238E27FC236}">
                <a16:creationId xmlns:a16="http://schemas.microsoft.com/office/drawing/2014/main" id="{060921CC-50CD-793A-0E10-673D1F89DA51}"/>
              </a:ext>
            </a:extLst>
          </p:cNvPr>
          <p:cNvSpPr>
            <a:spLocks noGrp="1"/>
          </p:cNvSpPr>
          <p:nvPr>
            <p:ph type="body" sz="half" idx="2"/>
          </p:nvPr>
        </p:nvSpPr>
        <p:spPr>
          <a:xfrm>
            <a:off x="913795" y="5247728"/>
            <a:ext cx="10353762" cy="543472"/>
          </a:xfrm>
        </p:spPr>
        <p:txBody>
          <a:bodyPr anchor="t">
            <a:normAutofit/>
          </a:bodyPr>
          <a:lstStyle/>
          <a:p>
            <a:r>
              <a:rPr lang="en-US" dirty="0"/>
              <a:t>Brazil creating almost 50 %  of the top 5 countries combined</a:t>
            </a:r>
          </a:p>
        </p:txBody>
      </p:sp>
    </p:spTree>
    <p:extLst>
      <p:ext uri="{BB962C8B-B14F-4D97-AF65-F5344CB8AC3E}">
        <p14:creationId xmlns:p14="http://schemas.microsoft.com/office/powerpoint/2010/main" val="197863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dirty="0"/>
              <a:t>Smallest Amount of Coffee Production</a:t>
            </a:r>
            <a:endParaRPr lang="en-US" kern="1200" dirty="0">
              <a:effectLst>
                <a:outerShdw blurRad="9525" dist="25400" dir="14640000" algn="tl" rotWithShape="0">
                  <a:schemeClr val="bg1">
                    <a:alpha val="30000"/>
                  </a:schemeClr>
                </a:outerShdw>
              </a:effectLst>
              <a:latin typeface="+mj-lt"/>
              <a:ea typeface="+mj-ea"/>
              <a:cs typeface="Trebuchet MS"/>
            </a:endParaRP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Benin coming in last place of production making coffee coming from that country extremely rare</a:t>
            </a:r>
          </a:p>
        </p:txBody>
      </p:sp>
    </p:spTree>
    <p:extLst>
      <p:ext uri="{BB962C8B-B14F-4D97-AF65-F5344CB8AC3E}">
        <p14:creationId xmlns:p14="http://schemas.microsoft.com/office/powerpoint/2010/main" val="240673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kern="1200" dirty="0">
                <a:effectLst>
                  <a:outerShdw blurRad="9525" dist="25400" dir="14640000" algn="tl" rotWithShape="0">
                    <a:schemeClr val="bg1">
                      <a:alpha val="30000"/>
                    </a:schemeClr>
                  </a:outerShdw>
                </a:effectLst>
                <a:latin typeface="+mj-lt"/>
                <a:ea typeface="+mj-ea"/>
                <a:cs typeface="Trebuchet MS"/>
              </a:rPr>
              <a:t>Brazil Yearly Production</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of the amount of coffee Brazil has produced since 1990 with a staggering upwards trend </a:t>
            </a:r>
          </a:p>
        </p:txBody>
      </p:sp>
    </p:spTree>
    <p:extLst>
      <p:ext uri="{BB962C8B-B14F-4D97-AF65-F5344CB8AC3E}">
        <p14:creationId xmlns:p14="http://schemas.microsoft.com/office/powerpoint/2010/main" val="276200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8B65ABF-AF7F-4AFC-B7FB-63EE492E2948}"/>
              </a:ext>
            </a:extLst>
          </p:cNvPr>
          <p:cNvSpPr>
            <a:spLocks noGrp="1"/>
          </p:cNvSpPr>
          <p:nvPr>
            <p:ph type="title"/>
          </p:nvPr>
        </p:nvSpPr>
        <p:spPr>
          <a:xfrm>
            <a:off x="913806" y="4565255"/>
            <a:ext cx="10355326" cy="543472"/>
          </a:xfrm>
        </p:spPr>
        <p:txBody>
          <a:bodyPr/>
          <a:lstStyle/>
          <a:p>
            <a:r>
              <a:rPr lang="en-US" dirty="0"/>
              <a:t>Benin Yearly Production</a:t>
            </a:r>
          </a:p>
        </p:txBody>
      </p:sp>
      <p:pic>
        <p:nvPicPr>
          <p:cNvPr id="6" name="Picture Placeholder 5" descr="A graph with numbers and a bar&#10;&#10;Description automatically generated">
            <a:extLst>
              <a:ext uri="{FF2B5EF4-FFF2-40B4-BE49-F238E27FC236}">
                <a16:creationId xmlns:a16="http://schemas.microsoft.com/office/drawing/2014/main" id="{091DA132-6F4E-FFB9-6C33-99FDDE6317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3153963" y="695009"/>
            <a:ext cx="5876118" cy="3525671"/>
          </a:xfrm>
          <a:noFill/>
        </p:spPr>
      </p:pic>
      <p:sp>
        <p:nvSpPr>
          <p:cNvPr id="20" name="Text Placeholder 3">
            <a:extLst>
              <a:ext uri="{FF2B5EF4-FFF2-40B4-BE49-F238E27FC236}">
                <a16:creationId xmlns:a16="http://schemas.microsoft.com/office/drawing/2014/main" id="{DD5BE557-09E1-FF46-6AF2-8D2A3CDEECAF}"/>
              </a:ext>
            </a:extLst>
          </p:cNvPr>
          <p:cNvSpPr>
            <a:spLocks noGrp="1"/>
          </p:cNvSpPr>
          <p:nvPr>
            <p:ph type="body" sz="half" idx="2"/>
          </p:nvPr>
        </p:nvSpPr>
        <p:spPr>
          <a:xfrm>
            <a:off x="913795" y="5247728"/>
            <a:ext cx="10353762" cy="543472"/>
          </a:xfrm>
        </p:spPr>
        <p:txBody>
          <a:bodyPr/>
          <a:lstStyle/>
          <a:p>
            <a:r>
              <a:rPr lang="en-US" dirty="0"/>
              <a:t>Showing Benin producing for only a single year in comparison.</a:t>
            </a:r>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7C0F441-74BB-4A51-F58B-BC1702343F57}"/>
              </a:ext>
            </a:extLst>
          </p:cNvPr>
          <p:cNvSpPr>
            <a:spLocks noGrp="1"/>
          </p:cNvSpPr>
          <p:nvPr>
            <p:ph type="title"/>
          </p:nvPr>
        </p:nvSpPr>
        <p:spPr>
          <a:xfrm>
            <a:off x="913795" y="609600"/>
            <a:ext cx="10353762" cy="970450"/>
          </a:xfrm>
        </p:spPr>
        <p:txBody>
          <a:bodyPr/>
          <a:lstStyle/>
          <a:p>
            <a:r>
              <a:rPr lang="en-US" dirty="0"/>
              <a:t>Production Comparison </a:t>
            </a:r>
          </a:p>
        </p:txBody>
      </p:sp>
      <p:sp>
        <p:nvSpPr>
          <p:cNvPr id="15" name="Text Placeholder 2">
            <a:extLst>
              <a:ext uri="{FF2B5EF4-FFF2-40B4-BE49-F238E27FC236}">
                <a16:creationId xmlns:a16="http://schemas.microsoft.com/office/drawing/2014/main" id="{33CD28B0-C927-1D0B-E093-F1FF2FB7CB7A}"/>
              </a:ext>
            </a:extLst>
          </p:cNvPr>
          <p:cNvSpPr>
            <a:spLocks noGrp="1"/>
          </p:cNvSpPr>
          <p:nvPr>
            <p:ph type="body" idx="1"/>
          </p:nvPr>
        </p:nvSpPr>
        <p:spPr>
          <a:xfrm>
            <a:off x="1046013" y="1855153"/>
            <a:ext cx="4764764" cy="692494"/>
          </a:xfrm>
        </p:spPr>
        <p:txBody>
          <a:bodyPr/>
          <a:lstStyle/>
          <a:p>
            <a:r>
              <a:rPr lang="en-US" dirty="0"/>
              <a:t>Benin</a:t>
            </a:r>
          </a:p>
        </p:txBody>
      </p:sp>
      <p:pic>
        <p:nvPicPr>
          <p:cNvPr id="6" name="Picture Placeholder 5" descr="A graph with numbers and a bar&#10;&#10;Description automatically generated">
            <a:extLst>
              <a:ext uri="{FF2B5EF4-FFF2-40B4-BE49-F238E27FC236}">
                <a16:creationId xmlns:a16="http://schemas.microsoft.com/office/drawing/2014/main" id="{E4F9775A-DF1E-75C2-46FB-C0520B94B88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034" r="3031" b="-3"/>
          <a:stretch/>
        </p:blipFill>
        <p:spPr>
          <a:xfrm>
            <a:off x="1046013" y="2702103"/>
            <a:ext cx="4764764" cy="3043533"/>
          </a:xfrm>
          <a:noFill/>
        </p:spPr>
      </p:pic>
      <p:sp>
        <p:nvSpPr>
          <p:cNvPr id="17" name="Text Placeholder 4">
            <a:extLst>
              <a:ext uri="{FF2B5EF4-FFF2-40B4-BE49-F238E27FC236}">
                <a16:creationId xmlns:a16="http://schemas.microsoft.com/office/drawing/2014/main" id="{B435B09D-DD80-FEC6-58C2-2AE2C752D245}"/>
              </a:ext>
            </a:extLst>
          </p:cNvPr>
          <p:cNvSpPr>
            <a:spLocks noGrp="1"/>
          </p:cNvSpPr>
          <p:nvPr>
            <p:ph type="body" sz="quarter" idx="3"/>
          </p:nvPr>
        </p:nvSpPr>
        <p:spPr>
          <a:xfrm>
            <a:off x="6363166" y="1855152"/>
            <a:ext cx="4779582" cy="692495"/>
          </a:xfrm>
        </p:spPr>
        <p:txBody>
          <a:bodyPr/>
          <a:lstStyle/>
          <a:p>
            <a:r>
              <a:rPr lang="en-US" dirty="0"/>
              <a:t>Brazil</a:t>
            </a:r>
          </a:p>
        </p:txBody>
      </p:sp>
      <p:pic>
        <p:nvPicPr>
          <p:cNvPr id="8" name="Picture 7" descr="A graph of blue lines&#10;&#10;Description automatically generated with medium confidence">
            <a:extLst>
              <a:ext uri="{FF2B5EF4-FFF2-40B4-BE49-F238E27FC236}">
                <a16:creationId xmlns:a16="http://schemas.microsoft.com/office/drawing/2014/main" id="{9EA27A98-CD77-5B66-0AA3-DE9A55ABEBD6}"/>
              </a:ext>
            </a:extLst>
          </p:cNvPr>
          <p:cNvPicPr>
            <a:picLocks noChangeAspect="1"/>
          </p:cNvPicPr>
          <p:nvPr/>
        </p:nvPicPr>
        <p:blipFill rotWithShape="1">
          <a:blip r:embed="rId3">
            <a:extLst>
              <a:ext uri="{28A0092B-C50C-407E-A947-70E740481C1C}">
                <a14:useLocalDpi xmlns:a14="http://schemas.microsoft.com/office/drawing/2010/main" val="0"/>
              </a:ext>
            </a:extLst>
          </a:blip>
          <a:srcRect l="5776" r="-3" b="-3"/>
          <a:stretch/>
        </p:blipFill>
        <p:spPr>
          <a:xfrm>
            <a:off x="6363167" y="2702103"/>
            <a:ext cx="4779581" cy="3043533"/>
          </a:xfrm>
          <a:prstGeom prst="rect">
            <a:avLst/>
          </a:prstGeom>
          <a:noFill/>
        </p:spPr>
      </p:pic>
    </p:spTree>
    <p:extLst>
      <p:ext uri="{BB962C8B-B14F-4D97-AF65-F5344CB8AC3E}">
        <p14:creationId xmlns:p14="http://schemas.microsoft.com/office/powerpoint/2010/main" val="153624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914651"/>
          </a:xfrm>
        </p:spPr>
        <p:txBody>
          <a:bodyPr>
            <a:noAutofit/>
          </a:bodyPr>
          <a:lstStyle/>
          <a:p>
            <a:pPr marL="36900" indent="0" algn="ctr">
              <a:buNone/>
            </a:pPr>
            <a:r>
              <a:rPr lang="en-US" sz="1600" b="1" i="0" dirty="0">
                <a:solidFill>
                  <a:srgbClr val="D1D2D3"/>
                </a:solidFill>
                <a:effectLst/>
                <a:highlight>
                  <a:srgbClr val="222529"/>
                </a:highlight>
                <a:latin typeface="Slack-Lato"/>
              </a:rPr>
              <a:t>As coffee is a popular and widely consumed beverage around the world, its interesting to explore the production of coffee in various countries and continents. The project will make use of bar and scatter plots to visualize the data and help with the interpretation of the findings. The analysis will cover different aspects of coffee production, such as the quantity produced, the quality of the coffee produced, and coffee cultivation methods, among others. An organization looking to start a coffee company might need data on where to market and where to grow coffee. To that end, we are attempting to use different data sets to analyze where the best location would be to grow for the highest quality coffee bean, and where people consume coffee. We pulled data from various data sets to compare the quality, weather and production levels of various locations around the globe. We compared quality, consumption, production and weather to see what makes the best (and most) coffee beans possible.</a:t>
            </a:r>
            <a:endParaRPr lang="en-US" sz="1600"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Placeholder for </a:t>
            </a:r>
            <a:r>
              <a:rPr lang="en-US" sz="1800" dirty="0" err="1">
                <a:effectLst/>
                <a:latin typeface="Aptos" panose="020B0004020202020204" pitchFamily="34" charset="0"/>
                <a:ea typeface="Aptos" panose="020B0004020202020204" pitchFamily="34" charset="0"/>
                <a:cs typeface="Times New Roman" panose="02020603050405020304" pitchFamily="18" charset="0"/>
              </a:rPr>
              <a:t>comsumption</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7476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8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1600438"/>
          </a:xfrm>
          <a:prstGeom prst="rect">
            <a:avLst/>
          </a:prstGeom>
          <a:noFill/>
        </p:spPr>
        <p:txBody>
          <a:bodyPr wrap="square" rtlCol="0">
            <a:spAutoFit/>
          </a:bodyPr>
          <a:lstStyle/>
          <a:p>
            <a:r>
              <a:rPr lang="en-US" sz="1400" dirty="0"/>
              <a:t>In asking the question about how much and weather, we discovered that some factors seemed to matter more than others. </a:t>
            </a:r>
          </a:p>
          <a:p>
            <a:endParaRPr lang="en-US" sz="1400" dirty="0"/>
          </a:p>
          <a:p>
            <a:pPr marL="285750" indent="-285750">
              <a:buFont typeface="Arial" panose="020B0604020202020204" pitchFamily="34" charset="0"/>
              <a:buChar char="•"/>
            </a:pPr>
            <a:r>
              <a:rPr lang="en-US" sz="1400" dirty="0"/>
              <a:t>In terms of production, it looks like rainfall did not matter how much coffee was produced, at least among these coffee producing nations. However, the quantity of production rose as temperatures rose, as indicated by the p values for each figure.</a:t>
            </a:r>
          </a:p>
          <a:p>
            <a:pPr marL="285750" indent="-285750">
              <a:buFont typeface="Arial" panose="020B0604020202020204" pitchFamily="34" charset="0"/>
              <a:buChar char="•"/>
            </a:pPr>
            <a:r>
              <a:rPr lang="en-US" sz="1400" dirty="0"/>
              <a:t>In terms of quality of the coffee, we found a correlation for temperature, with quality trending downward as temperatures rose. However, rainfall amounts within this subset did not appear to affect quality. The so-called ‘perfect’ average temperature to grow the best beans appears to be around 18 Celsius, or 65 Fahrenheit.</a:t>
            </a:r>
          </a:p>
        </p:txBody>
      </p:sp>
      <p:sp>
        <p:nvSpPr>
          <p:cNvPr id="3" name="TextBox 2">
            <a:extLst>
              <a:ext uri="{FF2B5EF4-FFF2-40B4-BE49-F238E27FC236}">
                <a16:creationId xmlns:a16="http://schemas.microsoft.com/office/drawing/2014/main" id="{3F461C2E-8A9F-04B5-9D9A-7C8F3F0FE852}"/>
              </a:ext>
            </a:extLst>
          </p:cNvPr>
          <p:cNvSpPr txBox="1"/>
          <p:nvPr/>
        </p:nvSpPr>
        <p:spPr>
          <a:xfrm>
            <a:off x="1152939" y="4858247"/>
            <a:ext cx="9947082" cy="954107"/>
          </a:xfrm>
          <a:prstGeom prst="rect">
            <a:avLst/>
          </a:prstGeom>
          <a:noFill/>
        </p:spPr>
        <p:txBody>
          <a:bodyPr wrap="square" rtlCol="0">
            <a:spAutoFit/>
          </a:bodyPr>
          <a:lstStyle/>
          <a:p>
            <a:r>
              <a:rPr lang="en-US" sz="1400" dirty="0"/>
              <a:t>There are some limitations of the data we used. First of all, all of the top coffee producing countries are in tropical or subtropical climates, so the temperature and rainfall variations studied were within a fairly narrow range. Whether or not coffee could be reliably produced in colder or drier climes these countries is beyond the scope of these data. Also, the country of Brazil dwarfs the production of most other countries, and produces quite high quality beans as well, so their production alone has an outsized influence on the analysis. </a:t>
            </a:r>
          </a:p>
        </p:txBody>
      </p:sp>
    </p:spTree>
    <p:extLst>
      <p:ext uri="{BB962C8B-B14F-4D97-AF65-F5344CB8AC3E}">
        <p14:creationId xmlns:p14="http://schemas.microsoft.com/office/powerpoint/2010/main" val="26826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0" y="68263"/>
            <a:ext cx="11202459" cy="6721475"/>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667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201</TotalTime>
  <Words>1485</Words>
  <Application>Microsoft Office PowerPoint</Application>
  <PresentationFormat>Widescreen</PresentationFormat>
  <Paragraphs>60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Calibri</vt:lpstr>
      <vt:lpstr>Goudy Old Style</vt:lpstr>
      <vt:lpstr>Slack-Lato</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Answer: Does weather, especially rainfall, affect the amount or quality of coffee produced?</vt:lpstr>
      <vt:lpstr>PowerPoint Presentation</vt:lpstr>
      <vt:lpstr>Top 5 Countries of Production</vt:lpstr>
      <vt:lpstr>Top 5 Countries of Production</vt:lpstr>
      <vt:lpstr>Smallest Amount of Coffee Production</vt:lpstr>
      <vt:lpstr>Brazil Yearly Production</vt:lpstr>
      <vt:lpstr>Benin Yearly Production</vt:lpstr>
      <vt:lpstr>Production Comparison </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Placeholder for comsumption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Paul Anderson</cp:lastModifiedBy>
  <cp:revision>6</cp:revision>
  <dcterms:created xsi:type="dcterms:W3CDTF">2024-04-15T23:18:18Z</dcterms:created>
  <dcterms:modified xsi:type="dcterms:W3CDTF">2024-04-18T01:04:28Z</dcterms:modified>
</cp:coreProperties>
</file>