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79" r:id="rId5"/>
    <p:sldId id="262" r:id="rId6"/>
    <p:sldId id="263" r:id="rId7"/>
    <p:sldId id="264" r:id="rId8"/>
    <p:sldId id="281" r:id="rId9"/>
    <p:sldId id="269" r:id="rId10"/>
    <p:sldId id="274" r:id="rId11"/>
    <p:sldId id="275" r:id="rId12"/>
    <p:sldId id="273" r:id="rId13"/>
    <p:sldId id="280" r:id="rId14"/>
    <p:sldId id="265" r:id="rId15"/>
    <p:sldId id="266" r:id="rId16"/>
    <p:sldId id="267" r:id="rId17"/>
    <p:sldId id="268" r:id="rId18"/>
    <p:sldId id="270" r:id="rId19"/>
    <p:sldId id="278" r:id="rId20"/>
    <p:sldId id="271" r:id="rId21"/>
    <p:sldId id="272"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20" d="100"/>
          <a:sy n="120" d="100"/>
        </p:scale>
        <p:origin x="18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92500" lnSpcReduction="1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blue rectangular bars&#10;&#10;Description automatically generated with medium confidence">
            <a:extLst>
              <a:ext uri="{FF2B5EF4-FFF2-40B4-BE49-F238E27FC236}">
                <a16:creationId xmlns:a16="http://schemas.microsoft.com/office/drawing/2014/main" id="{BCD64477-8F48-5A71-0852-94D56F731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390" y="1350065"/>
            <a:ext cx="6971220" cy="4346395"/>
          </a:xfrm>
          <a:prstGeom prst="rect">
            <a:avLst/>
          </a:prstGeom>
        </p:spPr>
      </p:pic>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Top 5 Production By Country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288948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Mitch section space holder</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pic>
        <p:nvPicPr>
          <p:cNvPr id="4" name="Picture 3" descr="A graph of blue bars&#10;&#10;Description automatically generated with medium confidence">
            <a:extLst>
              <a:ext uri="{FF2B5EF4-FFF2-40B4-BE49-F238E27FC236}">
                <a16:creationId xmlns:a16="http://schemas.microsoft.com/office/drawing/2014/main" id="{CA3824BC-7F23-DA7C-B839-4D99FB29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92765"/>
            <a:ext cx="9144018" cy="5486411"/>
          </a:xfrm>
          <a:prstGeom prst="rect">
            <a:avLst/>
          </a:prstGeom>
        </p:spPr>
      </p:pic>
    </p:spTree>
    <p:extLst>
      <p:ext uri="{BB962C8B-B14F-4D97-AF65-F5344CB8AC3E}">
        <p14:creationId xmlns:p14="http://schemas.microsoft.com/office/powerpoint/2010/main" val="240673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Mitch section space holder</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pic>
        <p:nvPicPr>
          <p:cNvPr id="4" name="Picture 3" descr="A graph of blue lines&#10;&#10;Description automatically generated with medium confidence">
            <a:extLst>
              <a:ext uri="{FF2B5EF4-FFF2-40B4-BE49-F238E27FC236}">
                <a16:creationId xmlns:a16="http://schemas.microsoft.com/office/drawing/2014/main" id="{44AB07C4-60B6-9676-3E46-A6D4E22F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135" y="92765"/>
            <a:ext cx="9144018" cy="5486411"/>
          </a:xfrm>
          <a:prstGeom prst="rect">
            <a:avLst/>
          </a:prstGeom>
        </p:spPr>
      </p:pic>
    </p:spTree>
    <p:extLst>
      <p:ext uri="{BB962C8B-B14F-4D97-AF65-F5344CB8AC3E}">
        <p14:creationId xmlns:p14="http://schemas.microsoft.com/office/powerpoint/2010/main" val="276200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Answer:</a:t>
            </a:r>
            <a:br>
              <a:rPr lang="en-US" sz="2400" dirty="0"/>
            </a:br>
            <a:r>
              <a:rPr lang="en-US" sz="2400" dirty="0">
                <a:effectLst/>
                <a:latin typeface="Calibri" panose="020F0502020204030204" pitchFamily="34" charset="0"/>
                <a:ea typeface="Calibri" panose="020F0502020204030204" pitchFamily="34" charset="0"/>
                <a:cs typeface="Times New Roman" panose="02020603050405020304" pitchFamily="18" charset="0"/>
              </a:rPr>
              <a:t>What countries and continents consistently produce the highest quality coffee ?</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2347415"/>
            <a:ext cx="11037015"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0262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Answer: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504967" y="2279176"/>
            <a:ext cx="11120976"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6989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050277"/>
          </a:xfrm>
        </p:spPr>
        <p:txBody>
          <a:bodyPr/>
          <a:lstStyle/>
          <a:p>
            <a:pPr marL="36900" indent="0" algn="ctr">
              <a:buNone/>
            </a:pPr>
            <a:r>
              <a:rPr lang="en-US" sz="1800" b="1" i="0" dirty="0">
                <a:solidFill>
                  <a:srgbClr val="E6EDF3"/>
                </a:solidFill>
                <a:effectLst/>
                <a:highlight>
                  <a:srgbClr val="0D1117"/>
                </a:highlight>
                <a:latin typeface="-apple-system"/>
              </a:rPr>
              <a:t>An organization looking to start a coffee company might need data on where to market and where to grow coffee.  To that end, </a:t>
            </a:r>
            <a:r>
              <a:rPr lang="en-US" sz="1800" b="1" dirty="0">
                <a:solidFill>
                  <a:srgbClr val="E6EDF3"/>
                </a:solidFill>
                <a:effectLst/>
                <a:highlight>
                  <a:srgbClr val="0D1117"/>
                </a:highlight>
                <a:latin typeface="-apple-system"/>
              </a:rPr>
              <a:t>w</a:t>
            </a:r>
            <a:r>
              <a:rPr lang="en-US" sz="1800" b="1" i="0" dirty="0">
                <a:solidFill>
                  <a:srgbClr val="E6EDF3"/>
                </a:solidFill>
                <a:effectLst/>
                <a:highlight>
                  <a:srgbClr val="0D1117"/>
                </a:highlight>
                <a:latin typeface="-apple-system"/>
              </a:rPr>
              <a:t>e are attempting to use different data sets to analyze where the best location would be to grow for the highest quality coffee bean, and also where people consume coffee. We pulled data from various data sets to compare the quality, weather and production levels of various locations around the globe. We compared quality, consumption, production and weather to see what makes the best (and most) coffee beans possible.</a:t>
            </a:r>
          </a:p>
          <a:p>
            <a:pPr algn="ctr"/>
            <a:endParaRPr lang="en-US"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produced influence consumption?</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rot="10800000" flipV="1">
            <a:off x="328612" y="5122306"/>
            <a:ext cx="11305367" cy="674928"/>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This plot shows consumption right aligned with production with Brazil leading the way just as in the max production data.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graph with blue dots&#10;&#10;Description automatically generated">
            <a:extLst>
              <a:ext uri="{FF2B5EF4-FFF2-40B4-BE49-F238E27FC236}">
                <a16:creationId xmlns:a16="http://schemas.microsoft.com/office/drawing/2014/main" id="{76B4FC0C-9A8A-280E-FC9C-BC6160A9D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535" y="998023"/>
            <a:ext cx="5555062" cy="3827919"/>
          </a:xfrm>
          <a:prstGeom prst="rect">
            <a:avLst/>
          </a:prstGeom>
        </p:spPr>
      </p:pic>
    </p:spTree>
    <p:extLst>
      <p:ext uri="{BB962C8B-B14F-4D97-AF65-F5344CB8AC3E}">
        <p14:creationId xmlns:p14="http://schemas.microsoft.com/office/powerpoint/2010/main" val="1212262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Bar Chart for Domestic Consumption</a:t>
            </a:r>
            <a:endParaRPr lang="en-US" sz="20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516194" y="4999703"/>
            <a:ext cx="11109749" cy="37856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This bar chart shows that Brazil is far ahead in consumption with Indonesia, Ethiopia, Mexico far behind.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graph with text on it&#10;&#10;Description automatically generated">
            <a:extLst>
              <a:ext uri="{FF2B5EF4-FFF2-40B4-BE49-F238E27FC236}">
                <a16:creationId xmlns:a16="http://schemas.microsoft.com/office/drawing/2014/main" id="{B18F0851-5D52-77E2-C2A2-947925FD6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8" y="1560526"/>
            <a:ext cx="8373644" cy="2734057"/>
          </a:xfrm>
          <a:prstGeom prst="rect">
            <a:avLst/>
          </a:prstGeom>
        </p:spPr>
      </p:pic>
    </p:spTree>
    <p:extLst>
      <p:ext uri="{BB962C8B-B14F-4D97-AF65-F5344CB8AC3E}">
        <p14:creationId xmlns:p14="http://schemas.microsoft.com/office/powerpoint/2010/main" val="287476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Answer: </a:t>
            </a:r>
            <a:br>
              <a:rPr lang="en-US" sz="20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that is produced influence consumption?</a:t>
            </a:r>
            <a:endParaRPr lang="en-US" sz="2000" dirty="0"/>
          </a:p>
        </p:txBody>
      </p:sp>
      <p:sp>
        <p:nvSpPr>
          <p:cNvPr id="3" name="TextBox 2">
            <a:extLst>
              <a:ext uri="{FF2B5EF4-FFF2-40B4-BE49-F238E27FC236}">
                <a16:creationId xmlns:a16="http://schemas.microsoft.com/office/drawing/2014/main" id="{0BA4ED6D-6EA9-398D-F3B4-5A211D92887D}"/>
              </a:ext>
            </a:extLst>
          </p:cNvPr>
          <p:cNvSpPr txBox="1"/>
          <p:nvPr/>
        </p:nvSpPr>
        <p:spPr>
          <a:xfrm>
            <a:off x="723330" y="2374710"/>
            <a:ext cx="10480617" cy="1200329"/>
          </a:xfrm>
          <a:prstGeom prst="rect">
            <a:avLst/>
          </a:prstGeom>
          <a:noFill/>
        </p:spPr>
        <p:txBody>
          <a:bodyPr wrap="square" rtlCol="0">
            <a:spAutoFit/>
          </a:bodyPr>
          <a:lstStyle/>
          <a:p>
            <a:r>
              <a:rPr lang="en-US" b="1" i="0" dirty="0">
                <a:solidFill>
                  <a:srgbClr val="FFFFFF"/>
                </a:solidFill>
                <a:effectLst/>
                <a:highlight>
                  <a:srgbClr val="111111"/>
                </a:highlight>
                <a:latin typeface="system-ui"/>
              </a:rPr>
              <a:t>The findings prove that production and consumption go hand in hand. Brazil producing the most coffee and in turn consuming the most coffee. Country to Country </a:t>
            </a:r>
            <a:r>
              <a:rPr lang="en-US" b="1" dirty="0">
                <a:solidFill>
                  <a:srgbClr val="FFFFFF"/>
                </a:solidFill>
                <a:highlight>
                  <a:srgbClr val="111111"/>
                </a:highlight>
                <a:latin typeface="system-ui"/>
              </a:rPr>
              <a:t>the data demonstrated that the more a country produced the more it consumed for example Brazil, Indonesia, Mexico and Columbia</a:t>
            </a:r>
            <a:r>
              <a:rPr lang="en-US" b="1" i="0" dirty="0">
                <a:solidFill>
                  <a:srgbClr val="FFFFFF"/>
                </a:solidFill>
                <a:effectLst/>
                <a:highlight>
                  <a:srgbClr val="111111"/>
                </a:highlight>
                <a:latin typeface="system-ui"/>
              </a:rPr>
              <a:t>.</a:t>
            </a:r>
          </a:p>
          <a:p>
            <a:endParaRPr lang="en-US" dirty="0"/>
          </a:p>
        </p:txBody>
      </p:sp>
    </p:spTree>
    <p:extLst>
      <p:ext uri="{BB962C8B-B14F-4D97-AF65-F5344CB8AC3E}">
        <p14:creationId xmlns:p14="http://schemas.microsoft.com/office/powerpoint/2010/main" val="191331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Conclusion Section place holder</a:t>
            </a:r>
            <a:endParaRPr lang="en-US" sz="20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600501" y="2047165"/>
            <a:ext cx="11025442" cy="378565"/>
          </a:xfrm>
          <a:prstGeom prst="rect">
            <a:avLst/>
          </a:prstGeom>
          <a:noFill/>
        </p:spPr>
        <p:txBody>
          <a:bodyPr wrap="square" rtlCol="0">
            <a:spAutoFit/>
          </a:bodyPr>
          <a:lstStyle/>
          <a:p>
            <a:pPr marR="0" lvl="0">
              <a:lnSpc>
                <a:spcPct val="107000"/>
              </a:lnSpc>
              <a:spcBef>
                <a:spcPts val="0"/>
              </a:spcBef>
              <a:spcAft>
                <a:spcPts val="800"/>
              </a:spcAft>
            </a:pPr>
            <a:r>
              <a:rPr lang="en-US" dirty="0">
                <a:latin typeface="Aptos" panose="020B0004020202020204" pitchFamily="34" charset="0"/>
                <a:ea typeface="Aptos" panose="020B0004020202020204" pitchFamily="34" charset="0"/>
                <a:cs typeface="Times New Roman" panose="02020603050405020304" pitchFamily="18" charset="0"/>
              </a:rPr>
              <a:t>&amp;%^&amp;%&amp;^%&amp;^%&amp;^%&amp;^%*&amp;%*&amp;^*&amp;^*(^*(^(*^*(^(*^*%^$^%#%$#%$#%$#^%#%$%^$^%^%&amp;^*&amp;^(*&amp;(*&amp;</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2994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5"/>
            <a:ext cx="9590550" cy="3419199"/>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a:t>
            </a:r>
            <a:r>
              <a:rPr lang="en-US" sz="2600" b="0" i="0" dirty="0">
                <a:effectLst/>
                <a:latin typeface="Times New Roman" panose="02020603050405020304" pitchFamily="18" charset="0"/>
              </a:rPr>
              <a:t>What countries and continents consistently produce the highest quality coffee?</a:t>
            </a:r>
          </a:p>
          <a:p>
            <a:pPr algn="l"/>
            <a:r>
              <a:rPr lang="en-US" sz="2600" b="0" i="0" dirty="0">
                <a:effectLst/>
                <a:latin typeface="Times New Roman" panose="02020603050405020304" pitchFamily="18" charset="0"/>
              </a:rPr>
              <a:t>· Does weather, especially rainfall, affect the amount or quality of coffee produced?</a:t>
            </a:r>
          </a:p>
          <a:p>
            <a:pPr algn="l"/>
            <a:r>
              <a:rPr lang="en-US" sz="2600" b="0" i="0" dirty="0">
                <a:effectLst/>
                <a:latin typeface="Times New Roman" panose="02020603050405020304" pitchFamily="18" charset="0"/>
              </a:rPr>
              <a:t>· What countries consume the most coffee? Does the amount of coffee that is produced influence </a:t>
            </a:r>
            <a:r>
              <a:rPr lang="en-US" sz="2600" dirty="0">
                <a:effectLst/>
                <a:latin typeface="Times New Roman" panose="02020603050405020304" pitchFamily="18" charset="0"/>
              </a:rPr>
              <a:t>    	</a:t>
            </a:r>
            <a:r>
              <a:rPr lang="en-US" sz="2600" b="0" i="0" dirty="0">
                <a:effectLst/>
                <a:latin typeface="Times New Roman" panose="02020603050405020304" pitchFamily="18" charset="0"/>
              </a:rPr>
              <a:t>consumption?</a:t>
            </a:r>
          </a:p>
          <a:p>
            <a:pPr algn="l"/>
            <a:r>
              <a:rPr lang="en-US" sz="2600"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fontScale="90000"/>
          </a:bodyPr>
          <a:lstStyle/>
          <a:p>
            <a:r>
              <a:rPr lang="en-US" sz="2400" dirty="0"/>
              <a:t>Question: </a:t>
            </a:r>
            <a:br>
              <a:rPr lang="en-US" sz="2400" dirty="0"/>
            </a:br>
            <a:r>
              <a:rPr lang="en-US" sz="2200" dirty="0">
                <a:effectLst/>
                <a:latin typeface="Calibri" panose="020F0502020204030204" pitchFamily="34" charset="0"/>
                <a:ea typeface="Calibri" panose="020F0502020204030204" pitchFamily="34" charset="0"/>
                <a:cs typeface="Times New Roman" panose="02020603050405020304" pitchFamily="18" charset="0"/>
              </a:rPr>
              <a:t>Does weather, especially rainfall, affect the amount or quality of coffee produced?</a:t>
            </a:r>
            <a:br>
              <a:rPr lang="en-US" sz="2200" dirty="0">
                <a:effectLst/>
                <a:latin typeface="Calibri" panose="020F0502020204030204" pitchFamily="34" charset="0"/>
                <a:ea typeface="Calibri" panose="020F0502020204030204" pitchFamily="34" charset="0"/>
                <a:cs typeface="Times New Roman" panose="02020603050405020304" pitchFamily="18" charset="0"/>
              </a:rPr>
            </a:br>
            <a:br>
              <a:rPr lang="en-US" sz="2200" dirty="0"/>
            </a:br>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1358016"/>
            <a:ext cx="5673044" cy="3999838"/>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260838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pic>
        <p:nvPicPr>
          <p:cNvPr id="6" name="Picture 5">
            <a:extLst>
              <a:ext uri="{FF2B5EF4-FFF2-40B4-BE49-F238E27FC236}">
                <a16:creationId xmlns:a16="http://schemas.microsoft.com/office/drawing/2014/main" id="{A1C9B8AB-FCDC-657F-C3AD-27EA1F4A0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427" y="1120137"/>
            <a:ext cx="5852172" cy="4389129"/>
          </a:xfrm>
          <a:prstGeom prst="rect">
            <a:avLst/>
          </a:prstGeom>
        </p:spPr>
      </p:pic>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Answer:</a:t>
            </a:r>
            <a:br>
              <a:rPr lang="en-US" sz="2800" dirty="0"/>
            </a:br>
            <a:r>
              <a:rPr lang="en-US" sz="2400" dirty="0">
                <a:effectLst/>
                <a:latin typeface="Calibri" panose="020F0502020204030204" pitchFamily="34" charset="0"/>
                <a:ea typeface="Calibri" panose="020F0502020204030204" pitchFamily="34" charset="0"/>
                <a:cs typeface="Times New Roman" panose="02020603050405020304" pitchFamily="18" charset="0"/>
              </a:rPr>
              <a:t>Does weather, especially rainfall, affect the amount or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2347415"/>
            <a:ext cx="11037015" cy="1600438"/>
          </a:xfrm>
          <a:prstGeom prst="rect">
            <a:avLst/>
          </a:prstGeom>
          <a:noFill/>
        </p:spPr>
        <p:txBody>
          <a:bodyPr wrap="square" rtlCol="0">
            <a:spAutoFit/>
          </a:bodyPr>
          <a:lstStyle/>
          <a:p>
            <a:r>
              <a:rPr lang="en-US" sz="1400" dirty="0"/>
              <a:t>In asking the question about how much and weather, we discovered that some factors seemed to matter more than others. </a:t>
            </a:r>
          </a:p>
          <a:p>
            <a:endParaRPr lang="en-US" sz="1400" dirty="0"/>
          </a:p>
          <a:p>
            <a:pPr marL="285750" indent="-285750">
              <a:buFont typeface="Arial" panose="020B0604020202020204" pitchFamily="34" charset="0"/>
              <a:buChar char="•"/>
            </a:pPr>
            <a:r>
              <a:rPr lang="en-US" sz="1400" dirty="0"/>
              <a:t>In terms of production, it looks like rainfall did not matter how much coffee was produced, at least among these coffee producing nations. However, the quantity of production rose as temperatures rose, as indicated by the p values for each figure.</a:t>
            </a:r>
          </a:p>
          <a:p>
            <a:pPr marL="285750" indent="-285750">
              <a:buFont typeface="Arial" panose="020B0604020202020204" pitchFamily="34" charset="0"/>
              <a:buChar char="•"/>
            </a:pPr>
            <a:r>
              <a:rPr lang="en-US" sz="1400" dirty="0"/>
              <a:t>In terms of quality of the coffee, we found a correlation for temperature, with quality trending downward as temperatures rose. However, rainfall amounts within this subset did not appear to affect quality. The so-called ‘perfect’ average temperature to grow the best beans appears to be around 18 Celsius, or 65 Fahrenheit.</a:t>
            </a:r>
          </a:p>
        </p:txBody>
      </p:sp>
      <p:sp>
        <p:nvSpPr>
          <p:cNvPr id="3" name="TextBox 2">
            <a:extLst>
              <a:ext uri="{FF2B5EF4-FFF2-40B4-BE49-F238E27FC236}">
                <a16:creationId xmlns:a16="http://schemas.microsoft.com/office/drawing/2014/main" id="{3F461C2E-8A9F-04B5-9D9A-7C8F3F0FE852}"/>
              </a:ext>
            </a:extLst>
          </p:cNvPr>
          <p:cNvSpPr txBox="1"/>
          <p:nvPr/>
        </p:nvSpPr>
        <p:spPr>
          <a:xfrm>
            <a:off x="1152939" y="4858247"/>
            <a:ext cx="9947082" cy="954107"/>
          </a:xfrm>
          <a:prstGeom prst="rect">
            <a:avLst/>
          </a:prstGeom>
          <a:noFill/>
        </p:spPr>
        <p:txBody>
          <a:bodyPr wrap="square" rtlCol="0">
            <a:spAutoFit/>
          </a:bodyPr>
          <a:lstStyle/>
          <a:p>
            <a:r>
              <a:rPr lang="en-US" sz="1400" dirty="0"/>
              <a:t>There are some limitations of the data we used. First of all, all of the top coffee producing countries are in tropical or subtropical climates, so the temperature and rainfall variations studied were within a fairly narrow range. Whether or not coffee could be reliably produced in colder or drier climes these countries is beyond the scope of these data. Also, the country of Brazil dwarfs the production of most other countries, and produces quite high quality beans as well, so their production alone has an outsized influence on the analysis. </a:t>
            </a:r>
          </a:p>
        </p:txBody>
      </p:sp>
    </p:spTree>
    <p:extLst>
      <p:ext uri="{BB962C8B-B14F-4D97-AF65-F5344CB8AC3E}">
        <p14:creationId xmlns:p14="http://schemas.microsoft.com/office/powerpoint/2010/main" val="268266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Question:</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Times New Roman" panose="02020603050405020304" pitchFamily="18" charset="0"/>
              </a:rPr>
              <a:t>What countries and continents consistently produce the highest quality coffee ?</a:t>
            </a:r>
            <a:br>
              <a:rPr lang="en-US" sz="2000" dirty="0"/>
            </a:br>
            <a:r>
              <a:rPr lang="en-US" sz="2000" dirty="0"/>
              <a:t>Total Max Production by Country</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pic>
        <p:nvPicPr>
          <p:cNvPr id="8" name="Picture 7" descr="A graph of a number of people&#10;&#10;Description automatically generated with medium confidence">
            <a:extLst>
              <a:ext uri="{FF2B5EF4-FFF2-40B4-BE49-F238E27FC236}">
                <a16:creationId xmlns:a16="http://schemas.microsoft.com/office/drawing/2014/main" id="{446537D7-2511-2E0B-C626-63236813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370" y="1527695"/>
            <a:ext cx="6396475" cy="4041383"/>
          </a:xfrm>
          <a:prstGeom prst="rect">
            <a:avLst/>
          </a:prstGeom>
        </p:spPr>
      </p:pic>
    </p:spTree>
    <p:extLst>
      <p:ext uri="{BB962C8B-B14F-4D97-AF65-F5344CB8AC3E}">
        <p14:creationId xmlns:p14="http://schemas.microsoft.com/office/powerpoint/2010/main" val="128667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334</TotalTime>
  <Words>1862</Words>
  <Application>Microsoft Office PowerPoint</Application>
  <PresentationFormat>Widescreen</PresentationFormat>
  <Paragraphs>61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Aptos</vt:lpstr>
      <vt:lpstr>Arial</vt:lpstr>
      <vt:lpstr>Calibri</vt:lpstr>
      <vt:lpstr>Goudy Old Style</vt:lpstr>
      <vt:lpstr>system-ui</vt:lpstr>
      <vt:lpstr>Times New Roman</vt:lpstr>
      <vt:lpstr>Wingdings 2</vt:lpstr>
      <vt:lpstr>SlateVTI</vt:lpstr>
      <vt:lpstr>A Study of Coffee Production</vt:lpstr>
      <vt:lpstr>Executive Summary</vt:lpstr>
      <vt:lpstr>What questions need to be answered?</vt:lpstr>
      <vt:lpstr>Question:  Does weather, especially rainfall, affect the amount or quality of coffee produced?  Avg rainfall vs production</vt:lpstr>
      <vt:lpstr>Avg Temp vs Avg production</vt:lpstr>
      <vt:lpstr>Avg Temp vs Avg Quality</vt:lpstr>
      <vt:lpstr>Quality vs Avg Rainfall</vt:lpstr>
      <vt:lpstr>Answer: Does weather, especially rainfall, affect the amount or quality of coffee produced?</vt:lpstr>
      <vt:lpstr>Question: What countries and continents consistently produce the highest quality coffee ? Total Max Production by Country</vt:lpstr>
      <vt:lpstr>Top 5 Production By Country </vt:lpstr>
      <vt:lpstr>Mitch section space holder</vt:lpstr>
      <vt:lpstr>Mitch section space holder</vt:lpstr>
      <vt:lpstr>Answer: What countries and continents consistently produce the highest quality coffee ?</vt:lpstr>
      <vt:lpstr>Question:  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What countries produce the most coffee and does that affect the quality of coffee produced?</vt:lpstr>
      <vt:lpstr>Question:  What countries consume the most coffee? Does the amount of coffee produced influence consumption?</vt:lpstr>
      <vt:lpstr>Bar Chart for Domestic Consumption</vt:lpstr>
      <vt:lpstr>Answer:  What countries consume the most coffee? Does the amount of coffee that is produced influence consumption?</vt:lpstr>
      <vt:lpstr>Conclusion Section place holder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Paul Anderson</cp:lastModifiedBy>
  <cp:revision>13</cp:revision>
  <dcterms:created xsi:type="dcterms:W3CDTF">2024-04-15T23:18:18Z</dcterms:created>
  <dcterms:modified xsi:type="dcterms:W3CDTF">2024-04-18T00:16:12Z</dcterms:modified>
</cp:coreProperties>
</file>