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4" r:id="rId8"/>
    <p:sldId id="281" r:id="rId9"/>
    <p:sldId id="269" r:id="rId10"/>
    <p:sldId id="274" r:id="rId11"/>
    <p:sldId id="276" r:id="rId12"/>
    <p:sldId id="275" r:id="rId13"/>
    <p:sldId id="273" r:id="rId14"/>
    <p:sldId id="277" r:id="rId15"/>
    <p:sldId id="278" r:id="rId16"/>
    <p:sldId id="265" r:id="rId17"/>
    <p:sldId id="266" r:id="rId18"/>
    <p:sldId id="267" r:id="rId19"/>
    <p:sldId id="268" r:id="rId20"/>
    <p:sldId id="270" r:id="rId21"/>
    <p:sldId id="271" r:id="rId22"/>
    <p:sldId id="284" r:id="rId23"/>
    <p:sldId id="283" r:id="rId24"/>
    <p:sldId id="286"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20" d="100"/>
          <a:sy n="120" d="100"/>
        </p:scale>
        <p:origin x="18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4/18/2024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A Study of Coffee Production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fontScale="92500" lnSpcReduction="10000"/>
          </a:bodyPr>
          <a:lstStyle/>
          <a:p>
            <a:pPr marL="457200" indent="-457200" algn="l">
              <a:buFont typeface="Arial" panose="020B0604020202020204" pitchFamily="34" charset="0"/>
              <a:buChar char="•"/>
            </a:pPr>
            <a:r>
              <a:rPr lang="en-US" sz="1200" dirty="0"/>
              <a:t>Connery Hinson</a:t>
            </a:r>
          </a:p>
          <a:p>
            <a:pPr marL="457200" indent="-457200" algn="l">
              <a:buFont typeface="Arial" panose="020B0604020202020204" pitchFamily="34" charset="0"/>
              <a:buChar char="•"/>
            </a:pPr>
            <a:r>
              <a:rPr lang="en-US" sz="1200" dirty="0"/>
              <a:t>Paul Anderson</a:t>
            </a:r>
          </a:p>
          <a:p>
            <a:pPr marL="457200" indent="-457200" algn="l">
              <a:buFont typeface="Arial" panose="020B0604020202020204" pitchFamily="34" charset="0"/>
              <a:buChar char="•"/>
            </a:pPr>
            <a:r>
              <a:rPr lang="en-US" sz="1200" dirty="0"/>
              <a:t>Colin Roberts</a:t>
            </a:r>
          </a:p>
          <a:p>
            <a:pPr marL="457200" indent="-457200" algn="l">
              <a:buFont typeface="Arial" panose="020B0604020202020204" pitchFamily="34" charset="0"/>
              <a:buChar char="•"/>
            </a:pPr>
            <a:r>
              <a:rPr lang="en-US" sz="1200" dirty="0"/>
              <a:t>Mitchell Hatch</a:t>
            </a:r>
          </a:p>
          <a:p>
            <a:pPr marL="457200" indent="-457200" algn="l">
              <a:buFont typeface="Arial" panose="020B0604020202020204" pitchFamily="34" charset="0"/>
              <a:buChar char="•"/>
            </a:pPr>
            <a:r>
              <a:rPr lang="en-US" sz="1200" dirty="0"/>
              <a:t>Padmashri Bhatta</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9A1700D-FD9E-29D8-1BFA-96FC3C7A28AA}"/>
              </a:ext>
            </a:extLst>
          </p:cNvPr>
          <p:cNvSpPr>
            <a:spLocks noGrp="1"/>
          </p:cNvSpPr>
          <p:nvPr>
            <p:ph type="title"/>
          </p:nvPr>
        </p:nvSpPr>
        <p:spPr>
          <a:xfrm>
            <a:off x="913795" y="609600"/>
            <a:ext cx="3706889" cy="1821918"/>
          </a:xfrm>
        </p:spPr>
        <p:txBody>
          <a:bodyPr vert="horz" lIns="91440" tIns="45720" rIns="91440" bIns="45720" rtlCol="0" anchor="b">
            <a:normAutofit/>
          </a:bodyPr>
          <a:lstStyle/>
          <a:p>
            <a:r>
              <a:rPr lang="en-US" b="0" kern="1200">
                <a:effectLst>
                  <a:outerShdw blurRad="9525" dist="25400" dir="14640000" algn="tl" rotWithShape="0">
                    <a:schemeClr val="bg1">
                      <a:alpha val="30000"/>
                    </a:schemeClr>
                  </a:outerShdw>
                </a:effectLst>
                <a:latin typeface="+mj-lt"/>
                <a:ea typeface="+mj-ea"/>
                <a:cs typeface="Trebuchet MS"/>
              </a:rPr>
              <a:t>Top 5 Countries of Production</a:t>
            </a:r>
          </a:p>
        </p:txBody>
      </p:sp>
      <p:pic>
        <p:nvPicPr>
          <p:cNvPr id="4" name="Picture 3" descr="A graph of a number of blue bars&#10;&#10;Description automatically generated">
            <a:extLst>
              <a:ext uri="{FF2B5EF4-FFF2-40B4-BE49-F238E27FC236}">
                <a16:creationId xmlns:a16="http://schemas.microsoft.com/office/drawing/2014/main" id="{544EF777-4FD6-3B1A-B255-7EDBD1D09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633" y="1226023"/>
            <a:ext cx="6411924" cy="3847154"/>
          </a:xfrm>
          <a:prstGeom prst="rect">
            <a:avLst/>
          </a:prstGeom>
          <a:noFill/>
        </p:spPr>
      </p:pic>
      <p:sp>
        <p:nvSpPr>
          <p:cNvPr id="3" name="TextBox 2">
            <a:extLst>
              <a:ext uri="{FF2B5EF4-FFF2-40B4-BE49-F238E27FC236}">
                <a16:creationId xmlns:a16="http://schemas.microsoft.com/office/drawing/2014/main" id="{7383A721-BC00-1BE8-83FA-A81C29FC8DEC}"/>
              </a:ext>
            </a:extLst>
          </p:cNvPr>
          <p:cNvSpPr txBox="1"/>
          <p:nvPr/>
        </p:nvSpPr>
        <p:spPr>
          <a:xfrm>
            <a:off x="913795" y="2673351"/>
            <a:ext cx="3706889" cy="3016250"/>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algn="ctr" defTabSz="457200">
              <a:lnSpc>
                <a:spcPct val="110000"/>
              </a:lnSpc>
              <a:spcBef>
                <a:spcPct val="20000"/>
              </a:spcBef>
              <a:spcAft>
                <a:spcPts val="600"/>
              </a:spcAft>
              <a:buClr>
                <a:schemeClr val="tx2"/>
              </a:buClr>
              <a:buSzPct val="70000"/>
            </a:pPr>
            <a:r>
              <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Brazil comes in first place with the most coffee production.</a:t>
            </a:r>
          </a:p>
          <a:p>
            <a:pPr algn="ctr" defTabSz="457200">
              <a:lnSpc>
                <a:spcPct val="110000"/>
              </a:lnSpc>
              <a:spcBef>
                <a:spcPct val="20000"/>
              </a:spcBef>
              <a:spcAft>
                <a:spcPts val="600"/>
              </a:spcAft>
              <a:buClr>
                <a:schemeClr val="tx2"/>
              </a:buClr>
              <a:buSzPct val="70000"/>
            </a:pPr>
            <a:r>
              <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Almost out producing the next four top countries combined </a:t>
            </a:r>
          </a:p>
          <a:p>
            <a:pPr algn="ctr" defTabSz="457200">
              <a:lnSpc>
                <a:spcPct val="110000"/>
              </a:lnSpc>
              <a:spcBef>
                <a:spcPct val="20000"/>
              </a:spcBef>
              <a:spcAft>
                <a:spcPts val="600"/>
              </a:spcAft>
              <a:buClr>
                <a:schemeClr val="tx2"/>
              </a:buClr>
              <a:buSzPct val="70000"/>
            </a:pPr>
            <a:endPar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spTree>
    <p:extLst>
      <p:ext uri="{BB962C8B-B14F-4D97-AF65-F5344CB8AC3E}">
        <p14:creationId xmlns:p14="http://schemas.microsoft.com/office/powerpoint/2010/main" val="288948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5E81-7C42-016D-24B9-C03FF7C9118A}"/>
              </a:ext>
            </a:extLst>
          </p:cNvPr>
          <p:cNvSpPr>
            <a:spLocks noGrp="1"/>
          </p:cNvSpPr>
          <p:nvPr>
            <p:ph type="title"/>
          </p:nvPr>
        </p:nvSpPr>
        <p:spPr>
          <a:xfrm>
            <a:off x="913806" y="4565255"/>
            <a:ext cx="10355326" cy="543472"/>
          </a:xfrm>
        </p:spPr>
        <p:txBody>
          <a:bodyPr anchor="b">
            <a:normAutofit/>
          </a:bodyPr>
          <a:lstStyle/>
          <a:p>
            <a:r>
              <a:rPr lang="en-US" dirty="0"/>
              <a:t>Top 5 Countries of Production</a:t>
            </a:r>
          </a:p>
        </p:txBody>
      </p:sp>
      <p:pic>
        <p:nvPicPr>
          <p:cNvPr id="10" name="Content Placeholder 9" descr="A pie chart with different colored circles&#10;&#10;Description automatically generated">
            <a:extLst>
              <a:ext uri="{FF2B5EF4-FFF2-40B4-BE49-F238E27FC236}">
                <a16:creationId xmlns:a16="http://schemas.microsoft.com/office/drawing/2014/main" id="{9C0D097C-B5D0-2B3D-6250-491558FFB14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p:blipFill>
        <p:spPr>
          <a:xfrm>
            <a:off x="4769895" y="695009"/>
            <a:ext cx="2644253" cy="3525671"/>
          </a:xfrm>
          <a:noFill/>
        </p:spPr>
      </p:pic>
      <p:sp>
        <p:nvSpPr>
          <p:cNvPr id="15" name="Content Placeholder 3">
            <a:extLst>
              <a:ext uri="{FF2B5EF4-FFF2-40B4-BE49-F238E27FC236}">
                <a16:creationId xmlns:a16="http://schemas.microsoft.com/office/drawing/2014/main" id="{060921CC-50CD-793A-0E10-673D1F89DA51}"/>
              </a:ext>
            </a:extLst>
          </p:cNvPr>
          <p:cNvSpPr>
            <a:spLocks noGrp="1"/>
          </p:cNvSpPr>
          <p:nvPr>
            <p:ph type="body" sz="half" idx="2"/>
          </p:nvPr>
        </p:nvSpPr>
        <p:spPr>
          <a:xfrm>
            <a:off x="913795" y="5247728"/>
            <a:ext cx="10353762" cy="543472"/>
          </a:xfrm>
        </p:spPr>
        <p:txBody>
          <a:bodyPr anchor="t">
            <a:normAutofit/>
          </a:bodyPr>
          <a:lstStyle/>
          <a:p>
            <a:r>
              <a:rPr lang="en-US" dirty="0"/>
              <a:t>Brazil creating almost 50 %  of the top 5 countries combined</a:t>
            </a:r>
          </a:p>
        </p:txBody>
      </p:sp>
    </p:spTree>
    <p:extLst>
      <p:ext uri="{BB962C8B-B14F-4D97-AF65-F5344CB8AC3E}">
        <p14:creationId xmlns:p14="http://schemas.microsoft.com/office/powerpoint/2010/main" val="1978639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913806" y="4565255"/>
            <a:ext cx="10355326" cy="543472"/>
          </a:xfrm>
        </p:spPr>
        <p:txBody>
          <a:bodyPr vert="horz" lIns="91440" tIns="45720" rIns="91440" bIns="45720" rtlCol="0" anchor="b">
            <a:normAutofit/>
          </a:bodyPr>
          <a:lstStyle/>
          <a:p>
            <a:r>
              <a:rPr lang="en-US" dirty="0"/>
              <a:t>Smallest Amount of Coffee Production</a:t>
            </a:r>
            <a:endParaRPr lang="en-US" kern="1200" dirty="0">
              <a:effectLst>
                <a:outerShdw blurRad="9525" dist="25400" dir="14640000" algn="tl" rotWithShape="0">
                  <a:schemeClr val="bg1">
                    <a:alpha val="30000"/>
                  </a:schemeClr>
                </a:outerShdw>
              </a:effectLst>
              <a:latin typeface="+mj-lt"/>
              <a:ea typeface="+mj-ea"/>
              <a:cs typeface="Trebuchet MS"/>
            </a:endParaRPr>
          </a:p>
        </p:txBody>
      </p:sp>
      <p:pic>
        <p:nvPicPr>
          <p:cNvPr id="4" name="Picture 3" descr="A graph of blue bars&#10;&#10;Description automatically generated with medium confidence">
            <a:extLst>
              <a:ext uri="{FF2B5EF4-FFF2-40B4-BE49-F238E27FC236}">
                <a16:creationId xmlns:a16="http://schemas.microsoft.com/office/drawing/2014/main" id="{CA3824BC-7F23-DA7C-B839-4D99FB29C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963" y="695009"/>
            <a:ext cx="5876118" cy="3525671"/>
          </a:xfrm>
          <a:prstGeom prst="rect">
            <a:avLst/>
          </a:prstGeom>
          <a:noFill/>
          <a:effectLst>
            <a:outerShdw blurRad="38100" dist="25400" dir="4440000">
              <a:srgbClr val="000000">
                <a:alpha val="36000"/>
              </a:srgbClr>
            </a:outerShdw>
          </a:effectLst>
        </p:spPr>
      </p:pic>
      <p:sp>
        <p:nvSpPr>
          <p:cNvPr id="5" name="TextBox 4">
            <a:extLst>
              <a:ext uri="{FF2B5EF4-FFF2-40B4-BE49-F238E27FC236}">
                <a16:creationId xmlns:a16="http://schemas.microsoft.com/office/drawing/2014/main" id="{D1E369A4-07E9-E30A-5237-6149C7EAC6BF}"/>
              </a:ext>
            </a:extLst>
          </p:cNvPr>
          <p:cNvSpPr txBox="1"/>
          <p:nvPr/>
        </p:nvSpPr>
        <p:spPr>
          <a:xfrm>
            <a:off x="913795" y="5247728"/>
            <a:ext cx="10353762" cy="543472"/>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algn="ctr" defTabSz="457200">
              <a:lnSpc>
                <a:spcPct val="110000"/>
              </a:lnSpc>
              <a:spcBef>
                <a:spcPct val="20000"/>
              </a:spcBef>
              <a:spcAft>
                <a:spcPts val="600"/>
              </a:spcAft>
              <a:buClr>
                <a:schemeClr val="tx2"/>
              </a:buClr>
              <a:buSzPct val="70000"/>
            </a:pPr>
            <a:r>
              <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Benin coming in last place of production making coffee coming from that country extremely rare</a:t>
            </a:r>
          </a:p>
        </p:txBody>
      </p:sp>
    </p:spTree>
    <p:extLst>
      <p:ext uri="{BB962C8B-B14F-4D97-AF65-F5344CB8AC3E}">
        <p14:creationId xmlns:p14="http://schemas.microsoft.com/office/powerpoint/2010/main" val="240673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913806" y="4565255"/>
            <a:ext cx="10355326" cy="543472"/>
          </a:xfrm>
        </p:spPr>
        <p:txBody>
          <a:bodyPr vert="horz" lIns="91440" tIns="45720" rIns="91440" bIns="45720" rtlCol="0" anchor="b">
            <a:normAutofit/>
          </a:bodyPr>
          <a:lstStyle/>
          <a:p>
            <a:r>
              <a:rPr lang="en-US" kern="1200" dirty="0">
                <a:effectLst>
                  <a:outerShdw blurRad="9525" dist="25400" dir="14640000" algn="tl" rotWithShape="0">
                    <a:schemeClr val="bg1">
                      <a:alpha val="30000"/>
                    </a:schemeClr>
                  </a:outerShdw>
                </a:effectLst>
                <a:latin typeface="+mj-lt"/>
                <a:ea typeface="+mj-ea"/>
                <a:cs typeface="Trebuchet MS"/>
              </a:rPr>
              <a:t>Brazil Yearly Production</a:t>
            </a:r>
          </a:p>
        </p:txBody>
      </p:sp>
      <p:pic>
        <p:nvPicPr>
          <p:cNvPr id="4" name="Picture 3" descr="A graph of blue lines&#10;&#10;Description automatically generated with medium confidence">
            <a:extLst>
              <a:ext uri="{FF2B5EF4-FFF2-40B4-BE49-F238E27FC236}">
                <a16:creationId xmlns:a16="http://schemas.microsoft.com/office/drawing/2014/main" id="{44AB07C4-60B6-9676-3E46-A6D4E22F4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963" y="695009"/>
            <a:ext cx="5876118" cy="3525671"/>
          </a:xfrm>
          <a:prstGeom prst="rect">
            <a:avLst/>
          </a:prstGeom>
          <a:noFill/>
          <a:effectLst>
            <a:outerShdw blurRad="38100" dist="25400" dir="4440000">
              <a:srgbClr val="000000">
                <a:alpha val="36000"/>
              </a:srgbClr>
            </a:outerShdw>
          </a:effectLst>
        </p:spPr>
      </p:pic>
      <p:sp>
        <p:nvSpPr>
          <p:cNvPr id="5" name="TextBox 4">
            <a:extLst>
              <a:ext uri="{FF2B5EF4-FFF2-40B4-BE49-F238E27FC236}">
                <a16:creationId xmlns:a16="http://schemas.microsoft.com/office/drawing/2014/main" id="{D1E369A4-07E9-E30A-5237-6149C7EAC6BF}"/>
              </a:ext>
            </a:extLst>
          </p:cNvPr>
          <p:cNvSpPr txBox="1"/>
          <p:nvPr/>
        </p:nvSpPr>
        <p:spPr>
          <a:xfrm>
            <a:off x="913795" y="5247728"/>
            <a:ext cx="10353762" cy="543472"/>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algn="ctr" defTabSz="457200">
              <a:lnSpc>
                <a:spcPct val="110000"/>
              </a:lnSpc>
              <a:spcBef>
                <a:spcPct val="20000"/>
              </a:spcBef>
              <a:spcAft>
                <a:spcPts val="600"/>
              </a:spcAft>
              <a:buClr>
                <a:schemeClr val="tx2"/>
              </a:buClr>
              <a:buSzPct val="70000"/>
            </a:pP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of the amount of coffee Brazil has produced since 1990 with a staggering upwards trend </a:t>
            </a:r>
          </a:p>
        </p:txBody>
      </p:sp>
    </p:spTree>
    <p:extLst>
      <p:ext uri="{BB962C8B-B14F-4D97-AF65-F5344CB8AC3E}">
        <p14:creationId xmlns:p14="http://schemas.microsoft.com/office/powerpoint/2010/main" val="2762001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8B65ABF-AF7F-4AFC-B7FB-63EE492E2948}"/>
              </a:ext>
            </a:extLst>
          </p:cNvPr>
          <p:cNvSpPr>
            <a:spLocks noGrp="1"/>
          </p:cNvSpPr>
          <p:nvPr>
            <p:ph type="title"/>
          </p:nvPr>
        </p:nvSpPr>
        <p:spPr>
          <a:xfrm>
            <a:off x="913806" y="4565255"/>
            <a:ext cx="10355326" cy="543472"/>
          </a:xfrm>
        </p:spPr>
        <p:txBody>
          <a:bodyPr/>
          <a:lstStyle/>
          <a:p>
            <a:r>
              <a:rPr lang="en-US" dirty="0"/>
              <a:t>Benin Yearly Production</a:t>
            </a:r>
          </a:p>
        </p:txBody>
      </p:sp>
      <p:pic>
        <p:nvPicPr>
          <p:cNvPr id="6" name="Picture Placeholder 5" descr="A graph with numbers and a bar&#10;&#10;Description automatically generated">
            <a:extLst>
              <a:ext uri="{FF2B5EF4-FFF2-40B4-BE49-F238E27FC236}">
                <a16:creationId xmlns:a16="http://schemas.microsoft.com/office/drawing/2014/main" id="{091DA132-6F4E-FFB9-6C33-99FDDE63173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p:blipFill>
        <p:spPr>
          <a:xfrm>
            <a:off x="3153963" y="695009"/>
            <a:ext cx="5876118" cy="3525671"/>
          </a:xfrm>
          <a:noFill/>
        </p:spPr>
      </p:pic>
      <p:sp>
        <p:nvSpPr>
          <p:cNvPr id="20" name="Text Placeholder 3">
            <a:extLst>
              <a:ext uri="{FF2B5EF4-FFF2-40B4-BE49-F238E27FC236}">
                <a16:creationId xmlns:a16="http://schemas.microsoft.com/office/drawing/2014/main" id="{DD5BE557-09E1-FF46-6AF2-8D2A3CDEECAF}"/>
              </a:ext>
            </a:extLst>
          </p:cNvPr>
          <p:cNvSpPr>
            <a:spLocks noGrp="1"/>
          </p:cNvSpPr>
          <p:nvPr>
            <p:ph type="body" sz="half" idx="2"/>
          </p:nvPr>
        </p:nvSpPr>
        <p:spPr>
          <a:xfrm>
            <a:off x="913795" y="5247728"/>
            <a:ext cx="10353762" cy="543472"/>
          </a:xfrm>
        </p:spPr>
        <p:txBody>
          <a:bodyPr/>
          <a:lstStyle/>
          <a:p>
            <a:r>
              <a:rPr lang="en-US" dirty="0"/>
              <a:t>Showing Benin producing for only a single year in comparison.</a:t>
            </a:r>
          </a:p>
          <a:p>
            <a:endParaRPr lang="en-US" dirty="0"/>
          </a:p>
        </p:txBody>
      </p:sp>
    </p:spTree>
    <p:extLst>
      <p:ext uri="{BB962C8B-B14F-4D97-AF65-F5344CB8AC3E}">
        <p14:creationId xmlns:p14="http://schemas.microsoft.com/office/powerpoint/2010/main" val="321558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7C0F441-74BB-4A51-F58B-BC1702343F57}"/>
              </a:ext>
            </a:extLst>
          </p:cNvPr>
          <p:cNvSpPr>
            <a:spLocks noGrp="1"/>
          </p:cNvSpPr>
          <p:nvPr>
            <p:ph type="title"/>
          </p:nvPr>
        </p:nvSpPr>
        <p:spPr>
          <a:xfrm>
            <a:off x="913795" y="609600"/>
            <a:ext cx="10353762" cy="970450"/>
          </a:xfrm>
        </p:spPr>
        <p:txBody>
          <a:bodyPr/>
          <a:lstStyle/>
          <a:p>
            <a:r>
              <a:rPr lang="en-US" dirty="0"/>
              <a:t>Production Comparison </a:t>
            </a:r>
          </a:p>
        </p:txBody>
      </p:sp>
      <p:sp>
        <p:nvSpPr>
          <p:cNvPr id="15" name="Text Placeholder 2">
            <a:extLst>
              <a:ext uri="{FF2B5EF4-FFF2-40B4-BE49-F238E27FC236}">
                <a16:creationId xmlns:a16="http://schemas.microsoft.com/office/drawing/2014/main" id="{33CD28B0-C927-1D0B-E093-F1FF2FB7CB7A}"/>
              </a:ext>
            </a:extLst>
          </p:cNvPr>
          <p:cNvSpPr>
            <a:spLocks noGrp="1"/>
          </p:cNvSpPr>
          <p:nvPr>
            <p:ph type="body" idx="1"/>
          </p:nvPr>
        </p:nvSpPr>
        <p:spPr>
          <a:xfrm>
            <a:off x="1046013" y="1855153"/>
            <a:ext cx="4764764" cy="692494"/>
          </a:xfrm>
        </p:spPr>
        <p:txBody>
          <a:bodyPr/>
          <a:lstStyle/>
          <a:p>
            <a:r>
              <a:rPr lang="en-US" dirty="0"/>
              <a:t>Benin</a:t>
            </a:r>
          </a:p>
        </p:txBody>
      </p:sp>
      <p:pic>
        <p:nvPicPr>
          <p:cNvPr id="6" name="Picture Placeholder 5" descr="A graph with numbers and a bar&#10;&#10;Description automatically generated">
            <a:extLst>
              <a:ext uri="{FF2B5EF4-FFF2-40B4-BE49-F238E27FC236}">
                <a16:creationId xmlns:a16="http://schemas.microsoft.com/office/drawing/2014/main" id="{E4F9775A-DF1E-75C2-46FB-C0520B94B88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034" r="3031" b="-3"/>
          <a:stretch/>
        </p:blipFill>
        <p:spPr>
          <a:xfrm>
            <a:off x="1046013" y="2702103"/>
            <a:ext cx="4764764" cy="3043533"/>
          </a:xfrm>
          <a:noFill/>
        </p:spPr>
      </p:pic>
      <p:sp>
        <p:nvSpPr>
          <p:cNvPr id="17" name="Text Placeholder 4">
            <a:extLst>
              <a:ext uri="{FF2B5EF4-FFF2-40B4-BE49-F238E27FC236}">
                <a16:creationId xmlns:a16="http://schemas.microsoft.com/office/drawing/2014/main" id="{B435B09D-DD80-FEC6-58C2-2AE2C752D245}"/>
              </a:ext>
            </a:extLst>
          </p:cNvPr>
          <p:cNvSpPr>
            <a:spLocks noGrp="1"/>
          </p:cNvSpPr>
          <p:nvPr>
            <p:ph type="body" sz="quarter" idx="3"/>
          </p:nvPr>
        </p:nvSpPr>
        <p:spPr>
          <a:xfrm>
            <a:off x="6363166" y="1855152"/>
            <a:ext cx="4779582" cy="692495"/>
          </a:xfrm>
        </p:spPr>
        <p:txBody>
          <a:bodyPr/>
          <a:lstStyle/>
          <a:p>
            <a:r>
              <a:rPr lang="en-US" dirty="0"/>
              <a:t>Brazil</a:t>
            </a:r>
          </a:p>
        </p:txBody>
      </p:sp>
      <p:pic>
        <p:nvPicPr>
          <p:cNvPr id="8" name="Picture 7" descr="A graph of blue lines&#10;&#10;Description automatically generated with medium confidence">
            <a:extLst>
              <a:ext uri="{FF2B5EF4-FFF2-40B4-BE49-F238E27FC236}">
                <a16:creationId xmlns:a16="http://schemas.microsoft.com/office/drawing/2014/main" id="{9EA27A98-CD77-5B66-0AA3-DE9A55ABEBD6}"/>
              </a:ext>
            </a:extLst>
          </p:cNvPr>
          <p:cNvPicPr>
            <a:picLocks noChangeAspect="1"/>
          </p:cNvPicPr>
          <p:nvPr/>
        </p:nvPicPr>
        <p:blipFill rotWithShape="1">
          <a:blip r:embed="rId3">
            <a:extLst>
              <a:ext uri="{28A0092B-C50C-407E-A947-70E740481C1C}">
                <a14:useLocalDpi xmlns:a14="http://schemas.microsoft.com/office/drawing/2010/main" val="0"/>
              </a:ext>
            </a:extLst>
          </a:blip>
          <a:srcRect l="5776" r="-3" b="-3"/>
          <a:stretch/>
        </p:blipFill>
        <p:spPr>
          <a:xfrm>
            <a:off x="6363167" y="2702103"/>
            <a:ext cx="4779581" cy="3043533"/>
          </a:xfrm>
          <a:prstGeom prst="rect">
            <a:avLst/>
          </a:prstGeom>
          <a:noFill/>
        </p:spPr>
      </p:pic>
    </p:spTree>
    <p:extLst>
      <p:ext uri="{BB962C8B-B14F-4D97-AF65-F5344CB8AC3E}">
        <p14:creationId xmlns:p14="http://schemas.microsoft.com/office/powerpoint/2010/main" val="1536241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1415772"/>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After collaborating with Mitch and Paul on the Max Production data  frames we merged a data frame that contained multiple columns for the score ranking different coffee from different countries.  They were all calculated out (1 of 10) with a float type value. Score consists of Aroma plus flavor minus aftertaste plus body plus average balance plus uniformity plus clean cup plus sweetness minus acidity minus quakers.</a:t>
            </a:r>
          </a:p>
          <a:p>
            <a:r>
              <a:rPr lang="en-US" sz="1400" dirty="0"/>
              <a:t>. </a:t>
            </a:r>
          </a:p>
        </p:txBody>
      </p:sp>
      <p:pic>
        <p:nvPicPr>
          <p:cNvPr id="6" name="Picture 5" descr="A screen shot of a computer program&#10;&#10;Description automatically generated">
            <a:extLst>
              <a:ext uri="{FF2B5EF4-FFF2-40B4-BE49-F238E27FC236}">
                <a16:creationId xmlns:a16="http://schemas.microsoft.com/office/drawing/2014/main" id="{FCCA7F35-FCE8-0135-B8C8-35012AB3C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176" y="1523962"/>
            <a:ext cx="6544944" cy="3335420"/>
          </a:xfrm>
          <a:prstGeom prst="rect">
            <a:avLst/>
          </a:prstGeom>
        </p:spPr>
      </p:pic>
    </p:spTree>
    <p:extLst>
      <p:ext uri="{BB962C8B-B14F-4D97-AF65-F5344CB8AC3E}">
        <p14:creationId xmlns:p14="http://schemas.microsoft.com/office/powerpoint/2010/main" val="386686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Flavor Rating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861774"/>
          </a:xfrm>
          <a:prstGeom prst="rect">
            <a:avLst/>
          </a:prstGeom>
          <a:noFill/>
        </p:spPr>
        <p:txBody>
          <a:bodyPr wrap="square" rtlCol="0">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 example of a column “Flavor” this demonstrates that all of the countries are closely aligned with the same Score for flavor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sz="1400" dirty="0"/>
              <a:t>. </a:t>
            </a:r>
          </a:p>
        </p:txBody>
      </p:sp>
      <p:pic>
        <p:nvPicPr>
          <p:cNvPr id="4" name="Picture 3" descr="A blue and white bar chart&#10;&#10;Description automatically generated with medium confidence">
            <a:extLst>
              <a:ext uri="{FF2B5EF4-FFF2-40B4-BE49-F238E27FC236}">
                <a16:creationId xmlns:a16="http://schemas.microsoft.com/office/drawing/2014/main" id="{55DAC02C-D92D-583E-9A76-912CC1DA0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231" y="2057208"/>
            <a:ext cx="8335538" cy="2743583"/>
          </a:xfrm>
          <a:prstGeom prst="rect">
            <a:avLst/>
          </a:prstGeom>
        </p:spPr>
      </p:pic>
    </p:spTree>
    <p:extLst>
      <p:ext uri="{BB962C8B-B14F-4D97-AF65-F5344CB8AC3E}">
        <p14:creationId xmlns:p14="http://schemas.microsoft.com/office/powerpoint/2010/main" val="200637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Map of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646331"/>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map displays that countries like Brazil have a much larger production rate than other countries like Haiti, Panama or Malawi. It is not even close. </a:t>
            </a:r>
          </a:p>
        </p:txBody>
      </p:sp>
      <p:pic>
        <p:nvPicPr>
          <p:cNvPr id="6" name="Picture 5" descr="A map of the world with different colored circles&#10;&#10;Description automatically generated">
            <a:extLst>
              <a:ext uri="{FF2B5EF4-FFF2-40B4-BE49-F238E27FC236}">
                <a16:creationId xmlns:a16="http://schemas.microsoft.com/office/drawing/2014/main" id="{CC524BFA-9A31-79D9-D7E9-E2ED4A8FD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782" y="1005228"/>
            <a:ext cx="5936567" cy="3873457"/>
          </a:xfrm>
          <a:prstGeom prst="rect">
            <a:avLst/>
          </a:prstGeom>
        </p:spPr>
      </p:pic>
    </p:spTree>
    <p:extLst>
      <p:ext uri="{BB962C8B-B14F-4D97-AF65-F5344CB8AC3E}">
        <p14:creationId xmlns:p14="http://schemas.microsoft.com/office/powerpoint/2010/main" val="738110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Scatter Plot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plot exhibits Max Production in a different light than previous in such that we drill down to see who is second and third and exactly how far Brazil is from the rest of the Countries, Indonesia and Columbia following but leading the rest. </a:t>
            </a:r>
          </a:p>
        </p:txBody>
      </p:sp>
      <p:pic>
        <p:nvPicPr>
          <p:cNvPr id="4" name="Picture 3" descr="A graph with blue dots&#10;&#10;Description automatically generated">
            <a:extLst>
              <a:ext uri="{FF2B5EF4-FFF2-40B4-BE49-F238E27FC236}">
                <a16:creationId xmlns:a16="http://schemas.microsoft.com/office/drawing/2014/main" id="{7FE7CF2A-8811-AFAE-664E-4592FFBFA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292" y="1206863"/>
            <a:ext cx="5003415" cy="3752561"/>
          </a:xfrm>
          <a:prstGeom prst="rect">
            <a:avLst/>
          </a:prstGeom>
        </p:spPr>
      </p:pic>
    </p:spTree>
    <p:extLst>
      <p:ext uri="{BB962C8B-B14F-4D97-AF65-F5344CB8AC3E}">
        <p14:creationId xmlns:p14="http://schemas.microsoft.com/office/powerpoint/2010/main" val="305420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Executive Summary</a:t>
            </a:r>
          </a:p>
        </p:txBody>
      </p:sp>
      <p:sp>
        <p:nvSpPr>
          <p:cNvPr id="5" name="Content Placeholder 4">
            <a:extLst>
              <a:ext uri="{FF2B5EF4-FFF2-40B4-BE49-F238E27FC236}">
                <a16:creationId xmlns:a16="http://schemas.microsoft.com/office/drawing/2014/main" id="{84A86312-2977-B8F5-7C51-C5183F5E0188}"/>
              </a:ext>
            </a:extLst>
          </p:cNvPr>
          <p:cNvSpPr>
            <a:spLocks noGrp="1"/>
          </p:cNvSpPr>
          <p:nvPr>
            <p:ph idx="1"/>
          </p:nvPr>
        </p:nvSpPr>
        <p:spPr>
          <a:xfrm>
            <a:off x="913795" y="2076450"/>
            <a:ext cx="10353762" cy="2914651"/>
          </a:xfrm>
        </p:spPr>
        <p:txBody>
          <a:bodyPr>
            <a:noAutofit/>
          </a:bodyPr>
          <a:lstStyle/>
          <a:p>
            <a:pPr marL="36900" indent="0" algn="ctr">
              <a:buNone/>
            </a:pPr>
            <a:r>
              <a:rPr lang="en-US" sz="1600" b="1" i="0" dirty="0">
                <a:solidFill>
                  <a:srgbClr val="D1D2D3"/>
                </a:solidFill>
                <a:effectLst/>
                <a:highlight>
                  <a:srgbClr val="222529"/>
                </a:highlight>
                <a:latin typeface="Slack-Lato"/>
              </a:rPr>
              <a:t>As coffee is a popular and widely consumed beverage around the world, its interesting to explore the production of coffee in various countries and continents. The project will make use of bar and scatter plots to visualize the data and help with the interpretation of the findings. The analysis will cover different aspects of coffee production, such as the quantity produced, the quality of the coffee produced, and coffee cultivation methods, among others. An organization looking to start a coffee company might need data on where to market and where to grow coffee. To that end, we are attempting to use different data sets to analyze where the best location would be to grow for the highest quality coffee bean, and where people consume coffee. We pulled data from various data sets to compare the quality, weather and production levels of various locations around the globe. We compared quality, consumption, production and weather to see what makes the best (and most) coffee beans possible.</a:t>
            </a:r>
            <a:endParaRPr lang="en-US" sz="1600" dirty="0"/>
          </a:p>
        </p:txBody>
      </p:sp>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Bar Chart of Quality Score with trend line of Amount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457201" y="5033279"/>
            <a:ext cx="11168742"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bar chart with a trend line demonstrates the answer to the question. Brazil Columbia and Indonesia top three producers with Malawi, Haiti, and Panama bottom three. That said the bars behind the trendline show that there really is no difference between Countries when it comes to Score for Quality. </a:t>
            </a:r>
          </a:p>
        </p:txBody>
      </p:sp>
      <p:pic>
        <p:nvPicPr>
          <p:cNvPr id="6" name="Picture 5" descr="A blue graph with text&#10;&#10;Description automatically generated with medium confidence">
            <a:extLst>
              <a:ext uri="{FF2B5EF4-FFF2-40B4-BE49-F238E27FC236}">
                <a16:creationId xmlns:a16="http://schemas.microsoft.com/office/drawing/2014/main" id="{AADCB2F2-BCA8-887E-9130-DF47FA922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770" y="1518095"/>
            <a:ext cx="8354591" cy="2724530"/>
          </a:xfrm>
          <a:prstGeom prst="rect">
            <a:avLst/>
          </a:prstGeom>
        </p:spPr>
      </p:pic>
    </p:spTree>
    <p:extLst>
      <p:ext uri="{BB962C8B-B14F-4D97-AF65-F5344CB8AC3E}">
        <p14:creationId xmlns:p14="http://schemas.microsoft.com/office/powerpoint/2010/main" val="312514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Answer to question: </a:t>
            </a:r>
            <a:br>
              <a:rPr lang="en-US" sz="18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391886" y="2573383"/>
            <a:ext cx="11234057" cy="1267655"/>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No, it does not. What countries produce the most coffee and does NOT impact the quality of coffee produced. All of the scores are so closely related it does not appear to influence the quality even where there is a lot more of production of coffee like Brazil, they are still neck and neck with Panama, Haiti, Malawi who have barely any production of coffee in comparison.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12262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0E0DEED-8BE8-B893-31CE-3D2D5F595286}"/>
              </a:ext>
            </a:extLst>
          </p:cNvPr>
          <p:cNvSpPr>
            <a:spLocks noGrp="1"/>
          </p:cNvSpPr>
          <p:nvPr>
            <p:ph type="title"/>
          </p:nvPr>
        </p:nvSpPr>
        <p:spPr>
          <a:xfrm>
            <a:off x="913795" y="609600"/>
            <a:ext cx="10353762" cy="1261872"/>
          </a:xfrm>
        </p:spPr>
        <p:txBody>
          <a:bodyPr>
            <a:normAutofit/>
          </a:bodyPr>
          <a:lstStyle/>
          <a:p>
            <a:r>
              <a:rPr lang="en-US" sz="2000" dirty="0">
                <a:effectLst/>
                <a:latin typeface="Aptos" panose="020B0004020202020204" pitchFamily="34" charset="0"/>
                <a:ea typeface="Aptos" panose="020B0004020202020204" pitchFamily="34" charset="0"/>
                <a:cs typeface="Times New Roman" panose="02020603050405020304" pitchFamily="18" charset="0"/>
              </a:rPr>
              <a:t>Question: </a:t>
            </a:r>
            <a:br>
              <a:rPr lang="en-US" sz="2000" dirty="0">
                <a:effectLst/>
                <a:latin typeface="Aptos" panose="020B0004020202020204" pitchFamily="34" charset="0"/>
                <a:ea typeface="Aptos" panose="020B0004020202020204" pitchFamily="34" charset="0"/>
                <a:cs typeface="Times New Roman" panose="02020603050405020304" pitchFamily="18" charset="0"/>
              </a:rPr>
            </a:br>
            <a:r>
              <a:rPr lang="en-US" sz="2000" dirty="0">
                <a:effectLst/>
                <a:latin typeface="Calibri" panose="020F0502020204030204" pitchFamily="34" charset="0"/>
                <a:ea typeface="Calibri" panose="020F0502020204030204" pitchFamily="34" charset="0"/>
                <a:cs typeface="Times New Roman" panose="02020603050405020304" pitchFamily="18" charset="0"/>
              </a:rPr>
              <a:t>What countries consume the most coffee? Does the amount of coffee produced influence consumption?</a:t>
            </a:r>
            <a:endParaRPr lang="en-US" sz="2000" dirty="0"/>
          </a:p>
        </p:txBody>
      </p:sp>
      <p:pic>
        <p:nvPicPr>
          <p:cNvPr id="5" name="Content Placeholder 4" descr="A graph with blue dots&#10;&#10;Description automatically generated">
            <a:extLst>
              <a:ext uri="{FF2B5EF4-FFF2-40B4-BE49-F238E27FC236}">
                <a16:creationId xmlns:a16="http://schemas.microsoft.com/office/drawing/2014/main" id="{CE648904-0B9C-BF86-35D8-175EF291045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51677" y="1723753"/>
            <a:ext cx="4023216" cy="3622675"/>
          </a:xfrm>
        </p:spPr>
      </p:pic>
      <p:sp>
        <p:nvSpPr>
          <p:cNvPr id="10" name="TextBox 9">
            <a:extLst>
              <a:ext uri="{FF2B5EF4-FFF2-40B4-BE49-F238E27FC236}">
                <a16:creationId xmlns:a16="http://schemas.microsoft.com/office/drawing/2014/main" id="{6081267C-039C-2394-4CFB-7C56E5640D2A}"/>
              </a:ext>
            </a:extLst>
          </p:cNvPr>
          <p:cNvSpPr txBox="1"/>
          <p:nvPr/>
        </p:nvSpPr>
        <p:spPr>
          <a:xfrm>
            <a:off x="1371600" y="5346428"/>
            <a:ext cx="9026434" cy="646331"/>
          </a:xfrm>
          <a:prstGeom prst="rect">
            <a:avLst/>
          </a:prstGeom>
          <a:noFill/>
        </p:spPr>
        <p:txBody>
          <a:bodyPr wrap="square" rtlCol="0">
            <a:spAutoFit/>
          </a:bodyPr>
          <a:lstStyle/>
          <a:p>
            <a:r>
              <a:rPr lang="en-US"/>
              <a:t>This plot shows consumption right aligned with production with Brazil leading the way just as in the max production data. </a:t>
            </a:r>
            <a:endParaRPr lang="en-US" dirty="0"/>
          </a:p>
        </p:txBody>
      </p:sp>
    </p:spTree>
    <p:extLst>
      <p:ext uri="{BB962C8B-B14F-4D97-AF65-F5344CB8AC3E}">
        <p14:creationId xmlns:p14="http://schemas.microsoft.com/office/powerpoint/2010/main" val="3059574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endParaRPr lang="en-US" sz="2400" dirty="0"/>
          </a:p>
        </p:txBody>
      </p:sp>
      <p:pic>
        <p:nvPicPr>
          <p:cNvPr id="3" name="Picture 2">
            <a:extLst>
              <a:ext uri="{FF2B5EF4-FFF2-40B4-BE49-F238E27FC236}">
                <a16:creationId xmlns:a16="http://schemas.microsoft.com/office/drawing/2014/main" id="{C3B56C52-98D9-BDAC-3B8A-592088CB9054}"/>
              </a:ext>
            </a:extLst>
          </p:cNvPr>
          <p:cNvPicPr>
            <a:picLocks noChangeAspect="1"/>
          </p:cNvPicPr>
          <p:nvPr/>
        </p:nvPicPr>
        <p:blipFill>
          <a:blip r:embed="rId2"/>
          <a:stretch>
            <a:fillRect/>
          </a:stretch>
        </p:blipFill>
        <p:spPr>
          <a:xfrm>
            <a:off x="-1" y="-1"/>
            <a:ext cx="12192001" cy="6858001"/>
          </a:xfrm>
          <a:prstGeom prst="rect">
            <a:avLst/>
          </a:prstGeom>
        </p:spPr>
      </p:pic>
    </p:spTree>
    <p:extLst>
      <p:ext uri="{BB962C8B-B14F-4D97-AF65-F5344CB8AC3E}">
        <p14:creationId xmlns:p14="http://schemas.microsoft.com/office/powerpoint/2010/main" val="4129901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000" dirty="0">
                <a:effectLst/>
                <a:latin typeface="Aptos" panose="020B0004020202020204" pitchFamily="34" charset="0"/>
                <a:ea typeface="Aptos" panose="020B0004020202020204" pitchFamily="34" charset="0"/>
                <a:cs typeface="Times New Roman" panose="02020603050405020304" pitchFamily="18" charset="0"/>
              </a:rPr>
              <a:t>Answer: </a:t>
            </a:r>
            <a:br>
              <a:rPr lang="en-US" sz="20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What countries consume the most coffee? Does the amount of coffee that is produced influence consumption?</a:t>
            </a:r>
            <a:endParaRPr lang="en-US" sz="2000" dirty="0"/>
          </a:p>
        </p:txBody>
      </p:sp>
      <p:sp>
        <p:nvSpPr>
          <p:cNvPr id="3" name="TextBox 2">
            <a:extLst>
              <a:ext uri="{FF2B5EF4-FFF2-40B4-BE49-F238E27FC236}">
                <a16:creationId xmlns:a16="http://schemas.microsoft.com/office/drawing/2014/main" id="{0BA4ED6D-6EA9-398D-F3B4-5A211D92887D}"/>
              </a:ext>
            </a:extLst>
          </p:cNvPr>
          <p:cNvSpPr txBox="1"/>
          <p:nvPr/>
        </p:nvSpPr>
        <p:spPr>
          <a:xfrm>
            <a:off x="723330" y="2374710"/>
            <a:ext cx="10480617"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highlight>
                  <a:srgbClr val="111111"/>
                </a:highlight>
                <a:uLnTx/>
                <a:uFillTx/>
                <a:latin typeface="system-ui"/>
                <a:ea typeface="+mn-ea"/>
                <a:cs typeface="+mn-cs"/>
              </a:rPr>
              <a:t>The findings prove that production and consumption go hand in hand. Brazil producing the most coffee and in turn consuming the most coffee. Country </a:t>
            </a:r>
            <a:r>
              <a:rPr lang="en-US" b="1" dirty="0">
                <a:solidFill>
                  <a:srgbClr val="FFFFFF"/>
                </a:solidFill>
                <a:highlight>
                  <a:srgbClr val="111111"/>
                </a:highlight>
                <a:latin typeface="system-ui"/>
              </a:rPr>
              <a:t>for </a:t>
            </a:r>
            <a:r>
              <a:rPr kumimoji="0" lang="en-US" sz="1800" b="1" i="0" u="none" strike="noStrike" kern="1200" cap="none" spc="0" normalizeH="0" baseline="0" noProof="0" dirty="0">
                <a:ln>
                  <a:noFill/>
                </a:ln>
                <a:solidFill>
                  <a:srgbClr val="FFFFFF"/>
                </a:solidFill>
                <a:effectLst/>
                <a:highlight>
                  <a:srgbClr val="111111"/>
                </a:highlight>
                <a:uLnTx/>
                <a:uFillTx/>
                <a:latin typeface="system-ui"/>
                <a:ea typeface="+mn-ea"/>
                <a:cs typeface="+mn-cs"/>
              </a:rPr>
              <a:t>Country the data demonstrated that the more a country produced the more it consumed. Primary examples include Brazil, Indonesia, Mexico and Columbia.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Tree>
    <p:extLst>
      <p:ext uri="{BB962C8B-B14F-4D97-AF65-F5344CB8AC3E}">
        <p14:creationId xmlns:p14="http://schemas.microsoft.com/office/powerpoint/2010/main" val="1913316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Conclusions</a:t>
            </a:r>
            <a:endParaRPr lang="en-US" sz="2400" dirty="0"/>
          </a:p>
        </p:txBody>
      </p:sp>
      <p:sp>
        <p:nvSpPr>
          <p:cNvPr id="3" name="TextBox 2">
            <a:extLst>
              <a:ext uri="{FF2B5EF4-FFF2-40B4-BE49-F238E27FC236}">
                <a16:creationId xmlns:a16="http://schemas.microsoft.com/office/drawing/2014/main" id="{BDD6F750-7BF8-40F3-7794-FBA9491F4000}"/>
              </a:ext>
            </a:extLst>
          </p:cNvPr>
          <p:cNvSpPr txBox="1"/>
          <p:nvPr/>
        </p:nvSpPr>
        <p:spPr>
          <a:xfrm>
            <a:off x="2095146" y="1058660"/>
            <a:ext cx="786384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Moderate rainfall is required for adequate coffee production. The top producing countries also exist in a subtropical or tropical climate where warmth and rain are both plentiful.</a:t>
            </a:r>
          </a:p>
          <a:p>
            <a:pPr marL="285750" indent="-285750">
              <a:buFont typeface="Arial" panose="020B0604020202020204" pitchFamily="34" charset="0"/>
              <a:buChar char="•"/>
            </a:pPr>
            <a:r>
              <a:rPr lang="en-US" dirty="0"/>
              <a:t>Quantity of Production rises as temperatures rise, even within the subset of these high producing countries, but higher temperatures can adversely affect the quality of coffee beans</a:t>
            </a:r>
          </a:p>
          <a:p>
            <a:pPr marL="285750" indent="-285750">
              <a:buFont typeface="Arial" panose="020B0604020202020204" pitchFamily="34" charset="0"/>
              <a:buChar char="•"/>
            </a:pPr>
            <a:r>
              <a:rPr lang="en-US" dirty="0"/>
              <a:t>The optimal temperature appears to be around 65 degrees Fahrenheit/18 Celsius. Below that temperature production tends to trend down. Above that point quantity continues to rise, but we start to see less quality.</a:t>
            </a:r>
          </a:p>
          <a:p>
            <a:pPr marL="285750" indent="-285750">
              <a:buFont typeface="Arial" panose="020B0604020202020204" pitchFamily="34" charset="0"/>
              <a:buChar char="•"/>
            </a:pPr>
            <a:r>
              <a:rPr lang="en-US" dirty="0"/>
              <a:t>We did observe that production and consumption tended to go hand in hand. Brazil, for example, produces by far the most coffee, and they also consume the most. Country for country the data demonstrated that the more a country produces the more it consumes. In addition to Brazil,  Indonesia, Mexico and Columbia provide proof of this. </a:t>
            </a:r>
          </a:p>
          <a:p>
            <a:pPr marL="285750" indent="-285750">
              <a:buFont typeface="Arial" panose="020B0604020202020204" pitchFamily="34" charset="0"/>
              <a:buChar char="•"/>
            </a:pPr>
            <a:r>
              <a:rPr lang="en-US" dirty="0"/>
              <a:t>The amount of coffee produced does not seem to affect its quality. The data from Brazil, again, shows the way here. They produce great quantities of high quality coffee.</a:t>
            </a:r>
          </a:p>
        </p:txBody>
      </p:sp>
    </p:spTree>
    <p:extLst>
      <p:ext uri="{BB962C8B-B14F-4D97-AF65-F5344CB8AC3E}">
        <p14:creationId xmlns:p14="http://schemas.microsoft.com/office/powerpoint/2010/main" val="169300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D066-3F7F-90EE-A3D3-7C86E873BB84}"/>
              </a:ext>
            </a:extLst>
          </p:cNvPr>
          <p:cNvSpPr>
            <a:spLocks noGrp="1"/>
          </p:cNvSpPr>
          <p:nvPr>
            <p:ph type="title"/>
          </p:nvPr>
        </p:nvSpPr>
        <p:spPr>
          <a:xfrm>
            <a:off x="1207937" y="910277"/>
            <a:ext cx="9590550" cy="544811"/>
          </a:xfrm>
        </p:spPr>
        <p:txBody>
          <a:bodyPr>
            <a:normAutofit fontScale="90000"/>
          </a:bodyPr>
          <a:lstStyle/>
          <a:p>
            <a:r>
              <a:rPr lang="en-US" dirty="0"/>
              <a:t>What questions need to be answered?</a:t>
            </a:r>
          </a:p>
        </p:txBody>
      </p:sp>
      <p:sp>
        <p:nvSpPr>
          <p:cNvPr id="3" name="Text Placeholder 2">
            <a:extLst>
              <a:ext uri="{FF2B5EF4-FFF2-40B4-BE49-F238E27FC236}">
                <a16:creationId xmlns:a16="http://schemas.microsoft.com/office/drawing/2014/main" id="{518000CA-0216-A136-51DA-3F695CF36E6F}"/>
              </a:ext>
            </a:extLst>
          </p:cNvPr>
          <p:cNvSpPr>
            <a:spLocks noGrp="1"/>
          </p:cNvSpPr>
          <p:nvPr>
            <p:ph type="body" idx="1"/>
          </p:nvPr>
        </p:nvSpPr>
        <p:spPr>
          <a:xfrm>
            <a:off x="1300725" y="2340156"/>
            <a:ext cx="9590550" cy="3050828"/>
          </a:xfrm>
        </p:spPr>
        <p:txBody>
          <a:bodyPr>
            <a:normAutofit fontScale="70000" lnSpcReduction="20000"/>
          </a:bodyPr>
          <a:lstStyle/>
          <a:p>
            <a:r>
              <a:rPr lang="en-US" sz="4500" dirty="0"/>
              <a:t>In our analysis, we attempted to answer the following questions :</a:t>
            </a:r>
          </a:p>
          <a:p>
            <a:endParaRPr lang="en-US" sz="4500" dirty="0"/>
          </a:p>
          <a:p>
            <a:pPr algn="l"/>
            <a:r>
              <a:rPr lang="en-US" b="0" i="0" dirty="0">
                <a:effectLst/>
                <a:latin typeface="Times New Roman" panose="02020603050405020304" pitchFamily="18" charset="0"/>
              </a:rPr>
              <a:t>· What countries and continents consistently produce the highest quality coffee?</a:t>
            </a:r>
          </a:p>
          <a:p>
            <a:pPr algn="l"/>
            <a:r>
              <a:rPr lang="en-US" b="0" i="0" dirty="0">
                <a:effectLst/>
                <a:latin typeface="Times New Roman" panose="02020603050405020304" pitchFamily="18" charset="0"/>
              </a:rPr>
              <a:t>· Does weather, especially rainfall, affect the amount or quality of coffee produced?</a:t>
            </a:r>
          </a:p>
          <a:p>
            <a:pPr algn="l"/>
            <a:r>
              <a:rPr lang="en-US" b="0" i="0" dirty="0">
                <a:effectLst/>
                <a:latin typeface="Times New Roman" panose="02020603050405020304" pitchFamily="18" charset="0"/>
              </a:rPr>
              <a:t>· What countries consume the most coffee? Does the amount of coffee produced influence consumption?</a:t>
            </a:r>
          </a:p>
          <a:p>
            <a:pPr algn="l"/>
            <a:r>
              <a:rPr lang="en-US" b="0" i="0" dirty="0">
                <a:effectLst/>
                <a:latin typeface="Times New Roman" panose="02020603050405020304" pitchFamily="18" charset="0"/>
              </a:rPr>
              <a:t>· What countries produce the most coffee and does that affect the quality of coffee produced?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8838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8EC1-B559-4BD9-938E-A6D9A925C679}"/>
              </a:ext>
            </a:extLst>
          </p:cNvPr>
          <p:cNvSpPr>
            <a:spLocks noGrp="1"/>
          </p:cNvSpPr>
          <p:nvPr>
            <p:ph type="title"/>
          </p:nvPr>
        </p:nvSpPr>
        <p:spPr>
          <a:xfrm>
            <a:off x="738866" y="100716"/>
            <a:ext cx="10353762" cy="1257300"/>
          </a:xfrm>
        </p:spPr>
        <p:txBody>
          <a:bodyPr>
            <a:normAutofit/>
          </a:bodyPr>
          <a:lstStyle/>
          <a:p>
            <a:r>
              <a:rPr lang="en-US" sz="2400" dirty="0"/>
              <a:t>Avg rainfall vs production</a:t>
            </a:r>
          </a:p>
        </p:txBody>
      </p:sp>
      <p:pic>
        <p:nvPicPr>
          <p:cNvPr id="4" name="Picture 3">
            <a:extLst>
              <a:ext uri="{FF2B5EF4-FFF2-40B4-BE49-F238E27FC236}">
                <a16:creationId xmlns:a16="http://schemas.microsoft.com/office/drawing/2014/main" id="{272DBF69-9CDF-4E2E-5997-66A04CF45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410" y="968725"/>
            <a:ext cx="5852172" cy="4389129"/>
          </a:xfrm>
          <a:prstGeom prst="rect">
            <a:avLst/>
          </a:prstGeom>
        </p:spPr>
      </p:pic>
      <p:sp>
        <p:nvSpPr>
          <p:cNvPr id="19" name="TextBox 18">
            <a:extLst>
              <a:ext uri="{FF2B5EF4-FFF2-40B4-BE49-F238E27FC236}">
                <a16:creationId xmlns:a16="http://schemas.microsoft.com/office/drawing/2014/main" id="{EA2C6AF5-58F2-450E-65EE-D7ADED4F03C8}"/>
              </a:ext>
            </a:extLst>
          </p:cNvPr>
          <p:cNvSpPr txBox="1"/>
          <p:nvPr/>
        </p:nvSpPr>
        <p:spPr>
          <a:xfrm>
            <a:off x="532737" y="5510254"/>
            <a:ext cx="11410122" cy="954107"/>
          </a:xfrm>
          <a:prstGeom prst="rect">
            <a:avLst/>
          </a:prstGeom>
          <a:noFill/>
        </p:spPr>
        <p:txBody>
          <a:bodyPr wrap="square" rtlCol="0">
            <a:spAutoFit/>
          </a:bodyPr>
          <a:lstStyle/>
          <a:p>
            <a:r>
              <a:rPr lang="en-US" sz="1400" dirty="0"/>
              <a:t>Comments on the avg rainfall vs avg production analysis : In comparing avg rainfall to avg production amounts, we have a null hypothesis that says the amount of rainfall doesn't matter when it comes to amount of coffee produced. The p value is 0.148, so we cannot reject this null hypothesis. The massive production of Brazil with a rainfall amount that falls in the middle of these regions might distort the data. It appears, though, that rainfall amounts do not necessarily affect this metric. </a:t>
            </a:r>
          </a:p>
        </p:txBody>
      </p:sp>
    </p:spTree>
    <p:extLst>
      <p:ext uri="{BB962C8B-B14F-4D97-AF65-F5344CB8AC3E}">
        <p14:creationId xmlns:p14="http://schemas.microsoft.com/office/powerpoint/2010/main" val="363997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1D2E-15F3-72A3-87A5-EF8A322E3AD5}"/>
              </a:ext>
            </a:extLst>
          </p:cNvPr>
          <p:cNvSpPr>
            <a:spLocks noGrp="1"/>
          </p:cNvSpPr>
          <p:nvPr>
            <p:ph type="title"/>
          </p:nvPr>
        </p:nvSpPr>
        <p:spPr>
          <a:xfrm>
            <a:off x="850185" y="235888"/>
            <a:ext cx="10353762" cy="1257300"/>
          </a:xfrm>
        </p:spPr>
        <p:txBody>
          <a:bodyPr>
            <a:normAutofit/>
          </a:bodyPr>
          <a:lstStyle/>
          <a:p>
            <a:r>
              <a:rPr lang="en-US" sz="2400" dirty="0"/>
              <a:t>Avg Temp vs Avg production</a:t>
            </a:r>
          </a:p>
        </p:txBody>
      </p:sp>
      <p:pic>
        <p:nvPicPr>
          <p:cNvPr id="4" name="Picture 3">
            <a:extLst>
              <a:ext uri="{FF2B5EF4-FFF2-40B4-BE49-F238E27FC236}">
                <a16:creationId xmlns:a16="http://schemas.microsoft.com/office/drawing/2014/main" id="{5C88548E-2873-F7E7-1748-06214A3C1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83360"/>
            <a:ext cx="5852172" cy="4389129"/>
          </a:xfrm>
          <a:prstGeom prst="rect">
            <a:avLst/>
          </a:prstGeom>
        </p:spPr>
      </p:pic>
      <p:sp>
        <p:nvSpPr>
          <p:cNvPr id="5" name="TextBox 4">
            <a:extLst>
              <a:ext uri="{FF2B5EF4-FFF2-40B4-BE49-F238E27FC236}">
                <a16:creationId xmlns:a16="http://schemas.microsoft.com/office/drawing/2014/main" id="{85F7B48D-1A86-ED80-B772-FB732D2BDACC}"/>
              </a:ext>
            </a:extLst>
          </p:cNvPr>
          <p:cNvSpPr txBox="1"/>
          <p:nvPr/>
        </p:nvSpPr>
        <p:spPr>
          <a:xfrm>
            <a:off x="532737" y="5637475"/>
            <a:ext cx="11449879" cy="954107"/>
          </a:xfrm>
          <a:prstGeom prst="rect">
            <a:avLst/>
          </a:prstGeom>
          <a:noFill/>
        </p:spPr>
        <p:txBody>
          <a:bodyPr wrap="square" rtlCol="0">
            <a:spAutoFit/>
          </a:bodyPr>
          <a:lstStyle/>
          <a:p>
            <a:r>
              <a:rPr lang="en-US" sz="1400" dirty="0"/>
              <a:t>Comments on the avg temperature vs avg production amount analysis: The null hypothesis here is that amount of  coffee production would be about the same across temperatures. The p value is 0.022, however, and well below the 0.05 threshold. We can reject the null hypothesis. Coffee production appears to rise as temperatures rise, though we did observe that the reverse is true of quality. Brazil, with a high avg temperature, potentially distorts the data somewhat, but even with smaller coffee producing countries, the trend seems to hold. Our alternative hypothesis that avg temperature does affect production is likely true. </a:t>
            </a:r>
          </a:p>
        </p:txBody>
      </p:sp>
    </p:spTree>
    <p:extLst>
      <p:ext uri="{BB962C8B-B14F-4D97-AF65-F5344CB8AC3E}">
        <p14:creationId xmlns:p14="http://schemas.microsoft.com/office/powerpoint/2010/main" val="378391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C6DA-075A-8FB5-3B9F-A9BE5FD73912}"/>
              </a:ext>
            </a:extLst>
          </p:cNvPr>
          <p:cNvSpPr>
            <a:spLocks noGrp="1"/>
          </p:cNvSpPr>
          <p:nvPr>
            <p:ph type="title"/>
          </p:nvPr>
        </p:nvSpPr>
        <p:spPr>
          <a:xfrm>
            <a:off x="919119" y="258746"/>
            <a:ext cx="10353762" cy="861391"/>
          </a:xfrm>
        </p:spPr>
        <p:txBody>
          <a:bodyPr>
            <a:normAutofit/>
          </a:bodyPr>
          <a:lstStyle/>
          <a:p>
            <a:r>
              <a:rPr lang="en-US" sz="2400" dirty="0"/>
              <a:t>Avg Temp vs Avg Quality</a:t>
            </a:r>
          </a:p>
        </p:txBody>
      </p:sp>
      <p:sp>
        <p:nvSpPr>
          <p:cNvPr id="5" name="TextBox 4">
            <a:extLst>
              <a:ext uri="{FF2B5EF4-FFF2-40B4-BE49-F238E27FC236}">
                <a16:creationId xmlns:a16="http://schemas.microsoft.com/office/drawing/2014/main" id="{CCE19B9F-8442-FCA9-0721-E1C4AE6F7DDC}"/>
              </a:ext>
            </a:extLst>
          </p:cNvPr>
          <p:cNvSpPr txBox="1"/>
          <p:nvPr/>
        </p:nvSpPr>
        <p:spPr>
          <a:xfrm>
            <a:off x="659958" y="5597411"/>
            <a:ext cx="11195436" cy="954107"/>
          </a:xfrm>
          <a:prstGeom prst="rect">
            <a:avLst/>
          </a:prstGeom>
          <a:noFill/>
        </p:spPr>
        <p:txBody>
          <a:bodyPr wrap="square" rtlCol="0">
            <a:spAutoFit/>
          </a:bodyPr>
          <a:lstStyle/>
          <a:p>
            <a:r>
              <a:rPr lang="en-US" sz="1400" dirty="0"/>
              <a:t># Comments on the Avg temperature vs Avg Quality analysis : Here, the null hypothesis again is that temperature has nothing to do bean quality. The p value is tiny, though, well below the 0.05 threshold. We can therefore reject the null hypothesis. Again, most coffee producing countries are in tropical or subtropical climates, but the variance in temperature within these regions affects quality. The correlation is negative, with quality trending downward as temperatures go up, and this is our alternative hypothesis, which has a very high likelihood of being true. </a:t>
            </a:r>
          </a:p>
        </p:txBody>
      </p:sp>
      <p:pic>
        <p:nvPicPr>
          <p:cNvPr id="6" name="Picture 5">
            <a:extLst>
              <a:ext uri="{FF2B5EF4-FFF2-40B4-BE49-F238E27FC236}">
                <a16:creationId xmlns:a16="http://schemas.microsoft.com/office/drawing/2014/main" id="{D87F503A-A3B9-BD49-9282-F67AEA5EC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4255" y="1120137"/>
            <a:ext cx="5852172" cy="4389129"/>
          </a:xfrm>
          <a:prstGeom prst="rect">
            <a:avLst/>
          </a:prstGeom>
        </p:spPr>
      </p:pic>
    </p:spTree>
    <p:extLst>
      <p:ext uri="{BB962C8B-B14F-4D97-AF65-F5344CB8AC3E}">
        <p14:creationId xmlns:p14="http://schemas.microsoft.com/office/powerpoint/2010/main" val="368733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Quality vs Avg Rainfall</a:t>
            </a:r>
          </a:p>
        </p:txBody>
      </p:sp>
      <p:pic>
        <p:nvPicPr>
          <p:cNvPr id="4" name="Picture 3">
            <a:extLst>
              <a:ext uri="{FF2B5EF4-FFF2-40B4-BE49-F238E27FC236}">
                <a16:creationId xmlns:a16="http://schemas.microsoft.com/office/drawing/2014/main" id="{94B1C2D0-DCEB-4460-0ECC-308BF5B67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99263"/>
            <a:ext cx="5852172" cy="4389129"/>
          </a:xfrm>
          <a:prstGeom prst="rect">
            <a:avLst/>
          </a:prstGeom>
        </p:spPr>
      </p:pic>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357479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Answer:</a:t>
            </a:r>
            <a:br>
              <a:rPr lang="en-US" sz="2800" dirty="0"/>
            </a:br>
            <a:r>
              <a:rPr lang="en-US" sz="2400" dirty="0">
                <a:effectLst/>
                <a:latin typeface="Calibri" panose="020F0502020204030204" pitchFamily="34" charset="0"/>
                <a:ea typeface="Calibri" panose="020F0502020204030204" pitchFamily="34" charset="0"/>
                <a:cs typeface="Times New Roman" panose="02020603050405020304" pitchFamily="18" charset="0"/>
              </a:rPr>
              <a:t>Does weather, especially rainfall, affect the amount or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2347415"/>
            <a:ext cx="11037015" cy="1600438"/>
          </a:xfrm>
          <a:prstGeom prst="rect">
            <a:avLst/>
          </a:prstGeom>
          <a:noFill/>
        </p:spPr>
        <p:txBody>
          <a:bodyPr wrap="square" rtlCol="0">
            <a:spAutoFit/>
          </a:bodyPr>
          <a:lstStyle/>
          <a:p>
            <a:r>
              <a:rPr lang="en-US" sz="1400" dirty="0"/>
              <a:t>In asking the question about how much and weather, we discovered that some factors seemed to matter more than others. </a:t>
            </a:r>
          </a:p>
          <a:p>
            <a:endParaRPr lang="en-US" sz="1400" dirty="0"/>
          </a:p>
          <a:p>
            <a:pPr marL="285750" indent="-285750">
              <a:buFont typeface="Arial" panose="020B0604020202020204" pitchFamily="34" charset="0"/>
              <a:buChar char="•"/>
            </a:pPr>
            <a:r>
              <a:rPr lang="en-US" sz="1400" dirty="0"/>
              <a:t>In terms of production, it looks like rainfall did not matter how much coffee was produced, at least among these coffee producing nations. However, the quantity of production rose as temperatures rose, as indicated by the p values for each figure.</a:t>
            </a:r>
          </a:p>
          <a:p>
            <a:pPr marL="285750" indent="-285750">
              <a:buFont typeface="Arial" panose="020B0604020202020204" pitchFamily="34" charset="0"/>
              <a:buChar char="•"/>
            </a:pPr>
            <a:r>
              <a:rPr lang="en-US" sz="1400" dirty="0"/>
              <a:t>In terms of quality of the coffee, we found a correlation for temperature, with quality trending downward as temperatures rose. However, rainfall amounts within this subset did not appear to affect quality. The so-called ‘perfect’ average temperature to grow the best beans appears to be around 18 Celsius, or 65 Fahrenheit.</a:t>
            </a:r>
          </a:p>
        </p:txBody>
      </p:sp>
      <p:sp>
        <p:nvSpPr>
          <p:cNvPr id="3" name="TextBox 2">
            <a:extLst>
              <a:ext uri="{FF2B5EF4-FFF2-40B4-BE49-F238E27FC236}">
                <a16:creationId xmlns:a16="http://schemas.microsoft.com/office/drawing/2014/main" id="{3F461C2E-8A9F-04B5-9D9A-7C8F3F0FE852}"/>
              </a:ext>
            </a:extLst>
          </p:cNvPr>
          <p:cNvSpPr txBox="1"/>
          <p:nvPr/>
        </p:nvSpPr>
        <p:spPr>
          <a:xfrm>
            <a:off x="1152939" y="4858247"/>
            <a:ext cx="9947082" cy="954107"/>
          </a:xfrm>
          <a:prstGeom prst="rect">
            <a:avLst/>
          </a:prstGeom>
          <a:noFill/>
        </p:spPr>
        <p:txBody>
          <a:bodyPr wrap="square" rtlCol="0">
            <a:spAutoFit/>
          </a:bodyPr>
          <a:lstStyle/>
          <a:p>
            <a:r>
              <a:rPr lang="en-US" sz="1400" dirty="0"/>
              <a:t>There are some limitations of the data we used. First of all, all of the top coffee producing countries are in tropical or subtropical climates, so the temperature and rainfall variations studied were within a fairly narrow range. Whether or not coffee could be reliably produced in colder or drier climes these countries is beyond the scope of these data. Also, the country of Brazil dwarfs the production of most other countries, and produces quite high quality beans as well, so their production alone has an outsized influence on the analysis. </a:t>
            </a:r>
          </a:p>
        </p:txBody>
      </p:sp>
    </p:spTree>
    <p:extLst>
      <p:ext uri="{BB962C8B-B14F-4D97-AF65-F5344CB8AC3E}">
        <p14:creationId xmlns:p14="http://schemas.microsoft.com/office/powerpoint/2010/main" val="268266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a number of people&#10;&#10;Description automatically generated with medium confidence">
            <a:extLst>
              <a:ext uri="{FF2B5EF4-FFF2-40B4-BE49-F238E27FC236}">
                <a16:creationId xmlns:a16="http://schemas.microsoft.com/office/drawing/2014/main" id="{446537D7-2511-2E0B-C626-632368134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70" y="68263"/>
            <a:ext cx="11202459" cy="6721475"/>
          </a:xfrm>
          <a:prstGeom prst="rect">
            <a:avLst/>
          </a:prstGeom>
          <a:no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6670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{EF285AE8-D8A1-4B43-AB75-F813DC66CA4D}tf12214701_win32</Template>
  <TotalTime>226</TotalTime>
  <Words>1715</Words>
  <Application>Microsoft Office PowerPoint</Application>
  <PresentationFormat>Widescreen</PresentationFormat>
  <Paragraphs>67</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Aptos</vt:lpstr>
      <vt:lpstr>Arial</vt:lpstr>
      <vt:lpstr>Calibri</vt:lpstr>
      <vt:lpstr>Goudy Old Style</vt:lpstr>
      <vt:lpstr>Slack-Lato</vt:lpstr>
      <vt:lpstr>system-ui</vt:lpstr>
      <vt:lpstr>Times New Roman</vt:lpstr>
      <vt:lpstr>Wingdings 2</vt:lpstr>
      <vt:lpstr>SlateVTI</vt:lpstr>
      <vt:lpstr>A Study of Coffee Production</vt:lpstr>
      <vt:lpstr>Executive Summary</vt:lpstr>
      <vt:lpstr>What questions need to be answered?</vt:lpstr>
      <vt:lpstr>Avg rainfall vs production</vt:lpstr>
      <vt:lpstr>Avg Temp vs Avg production</vt:lpstr>
      <vt:lpstr>Avg Temp vs Avg Quality</vt:lpstr>
      <vt:lpstr>Quality vs Avg Rainfall</vt:lpstr>
      <vt:lpstr>Answer: Does weather, especially rainfall, affect the amount or quality of coffee produced?</vt:lpstr>
      <vt:lpstr>PowerPoint Presentation</vt:lpstr>
      <vt:lpstr>Top 5 Countries of Production</vt:lpstr>
      <vt:lpstr>Top 5 Countries of Production</vt:lpstr>
      <vt:lpstr>Smallest Amount of Coffee Production</vt:lpstr>
      <vt:lpstr>Brazil Yearly Production</vt:lpstr>
      <vt:lpstr>Benin Yearly Production</vt:lpstr>
      <vt:lpstr>Production Comparison </vt:lpstr>
      <vt:lpstr>What countries produce the most coffee and does that affect the quality of coffee produced?</vt:lpstr>
      <vt:lpstr>Flavor Rating by Country</vt:lpstr>
      <vt:lpstr>Map of Amount Produced by Country</vt:lpstr>
      <vt:lpstr>Scatter Plot Amount Produced by Country</vt:lpstr>
      <vt:lpstr>Bar Chart of Quality Score with trend line of Amount Produced</vt:lpstr>
      <vt:lpstr>Answer to question:  What countries produce the most coffee and does that affect the quality of coffee produced?</vt:lpstr>
      <vt:lpstr>Question:  What countries consume the most coffee? Does the amount of coffee produced influence consumption?</vt:lpstr>
      <vt:lpstr>PowerPoint Presentation</vt:lpstr>
      <vt:lpstr>Answer:  What countries consume the most coffee? Does the amount of coffee that is produced influence consumption?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Coffee Production</dc:title>
  <dc:creator>Paul Anderson</dc:creator>
  <cp:lastModifiedBy>Paul Anderson</cp:lastModifiedBy>
  <cp:revision>13</cp:revision>
  <dcterms:created xsi:type="dcterms:W3CDTF">2024-04-15T23:18:18Z</dcterms:created>
  <dcterms:modified xsi:type="dcterms:W3CDTF">2024-04-18T12:36:37Z</dcterms:modified>
</cp:coreProperties>
</file>