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5"/>
  </p:notesMasterIdLst>
  <p:sldIdLst>
    <p:sldId id="257" r:id="rId5"/>
    <p:sldId id="258" r:id="rId6"/>
    <p:sldId id="259" r:id="rId7"/>
    <p:sldId id="260" r:id="rId8"/>
    <p:sldId id="287" r:id="rId9"/>
    <p:sldId id="269" r:id="rId10"/>
    <p:sldId id="272" r:id="rId11"/>
    <p:sldId id="283" r:id="rId12"/>
    <p:sldId id="271" r:id="rId13"/>
    <p:sldId id="277" r:id="rId14"/>
    <p:sldId id="270" r:id="rId15"/>
    <p:sldId id="276" r:id="rId16"/>
    <p:sldId id="275" r:id="rId17"/>
    <p:sldId id="274" r:id="rId18"/>
    <p:sldId id="281" r:id="rId19"/>
    <p:sldId id="280" r:id="rId20"/>
    <p:sldId id="279" r:id="rId21"/>
    <p:sldId id="278" r:id="rId22"/>
    <p:sldId id="282" r:id="rId23"/>
    <p:sldId id="261" r:id="rId24"/>
    <p:sldId id="262" r:id="rId25"/>
    <p:sldId id="263" r:id="rId26"/>
    <p:sldId id="264" r:id="rId27"/>
    <p:sldId id="285" r:id="rId28"/>
    <p:sldId id="286" r:id="rId29"/>
    <p:sldId id="288" r:id="rId30"/>
    <p:sldId id="265" r:id="rId31"/>
    <p:sldId id="266" r:id="rId32"/>
    <p:sldId id="267" r:id="rId33"/>
    <p:sldId id="26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19" autoAdjust="0"/>
  </p:normalViewPr>
  <p:slideViewPr>
    <p:cSldViewPr snapToGrid="0">
      <p:cViewPr varScale="1">
        <p:scale>
          <a:sx n="113" d="100"/>
          <a:sy n="113" d="100"/>
        </p:scale>
        <p:origin x="214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2020</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COVID pandemic</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2024</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COVID now endemic</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20xx</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Possible next pandemic?</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2020</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COVID pandemic</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2024</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COVID now endemic</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20xx</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Possible next pandemic?</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01847C-0A1A-45E6-AD6F-EB378218654C}"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271E42-DC8D-4C51-8B0E-F30510EAF4C5}" type="slidenum">
              <a:rPr lang="en-US" smtClean="0"/>
              <a:t>‹#›</a:t>
            </a:fld>
            <a:endParaRPr lang="en-US"/>
          </a:p>
        </p:txBody>
      </p:sp>
    </p:spTree>
    <p:extLst>
      <p:ext uri="{BB962C8B-B14F-4D97-AF65-F5344CB8AC3E}">
        <p14:creationId xmlns:p14="http://schemas.microsoft.com/office/powerpoint/2010/main" val="4106788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271E42-DC8D-4C51-8B0E-F30510EAF4C5}" type="slidenum">
              <a:rPr lang="en-US" smtClean="0"/>
              <a:t>23</a:t>
            </a:fld>
            <a:endParaRPr lang="en-US"/>
          </a:p>
        </p:txBody>
      </p:sp>
    </p:spTree>
    <p:extLst>
      <p:ext uri="{BB962C8B-B14F-4D97-AF65-F5344CB8AC3E}">
        <p14:creationId xmlns:p14="http://schemas.microsoft.com/office/powerpoint/2010/main" val="3054899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271E42-DC8D-4C51-8B0E-F30510EAF4C5}" type="slidenum">
              <a:rPr lang="en-US" smtClean="0"/>
              <a:t>24</a:t>
            </a:fld>
            <a:endParaRPr lang="en-US"/>
          </a:p>
        </p:txBody>
      </p:sp>
    </p:spTree>
    <p:extLst>
      <p:ext uri="{BB962C8B-B14F-4D97-AF65-F5344CB8AC3E}">
        <p14:creationId xmlns:p14="http://schemas.microsoft.com/office/powerpoint/2010/main" val="618984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271E42-DC8D-4C51-8B0E-F30510EAF4C5}" type="slidenum">
              <a:rPr lang="en-US" smtClean="0"/>
              <a:t>25</a:t>
            </a:fld>
            <a:endParaRPr lang="en-US"/>
          </a:p>
        </p:txBody>
      </p:sp>
    </p:spTree>
    <p:extLst>
      <p:ext uri="{BB962C8B-B14F-4D97-AF65-F5344CB8AC3E}">
        <p14:creationId xmlns:p14="http://schemas.microsoft.com/office/powerpoint/2010/main" val="2205847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271E42-DC8D-4C51-8B0E-F30510EAF4C5}" type="slidenum">
              <a:rPr lang="en-US" smtClean="0"/>
              <a:t>26</a:t>
            </a:fld>
            <a:endParaRPr lang="en-US"/>
          </a:p>
        </p:txBody>
      </p:sp>
    </p:spTree>
    <p:extLst>
      <p:ext uri="{BB962C8B-B14F-4D97-AF65-F5344CB8AC3E}">
        <p14:creationId xmlns:p14="http://schemas.microsoft.com/office/powerpoint/2010/main" val="330350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6/26/2024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6/26/2024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6/26/2024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6/26/2024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6/26/2024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6/26/2024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Project 3 – A Covid study</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1958022"/>
          </a:xfrm>
        </p:spPr>
        <p:txBody>
          <a:bodyPr>
            <a:normAutofit/>
          </a:bodyPr>
          <a:lstStyle/>
          <a:p>
            <a:r>
              <a:rPr lang="en-US" dirty="0"/>
              <a:t>Colin Roberts, Hannah </a:t>
            </a:r>
            <a:r>
              <a:rPr lang="en-US" dirty="0" err="1"/>
              <a:t>Kollmann</a:t>
            </a:r>
            <a:r>
              <a:rPr lang="en-US" dirty="0"/>
              <a:t>, </a:t>
            </a:r>
            <a:r>
              <a:rPr lang="en-US" dirty="0" err="1"/>
              <a:t>Padmashiri</a:t>
            </a:r>
            <a:r>
              <a:rPr lang="en-US" dirty="0"/>
              <a:t> Bhatta , Paul Anderson, </a:t>
            </a:r>
            <a:r>
              <a:rPr lang="en-US" dirty="0" err="1"/>
              <a:t>connery</a:t>
            </a:r>
            <a:r>
              <a:rPr lang="en-US" dirty="0"/>
              <a:t> </a:t>
            </a:r>
            <a:r>
              <a:rPr lang="en-US" dirty="0" err="1"/>
              <a:t>hinson</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91A3-A1DB-4772-BCCE-EA9B115EB6BB}"/>
              </a:ext>
            </a:extLst>
          </p:cNvPr>
          <p:cNvSpPr>
            <a:spLocks noGrp="1"/>
          </p:cNvSpPr>
          <p:nvPr>
            <p:ph type="title"/>
          </p:nvPr>
        </p:nvSpPr>
        <p:spPr/>
        <p:txBody>
          <a:bodyPr/>
          <a:lstStyle/>
          <a:p>
            <a:pPr algn="ctr"/>
            <a:r>
              <a:rPr lang="en-US" dirty="0"/>
              <a:t>Created mortality rate in </a:t>
            </a:r>
            <a:r>
              <a:rPr lang="en-US" dirty="0" err="1"/>
              <a:t>jupyter</a:t>
            </a:r>
            <a:r>
              <a:rPr lang="en-US" dirty="0"/>
              <a:t> notebook</a:t>
            </a:r>
          </a:p>
        </p:txBody>
      </p:sp>
      <p:pic>
        <p:nvPicPr>
          <p:cNvPr id="6" name="Content Placeholder 5" descr="A black background with white text&#10;&#10;Description automatically generated">
            <a:extLst>
              <a:ext uri="{FF2B5EF4-FFF2-40B4-BE49-F238E27FC236}">
                <a16:creationId xmlns:a16="http://schemas.microsoft.com/office/drawing/2014/main" id="{9116F1F8-995E-8102-0BAA-C68DD5BF6889}"/>
              </a:ext>
            </a:extLst>
          </p:cNvPr>
          <p:cNvPicPr>
            <a:picLocks noGrp="1" noChangeAspect="1"/>
          </p:cNvPicPr>
          <p:nvPr>
            <p:ph idx="1"/>
          </p:nvPr>
        </p:nvPicPr>
        <p:blipFill>
          <a:blip r:embed="rId2"/>
          <a:stretch>
            <a:fillRect/>
          </a:stretch>
        </p:blipFill>
        <p:spPr>
          <a:xfrm>
            <a:off x="3308940" y="2654932"/>
            <a:ext cx="5227278" cy="1202365"/>
          </a:xfrm>
        </p:spPr>
      </p:pic>
      <p:pic>
        <p:nvPicPr>
          <p:cNvPr id="10" name="Picture 9" descr="A screenshot of a computer&#10;&#10;Description automatically generated">
            <a:extLst>
              <a:ext uri="{FF2B5EF4-FFF2-40B4-BE49-F238E27FC236}">
                <a16:creationId xmlns:a16="http://schemas.microsoft.com/office/drawing/2014/main" id="{6FCB89AB-6D57-7ECB-D759-11F27EC5ABB0}"/>
              </a:ext>
            </a:extLst>
          </p:cNvPr>
          <p:cNvPicPr>
            <a:picLocks noChangeAspect="1"/>
          </p:cNvPicPr>
          <p:nvPr/>
        </p:nvPicPr>
        <p:blipFill>
          <a:blip r:embed="rId3"/>
          <a:stretch>
            <a:fillRect/>
          </a:stretch>
        </p:blipFill>
        <p:spPr>
          <a:xfrm>
            <a:off x="2144110" y="3857297"/>
            <a:ext cx="7556938" cy="2806387"/>
          </a:xfrm>
          <a:prstGeom prst="rect">
            <a:avLst/>
          </a:prstGeom>
        </p:spPr>
      </p:pic>
      <p:sp>
        <p:nvSpPr>
          <p:cNvPr id="3" name="TextBox 2">
            <a:extLst>
              <a:ext uri="{FF2B5EF4-FFF2-40B4-BE49-F238E27FC236}">
                <a16:creationId xmlns:a16="http://schemas.microsoft.com/office/drawing/2014/main" id="{8EA14C91-8E36-5B3B-D798-6BFF194D45A4}"/>
              </a:ext>
            </a:extLst>
          </p:cNvPr>
          <p:cNvSpPr txBox="1"/>
          <p:nvPr/>
        </p:nvSpPr>
        <p:spPr>
          <a:xfrm>
            <a:off x="3457903" y="1992780"/>
            <a:ext cx="4929352" cy="92333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I created a mortality rates column for the </a:t>
            </a:r>
            <a:r>
              <a:rPr lang="en-US" dirty="0" err="1">
                <a:latin typeface="Calibri" panose="020F0502020204030204" pitchFamily="34" charset="0"/>
                <a:cs typeface="Calibri" panose="020F0502020204030204" pitchFamily="34" charset="0"/>
              </a:rPr>
              <a:t>df</a:t>
            </a:r>
            <a:r>
              <a:rPr lang="en-US" dirty="0">
                <a:latin typeface="Calibri" panose="020F0502020204030204" pitchFamily="34" charset="0"/>
                <a:cs typeface="Calibri" panose="020F0502020204030204" pitchFamily="34" charset="0"/>
              </a:rPr>
              <a:t> made up of deaths divided by cases times 100. </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1028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91A3-A1DB-4772-BCCE-EA9B115EB6BB}"/>
              </a:ext>
            </a:extLst>
          </p:cNvPr>
          <p:cNvSpPr>
            <a:spLocks noGrp="1"/>
          </p:cNvSpPr>
          <p:nvPr>
            <p:ph type="title"/>
          </p:nvPr>
        </p:nvSpPr>
        <p:spPr>
          <a:xfrm>
            <a:off x="581192" y="702156"/>
            <a:ext cx="11029616" cy="601127"/>
          </a:xfrm>
        </p:spPr>
        <p:txBody>
          <a:bodyPr/>
          <a:lstStyle/>
          <a:p>
            <a:pPr algn="ctr"/>
            <a:r>
              <a:rPr lang="en-US" dirty="0"/>
              <a:t>Interactive website data.js &amp; app.js</a:t>
            </a:r>
          </a:p>
        </p:txBody>
      </p:sp>
      <p:pic>
        <p:nvPicPr>
          <p:cNvPr id="24" name="Content Placeholder 23" descr="A screenshot of a computer program&#10;&#10;Description automatically generated">
            <a:extLst>
              <a:ext uri="{FF2B5EF4-FFF2-40B4-BE49-F238E27FC236}">
                <a16:creationId xmlns:a16="http://schemas.microsoft.com/office/drawing/2014/main" id="{6A06C0FB-C090-AB25-CB30-BCDE184E7B63}"/>
              </a:ext>
            </a:extLst>
          </p:cNvPr>
          <p:cNvPicPr>
            <a:picLocks noGrp="1" noChangeAspect="1"/>
          </p:cNvPicPr>
          <p:nvPr>
            <p:ph idx="1"/>
          </p:nvPr>
        </p:nvPicPr>
        <p:blipFill>
          <a:blip r:embed="rId2"/>
          <a:stretch>
            <a:fillRect/>
          </a:stretch>
        </p:blipFill>
        <p:spPr>
          <a:xfrm>
            <a:off x="926208" y="2408299"/>
            <a:ext cx="4874203" cy="3451437"/>
          </a:xfrm>
        </p:spPr>
      </p:pic>
      <p:pic>
        <p:nvPicPr>
          <p:cNvPr id="26" name="Picture 25" descr="A screen shot of a computer program&#10;&#10;Description automatically generated">
            <a:extLst>
              <a:ext uri="{FF2B5EF4-FFF2-40B4-BE49-F238E27FC236}">
                <a16:creationId xmlns:a16="http://schemas.microsoft.com/office/drawing/2014/main" id="{F922F735-956A-D345-84CC-AA15AF8C9F46}"/>
              </a:ext>
            </a:extLst>
          </p:cNvPr>
          <p:cNvPicPr>
            <a:picLocks noChangeAspect="1"/>
          </p:cNvPicPr>
          <p:nvPr/>
        </p:nvPicPr>
        <p:blipFill>
          <a:blip r:embed="rId3"/>
          <a:stretch>
            <a:fillRect/>
          </a:stretch>
        </p:blipFill>
        <p:spPr>
          <a:xfrm>
            <a:off x="6275977" y="2408299"/>
            <a:ext cx="5080380" cy="3451437"/>
          </a:xfrm>
          <a:prstGeom prst="rect">
            <a:avLst/>
          </a:prstGeom>
        </p:spPr>
      </p:pic>
      <p:sp>
        <p:nvSpPr>
          <p:cNvPr id="3" name="TextBox 2">
            <a:extLst>
              <a:ext uri="{FF2B5EF4-FFF2-40B4-BE49-F238E27FC236}">
                <a16:creationId xmlns:a16="http://schemas.microsoft.com/office/drawing/2014/main" id="{0941A453-F3DB-7F07-2257-554D31A90588}"/>
              </a:ext>
            </a:extLst>
          </p:cNvPr>
          <p:cNvSpPr txBox="1"/>
          <p:nvPr/>
        </p:nvSpPr>
        <p:spPr>
          <a:xfrm>
            <a:off x="2669627" y="1394126"/>
            <a:ext cx="6999889" cy="92333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I used another </a:t>
            </a:r>
            <a:r>
              <a:rPr lang="en-US" dirty="0" err="1">
                <a:latin typeface="Calibri" panose="020F0502020204030204" pitchFamily="34" charset="0"/>
                <a:cs typeface="Calibri" panose="020F0502020204030204" pitchFamily="34" charset="0"/>
              </a:rPr>
              <a:t>py</a:t>
            </a:r>
            <a:r>
              <a:rPr lang="en-US" dirty="0">
                <a:latin typeface="Calibri" panose="020F0502020204030204" pitchFamily="34" charset="0"/>
                <a:cs typeface="Calibri" panose="020F0502020204030204" pitchFamily="34" charset="0"/>
              </a:rPr>
              <a:t> library called re to convert the </a:t>
            </a:r>
            <a:r>
              <a:rPr lang="en-US" dirty="0" err="1">
                <a:latin typeface="Calibri" panose="020F0502020204030204" pitchFamily="34" charset="0"/>
                <a:cs typeface="Calibri" panose="020F0502020204030204" pitchFamily="34" charset="0"/>
              </a:rPr>
              <a:t>df</a:t>
            </a:r>
            <a:r>
              <a:rPr lang="en-US" dirty="0">
                <a:latin typeface="Calibri" panose="020F0502020204030204" pitchFamily="34" charset="0"/>
                <a:cs typeface="Calibri" panose="020F0502020204030204" pitchFamily="34" charset="0"/>
              </a:rPr>
              <a:t> to </a:t>
            </a:r>
            <a:r>
              <a:rPr lang="en-US" dirty="0" err="1">
                <a:latin typeface="Calibri" panose="020F0502020204030204" pitchFamily="34" charset="0"/>
                <a:cs typeface="Calibri" panose="020F0502020204030204" pitchFamily="34" charset="0"/>
              </a:rPr>
              <a:t>json</a:t>
            </a:r>
            <a:r>
              <a:rPr lang="en-US" dirty="0">
                <a:latin typeface="Calibri" panose="020F0502020204030204" pitchFamily="34" charset="0"/>
                <a:cs typeface="Calibri" panose="020F0502020204030204" pitchFamily="34" charset="0"/>
              </a:rPr>
              <a:t> the convert it to </a:t>
            </a:r>
            <a:r>
              <a:rPr lang="en-US" dirty="0" err="1">
                <a:latin typeface="Calibri" panose="020F0502020204030204" pitchFamily="34" charset="0"/>
                <a:cs typeface="Calibri" panose="020F0502020204030204" pitchFamily="34" charset="0"/>
              </a:rPr>
              <a:t>javascript</a:t>
            </a:r>
            <a:r>
              <a:rPr lang="en-US" dirty="0">
                <a:latin typeface="Calibri" panose="020F0502020204030204" pitchFamily="34" charset="0"/>
                <a:cs typeface="Calibri" panose="020F0502020204030204" pitchFamily="34" charset="0"/>
              </a:rPr>
              <a:t> where I wrote code for the html and </a:t>
            </a:r>
            <a:r>
              <a:rPr lang="en-US" dirty="0" err="1">
                <a:latin typeface="Calibri" panose="020F0502020204030204" pitchFamily="34" charset="0"/>
                <a:cs typeface="Calibri" panose="020F0502020204030204" pitchFamily="34" charset="0"/>
              </a:rPr>
              <a:t>css</a:t>
            </a:r>
            <a:r>
              <a:rPr lang="en-US" dirty="0">
                <a:latin typeface="Calibri" panose="020F0502020204030204" pitchFamily="34" charset="0"/>
                <a:cs typeface="Calibri" panose="020F0502020204030204" pitchFamily="34" charset="0"/>
              </a:rPr>
              <a:t> as well as the </a:t>
            </a:r>
            <a:r>
              <a:rPr lang="en-US" dirty="0" err="1">
                <a:latin typeface="Calibri" panose="020F0502020204030204" pitchFamily="34" charset="0"/>
                <a:cs typeface="Calibri" panose="020F0502020204030204" pitchFamily="34" charset="0"/>
              </a:rPr>
              <a:t>js</a:t>
            </a:r>
            <a:r>
              <a:rPr lang="en-US" dirty="0">
                <a:latin typeface="Calibri" panose="020F0502020204030204" pitchFamily="34" charset="0"/>
                <a:cs typeface="Calibri" panose="020F0502020204030204" pitchFamily="34" charset="0"/>
              </a:rPr>
              <a:t> to control the website.</a:t>
            </a:r>
          </a:p>
        </p:txBody>
      </p:sp>
    </p:spTree>
    <p:extLst>
      <p:ext uri="{BB962C8B-B14F-4D97-AF65-F5344CB8AC3E}">
        <p14:creationId xmlns:p14="http://schemas.microsoft.com/office/powerpoint/2010/main" val="2320532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91A3-A1DB-4772-BCCE-EA9B115EB6BB}"/>
              </a:ext>
            </a:extLst>
          </p:cNvPr>
          <p:cNvSpPr>
            <a:spLocks noGrp="1"/>
          </p:cNvSpPr>
          <p:nvPr>
            <p:ph type="title"/>
          </p:nvPr>
        </p:nvSpPr>
        <p:spPr>
          <a:xfrm>
            <a:off x="581192" y="702156"/>
            <a:ext cx="11029616" cy="601127"/>
          </a:xfrm>
        </p:spPr>
        <p:txBody>
          <a:bodyPr/>
          <a:lstStyle/>
          <a:p>
            <a:pPr algn="ctr"/>
            <a:r>
              <a:rPr lang="en-US" dirty="0"/>
              <a:t>Interactive website html &amp; piechart.js</a:t>
            </a:r>
          </a:p>
        </p:txBody>
      </p:sp>
      <p:pic>
        <p:nvPicPr>
          <p:cNvPr id="5" name="Content Placeholder 4" descr="A screen shot of a computer program&#10;&#10;Description automatically generated">
            <a:extLst>
              <a:ext uri="{FF2B5EF4-FFF2-40B4-BE49-F238E27FC236}">
                <a16:creationId xmlns:a16="http://schemas.microsoft.com/office/drawing/2014/main" id="{085A5F76-C80B-725A-C60B-E8782DD7131E}"/>
              </a:ext>
            </a:extLst>
          </p:cNvPr>
          <p:cNvPicPr>
            <a:picLocks noGrp="1" noChangeAspect="1"/>
          </p:cNvPicPr>
          <p:nvPr>
            <p:ph idx="1"/>
          </p:nvPr>
        </p:nvPicPr>
        <p:blipFill>
          <a:blip r:embed="rId2"/>
          <a:stretch>
            <a:fillRect/>
          </a:stretch>
        </p:blipFill>
        <p:spPr>
          <a:xfrm>
            <a:off x="858660" y="2320542"/>
            <a:ext cx="4725712" cy="3633787"/>
          </a:xfrm>
        </p:spPr>
      </p:pic>
      <p:pic>
        <p:nvPicPr>
          <p:cNvPr id="7" name="Picture 6" descr="A screen shot of a computer program&#10;&#10;Description automatically generated">
            <a:extLst>
              <a:ext uri="{FF2B5EF4-FFF2-40B4-BE49-F238E27FC236}">
                <a16:creationId xmlns:a16="http://schemas.microsoft.com/office/drawing/2014/main" id="{0ED064EA-FF22-EC0A-B97F-B7662CDC56CD}"/>
              </a:ext>
            </a:extLst>
          </p:cNvPr>
          <p:cNvPicPr>
            <a:picLocks noChangeAspect="1"/>
          </p:cNvPicPr>
          <p:nvPr/>
        </p:nvPicPr>
        <p:blipFill>
          <a:blip r:embed="rId3"/>
          <a:stretch>
            <a:fillRect/>
          </a:stretch>
        </p:blipFill>
        <p:spPr>
          <a:xfrm>
            <a:off x="6368143" y="2320542"/>
            <a:ext cx="5061858" cy="3633788"/>
          </a:xfrm>
          <a:prstGeom prst="rect">
            <a:avLst/>
          </a:prstGeom>
        </p:spPr>
      </p:pic>
      <p:sp>
        <p:nvSpPr>
          <p:cNvPr id="3" name="TextBox 2">
            <a:extLst>
              <a:ext uri="{FF2B5EF4-FFF2-40B4-BE49-F238E27FC236}">
                <a16:creationId xmlns:a16="http://schemas.microsoft.com/office/drawing/2014/main" id="{75DAAECA-6D92-21E9-627B-716B5F53384E}"/>
              </a:ext>
            </a:extLst>
          </p:cNvPr>
          <p:cNvSpPr txBox="1"/>
          <p:nvPr/>
        </p:nvSpPr>
        <p:spPr>
          <a:xfrm>
            <a:off x="2249214" y="1303283"/>
            <a:ext cx="7577958" cy="646331"/>
          </a:xfrm>
          <a:prstGeom prst="rect">
            <a:avLst/>
          </a:prstGeom>
          <a:noFill/>
        </p:spPr>
        <p:txBody>
          <a:bodyPr wrap="square" rtlCol="0">
            <a:spAutoFit/>
          </a:bodyPr>
          <a:lstStyle/>
          <a:p>
            <a:r>
              <a:rPr lang="en-US" dirty="0"/>
              <a:t>I created </a:t>
            </a:r>
            <a:r>
              <a:rPr lang="en-US" dirty="0" err="1"/>
              <a:t>piecharts</a:t>
            </a:r>
            <a:r>
              <a:rPr lang="en-US" dirty="0"/>
              <a:t> and heat maps for the data to be displayed by mortality rate, deaths, cases, and vaccinations.</a:t>
            </a:r>
          </a:p>
        </p:txBody>
      </p:sp>
    </p:spTree>
    <p:extLst>
      <p:ext uri="{BB962C8B-B14F-4D97-AF65-F5344CB8AC3E}">
        <p14:creationId xmlns:p14="http://schemas.microsoft.com/office/powerpoint/2010/main" val="1071169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91A3-A1DB-4772-BCCE-EA9B115EB6BB}"/>
              </a:ext>
            </a:extLst>
          </p:cNvPr>
          <p:cNvSpPr>
            <a:spLocks noGrp="1"/>
          </p:cNvSpPr>
          <p:nvPr>
            <p:ph type="title"/>
          </p:nvPr>
        </p:nvSpPr>
        <p:spPr>
          <a:xfrm>
            <a:off x="581192" y="702156"/>
            <a:ext cx="11029616" cy="464492"/>
          </a:xfrm>
        </p:spPr>
        <p:txBody>
          <a:bodyPr>
            <a:normAutofit fontScale="90000"/>
          </a:bodyPr>
          <a:lstStyle/>
          <a:p>
            <a:pPr algn="ctr"/>
            <a:r>
              <a:rPr lang="en-US" dirty="0"/>
              <a:t>Interactive website drop down menu</a:t>
            </a:r>
          </a:p>
        </p:txBody>
      </p:sp>
      <p:pic>
        <p:nvPicPr>
          <p:cNvPr id="5" name="Content Placeholder 4" descr="A screenshot of a computer screen&#10;&#10;Description automatically generated">
            <a:extLst>
              <a:ext uri="{FF2B5EF4-FFF2-40B4-BE49-F238E27FC236}">
                <a16:creationId xmlns:a16="http://schemas.microsoft.com/office/drawing/2014/main" id="{B7848E0A-F0CC-5C15-4046-991AA7FB3B84}"/>
              </a:ext>
            </a:extLst>
          </p:cNvPr>
          <p:cNvPicPr>
            <a:picLocks noGrp="1" noChangeAspect="1"/>
          </p:cNvPicPr>
          <p:nvPr>
            <p:ph idx="1"/>
          </p:nvPr>
        </p:nvPicPr>
        <p:blipFill>
          <a:blip r:embed="rId2"/>
          <a:stretch>
            <a:fillRect/>
          </a:stretch>
        </p:blipFill>
        <p:spPr>
          <a:xfrm>
            <a:off x="1843297" y="2341563"/>
            <a:ext cx="8505406" cy="3633787"/>
          </a:xfrm>
        </p:spPr>
      </p:pic>
      <p:sp>
        <p:nvSpPr>
          <p:cNvPr id="3" name="TextBox 2">
            <a:extLst>
              <a:ext uri="{FF2B5EF4-FFF2-40B4-BE49-F238E27FC236}">
                <a16:creationId xmlns:a16="http://schemas.microsoft.com/office/drawing/2014/main" id="{6CE76B1C-A27A-7DB1-02BE-E5EABD19638D}"/>
              </a:ext>
            </a:extLst>
          </p:cNvPr>
          <p:cNvSpPr txBox="1"/>
          <p:nvPr/>
        </p:nvSpPr>
        <p:spPr>
          <a:xfrm>
            <a:off x="2753711" y="1289022"/>
            <a:ext cx="6632028"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The interactive website has a drop down to select a country to display the data in bar chart and graph. </a:t>
            </a:r>
          </a:p>
        </p:txBody>
      </p:sp>
    </p:spTree>
    <p:extLst>
      <p:ext uri="{BB962C8B-B14F-4D97-AF65-F5344CB8AC3E}">
        <p14:creationId xmlns:p14="http://schemas.microsoft.com/office/powerpoint/2010/main" val="2513482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91A3-A1DB-4772-BCCE-EA9B115EB6BB}"/>
              </a:ext>
            </a:extLst>
          </p:cNvPr>
          <p:cNvSpPr>
            <a:spLocks noGrp="1"/>
          </p:cNvSpPr>
          <p:nvPr>
            <p:ph type="title"/>
          </p:nvPr>
        </p:nvSpPr>
        <p:spPr>
          <a:xfrm>
            <a:off x="581192" y="702156"/>
            <a:ext cx="11029616" cy="611637"/>
          </a:xfrm>
        </p:spPr>
        <p:txBody>
          <a:bodyPr/>
          <a:lstStyle/>
          <a:p>
            <a:pPr algn="ctr"/>
            <a:r>
              <a:rPr lang="en-US" dirty="0"/>
              <a:t>Interactive website card &amp; graph</a:t>
            </a:r>
          </a:p>
        </p:txBody>
      </p:sp>
      <p:pic>
        <p:nvPicPr>
          <p:cNvPr id="5" name="Content Placeholder 4" descr="A screenshot of a computer screen&#10;&#10;Description automatically generated">
            <a:extLst>
              <a:ext uri="{FF2B5EF4-FFF2-40B4-BE49-F238E27FC236}">
                <a16:creationId xmlns:a16="http://schemas.microsoft.com/office/drawing/2014/main" id="{31E68883-3C57-CC57-AFB5-EEADA7280C11}"/>
              </a:ext>
            </a:extLst>
          </p:cNvPr>
          <p:cNvPicPr>
            <a:picLocks noGrp="1" noChangeAspect="1"/>
          </p:cNvPicPr>
          <p:nvPr>
            <p:ph idx="1"/>
          </p:nvPr>
        </p:nvPicPr>
        <p:blipFill>
          <a:blip r:embed="rId2"/>
          <a:stretch>
            <a:fillRect/>
          </a:stretch>
        </p:blipFill>
        <p:spPr>
          <a:xfrm>
            <a:off x="811529" y="2830922"/>
            <a:ext cx="4843037" cy="2625562"/>
          </a:xfrm>
        </p:spPr>
      </p:pic>
      <p:pic>
        <p:nvPicPr>
          <p:cNvPr id="7" name="Picture 6" descr="A graph with a line&#10;&#10;Description automatically generated">
            <a:extLst>
              <a:ext uri="{FF2B5EF4-FFF2-40B4-BE49-F238E27FC236}">
                <a16:creationId xmlns:a16="http://schemas.microsoft.com/office/drawing/2014/main" id="{06A831D6-5E06-FB60-32B7-6F0D4E93813D}"/>
              </a:ext>
            </a:extLst>
          </p:cNvPr>
          <p:cNvPicPr>
            <a:picLocks noChangeAspect="1"/>
          </p:cNvPicPr>
          <p:nvPr/>
        </p:nvPicPr>
        <p:blipFill>
          <a:blip r:embed="rId3"/>
          <a:stretch>
            <a:fillRect/>
          </a:stretch>
        </p:blipFill>
        <p:spPr>
          <a:xfrm>
            <a:off x="6011918" y="2830922"/>
            <a:ext cx="5213130" cy="2625562"/>
          </a:xfrm>
          <a:prstGeom prst="rect">
            <a:avLst/>
          </a:prstGeom>
        </p:spPr>
      </p:pic>
      <p:sp>
        <p:nvSpPr>
          <p:cNvPr id="3" name="TextBox 2">
            <a:extLst>
              <a:ext uri="{FF2B5EF4-FFF2-40B4-BE49-F238E27FC236}">
                <a16:creationId xmlns:a16="http://schemas.microsoft.com/office/drawing/2014/main" id="{07213A33-CABB-C3A6-0058-4828603201C5}"/>
              </a:ext>
            </a:extLst>
          </p:cNvPr>
          <p:cNvSpPr txBox="1"/>
          <p:nvPr/>
        </p:nvSpPr>
        <p:spPr>
          <a:xfrm>
            <a:off x="1710163" y="1401516"/>
            <a:ext cx="8548262" cy="1477328"/>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  The United States had the most cases with 111 million. While China had the least in comparison with their population. The US with over 300 million vaccinations and the least being Russia and China with under 100 million for those that reported. While the mortality rates depend on vaccinations and reported cases when they were actually reported.     </a:t>
            </a:r>
          </a:p>
        </p:txBody>
      </p:sp>
    </p:spTree>
    <p:extLst>
      <p:ext uri="{BB962C8B-B14F-4D97-AF65-F5344CB8AC3E}">
        <p14:creationId xmlns:p14="http://schemas.microsoft.com/office/powerpoint/2010/main" val="1021186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91A3-A1DB-4772-BCCE-EA9B115EB6BB}"/>
              </a:ext>
            </a:extLst>
          </p:cNvPr>
          <p:cNvSpPr>
            <a:spLocks noGrp="1"/>
          </p:cNvSpPr>
          <p:nvPr>
            <p:ph type="title"/>
          </p:nvPr>
        </p:nvSpPr>
        <p:spPr>
          <a:xfrm>
            <a:off x="581192" y="702156"/>
            <a:ext cx="11029616" cy="611637"/>
          </a:xfrm>
        </p:spPr>
        <p:txBody>
          <a:bodyPr/>
          <a:lstStyle/>
          <a:p>
            <a:pPr algn="ctr"/>
            <a:r>
              <a:rPr lang="en-US" dirty="0"/>
              <a:t>Interactive website </a:t>
            </a:r>
            <a:r>
              <a:rPr lang="en-US" dirty="0" err="1"/>
              <a:t>piechart</a:t>
            </a:r>
            <a:r>
              <a:rPr lang="en-US" dirty="0"/>
              <a:t> total deaths</a:t>
            </a:r>
          </a:p>
        </p:txBody>
      </p:sp>
      <p:pic>
        <p:nvPicPr>
          <p:cNvPr id="5" name="Content Placeholder 4" descr="A screenshot of a graph&#10;&#10;Description automatically generated">
            <a:extLst>
              <a:ext uri="{FF2B5EF4-FFF2-40B4-BE49-F238E27FC236}">
                <a16:creationId xmlns:a16="http://schemas.microsoft.com/office/drawing/2014/main" id="{8A8A5B9E-7F80-8ED5-3B01-BFAB4CC55970}"/>
              </a:ext>
            </a:extLst>
          </p:cNvPr>
          <p:cNvPicPr>
            <a:picLocks noGrp="1" noChangeAspect="1"/>
          </p:cNvPicPr>
          <p:nvPr>
            <p:ph idx="1"/>
          </p:nvPr>
        </p:nvPicPr>
        <p:blipFill>
          <a:blip r:embed="rId2"/>
          <a:stretch>
            <a:fillRect/>
          </a:stretch>
        </p:blipFill>
        <p:spPr>
          <a:xfrm>
            <a:off x="3127318" y="2331053"/>
            <a:ext cx="5937364" cy="3633787"/>
          </a:xfrm>
        </p:spPr>
      </p:pic>
      <p:sp>
        <p:nvSpPr>
          <p:cNvPr id="4" name="TextBox 3">
            <a:extLst>
              <a:ext uri="{FF2B5EF4-FFF2-40B4-BE49-F238E27FC236}">
                <a16:creationId xmlns:a16="http://schemas.microsoft.com/office/drawing/2014/main" id="{0DA48706-581C-43F9-B6E0-D1204764CC45}"/>
              </a:ext>
            </a:extLst>
          </p:cNvPr>
          <p:cNvSpPr txBox="1"/>
          <p:nvPr/>
        </p:nvSpPr>
        <p:spPr>
          <a:xfrm>
            <a:off x="1914525" y="1356655"/>
            <a:ext cx="8401050" cy="646331"/>
          </a:xfrm>
          <a:prstGeom prst="rect">
            <a:avLst/>
          </a:prstGeom>
          <a:noFill/>
        </p:spPr>
        <p:txBody>
          <a:bodyPr wrap="square" rtlCol="0">
            <a:spAutoFit/>
          </a:bodyPr>
          <a:lstStyle/>
          <a:p>
            <a:r>
              <a:rPr lang="en-US" dirty="0"/>
              <a:t>When reported the most deaths in the world were the US 27.9% with Brazil 18.2% and India 13.7% close behind. </a:t>
            </a:r>
          </a:p>
        </p:txBody>
      </p:sp>
    </p:spTree>
    <p:extLst>
      <p:ext uri="{BB962C8B-B14F-4D97-AF65-F5344CB8AC3E}">
        <p14:creationId xmlns:p14="http://schemas.microsoft.com/office/powerpoint/2010/main" val="3346489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91A3-A1DB-4772-BCCE-EA9B115EB6BB}"/>
              </a:ext>
            </a:extLst>
          </p:cNvPr>
          <p:cNvSpPr>
            <a:spLocks noGrp="1"/>
          </p:cNvSpPr>
          <p:nvPr>
            <p:ph type="title"/>
          </p:nvPr>
        </p:nvSpPr>
        <p:spPr>
          <a:xfrm>
            <a:off x="581192" y="702156"/>
            <a:ext cx="11029616" cy="569432"/>
          </a:xfrm>
        </p:spPr>
        <p:txBody>
          <a:bodyPr/>
          <a:lstStyle/>
          <a:p>
            <a:pPr algn="ctr"/>
            <a:r>
              <a:rPr lang="en-US" dirty="0"/>
              <a:t>Interactive website total cases</a:t>
            </a:r>
          </a:p>
        </p:txBody>
      </p:sp>
      <p:pic>
        <p:nvPicPr>
          <p:cNvPr id="5" name="Content Placeholder 4" descr="A screenshot of a graph&#10;&#10;Description automatically generated">
            <a:extLst>
              <a:ext uri="{FF2B5EF4-FFF2-40B4-BE49-F238E27FC236}">
                <a16:creationId xmlns:a16="http://schemas.microsoft.com/office/drawing/2014/main" id="{9D48DBB6-9AFF-3B3E-BB3B-EB7FF024DFAF}"/>
              </a:ext>
            </a:extLst>
          </p:cNvPr>
          <p:cNvPicPr>
            <a:picLocks noGrp="1" noChangeAspect="1"/>
          </p:cNvPicPr>
          <p:nvPr>
            <p:ph idx="1"/>
          </p:nvPr>
        </p:nvPicPr>
        <p:blipFill>
          <a:blip r:embed="rId2"/>
          <a:stretch>
            <a:fillRect/>
          </a:stretch>
        </p:blipFill>
        <p:spPr>
          <a:xfrm>
            <a:off x="2585545" y="2341563"/>
            <a:ext cx="7052441" cy="3901582"/>
          </a:xfrm>
        </p:spPr>
      </p:pic>
      <p:sp>
        <p:nvSpPr>
          <p:cNvPr id="3" name="TextBox 2">
            <a:extLst>
              <a:ext uri="{FF2B5EF4-FFF2-40B4-BE49-F238E27FC236}">
                <a16:creationId xmlns:a16="http://schemas.microsoft.com/office/drawing/2014/main" id="{1907B8CD-9A57-54FD-747A-53F547AFD85F}"/>
              </a:ext>
            </a:extLst>
          </p:cNvPr>
          <p:cNvSpPr txBox="1"/>
          <p:nvPr/>
        </p:nvSpPr>
        <p:spPr>
          <a:xfrm>
            <a:off x="2585544" y="1271588"/>
            <a:ext cx="7052441" cy="92333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Out of the total in the world the US reported the most cases 24.7% and China with 13.2% along with India 12.2%. With Canada , Israel and Poland having the least coming in at 1% </a:t>
            </a:r>
          </a:p>
        </p:txBody>
      </p:sp>
    </p:spTree>
    <p:extLst>
      <p:ext uri="{BB962C8B-B14F-4D97-AF65-F5344CB8AC3E}">
        <p14:creationId xmlns:p14="http://schemas.microsoft.com/office/powerpoint/2010/main" val="1069052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91A3-A1DB-4772-BCCE-EA9B115EB6BB}"/>
              </a:ext>
            </a:extLst>
          </p:cNvPr>
          <p:cNvSpPr>
            <a:spLocks noGrp="1"/>
          </p:cNvSpPr>
          <p:nvPr>
            <p:ph type="title"/>
          </p:nvPr>
        </p:nvSpPr>
        <p:spPr>
          <a:xfrm>
            <a:off x="581192" y="702156"/>
            <a:ext cx="11029616" cy="512282"/>
          </a:xfrm>
        </p:spPr>
        <p:txBody>
          <a:bodyPr>
            <a:normAutofit fontScale="90000"/>
          </a:bodyPr>
          <a:lstStyle/>
          <a:p>
            <a:pPr algn="ctr"/>
            <a:r>
              <a:rPr lang="en-US" dirty="0"/>
              <a:t>Interactive website vaccinations</a:t>
            </a:r>
          </a:p>
        </p:txBody>
      </p:sp>
      <p:pic>
        <p:nvPicPr>
          <p:cNvPr id="5" name="Content Placeholder 4" descr="A screenshot of a graph&#10;&#10;Description automatically generated">
            <a:extLst>
              <a:ext uri="{FF2B5EF4-FFF2-40B4-BE49-F238E27FC236}">
                <a16:creationId xmlns:a16="http://schemas.microsoft.com/office/drawing/2014/main" id="{BC249B92-ACE5-73CA-FD37-26776630292F}"/>
              </a:ext>
            </a:extLst>
          </p:cNvPr>
          <p:cNvPicPr>
            <a:picLocks noGrp="1" noChangeAspect="1"/>
          </p:cNvPicPr>
          <p:nvPr>
            <p:ph idx="1"/>
          </p:nvPr>
        </p:nvPicPr>
        <p:blipFill>
          <a:blip r:embed="rId2"/>
          <a:stretch>
            <a:fillRect/>
          </a:stretch>
        </p:blipFill>
        <p:spPr>
          <a:xfrm>
            <a:off x="2081047" y="2341563"/>
            <a:ext cx="8082455" cy="4017196"/>
          </a:xfrm>
        </p:spPr>
      </p:pic>
      <p:sp>
        <p:nvSpPr>
          <p:cNvPr id="3" name="TextBox 2">
            <a:extLst>
              <a:ext uri="{FF2B5EF4-FFF2-40B4-BE49-F238E27FC236}">
                <a16:creationId xmlns:a16="http://schemas.microsoft.com/office/drawing/2014/main" id="{64D5641C-5875-38B7-7F28-3DCFE365DC16}"/>
              </a:ext>
            </a:extLst>
          </p:cNvPr>
          <p:cNvSpPr txBox="1"/>
          <p:nvPr/>
        </p:nvSpPr>
        <p:spPr>
          <a:xfrm>
            <a:off x="2081047" y="1185863"/>
            <a:ext cx="8082455" cy="646331"/>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Out of the Vaccinations the US has majority of the pie chart with 42.5% with England and Israel the closest </a:t>
            </a:r>
            <a:r>
              <a:rPr lang="en-US">
                <a:latin typeface="Calibri" panose="020F0502020204030204" pitchFamily="34" charset="0"/>
                <a:cs typeface="Calibri" panose="020F0502020204030204" pitchFamily="34" charset="0"/>
              </a:rPr>
              <a:t>behind at </a:t>
            </a:r>
            <a:r>
              <a:rPr lang="en-US" dirty="0">
                <a:latin typeface="Calibri" panose="020F0502020204030204" pitchFamily="34" charset="0"/>
                <a:cs typeface="Calibri" panose="020F0502020204030204" pitchFamily="34" charset="0"/>
              </a:rPr>
              <a:t>around 10%.</a:t>
            </a:r>
          </a:p>
        </p:txBody>
      </p:sp>
    </p:spTree>
    <p:extLst>
      <p:ext uri="{BB962C8B-B14F-4D97-AF65-F5344CB8AC3E}">
        <p14:creationId xmlns:p14="http://schemas.microsoft.com/office/powerpoint/2010/main" val="515176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91A3-A1DB-4772-BCCE-EA9B115EB6BB}"/>
              </a:ext>
            </a:extLst>
          </p:cNvPr>
          <p:cNvSpPr>
            <a:spLocks noGrp="1"/>
          </p:cNvSpPr>
          <p:nvPr>
            <p:ph type="title"/>
          </p:nvPr>
        </p:nvSpPr>
        <p:spPr>
          <a:xfrm>
            <a:off x="581192" y="702156"/>
            <a:ext cx="11029616" cy="540857"/>
          </a:xfrm>
        </p:spPr>
        <p:txBody>
          <a:bodyPr/>
          <a:lstStyle/>
          <a:p>
            <a:pPr algn="ctr"/>
            <a:r>
              <a:rPr lang="en-US" dirty="0"/>
              <a:t>Interactive website total cases heat map</a:t>
            </a:r>
          </a:p>
        </p:txBody>
      </p:sp>
      <p:pic>
        <p:nvPicPr>
          <p:cNvPr id="5" name="Content Placeholder 4" descr="A map of the world&#10;&#10;Description automatically generated">
            <a:extLst>
              <a:ext uri="{FF2B5EF4-FFF2-40B4-BE49-F238E27FC236}">
                <a16:creationId xmlns:a16="http://schemas.microsoft.com/office/drawing/2014/main" id="{2C78F308-DA90-9539-9D5E-1D8361A65A10}"/>
              </a:ext>
            </a:extLst>
          </p:cNvPr>
          <p:cNvPicPr>
            <a:picLocks noGrp="1" noChangeAspect="1"/>
          </p:cNvPicPr>
          <p:nvPr>
            <p:ph idx="1"/>
          </p:nvPr>
        </p:nvPicPr>
        <p:blipFill>
          <a:blip r:embed="rId2"/>
          <a:stretch>
            <a:fillRect/>
          </a:stretch>
        </p:blipFill>
        <p:spPr>
          <a:xfrm>
            <a:off x="1124607" y="2341563"/>
            <a:ext cx="10047889" cy="4017196"/>
          </a:xfrm>
        </p:spPr>
      </p:pic>
    </p:spTree>
    <p:extLst>
      <p:ext uri="{BB962C8B-B14F-4D97-AF65-F5344CB8AC3E}">
        <p14:creationId xmlns:p14="http://schemas.microsoft.com/office/powerpoint/2010/main" val="3752894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91A3-A1DB-4772-BCCE-EA9B115EB6BB}"/>
              </a:ext>
            </a:extLst>
          </p:cNvPr>
          <p:cNvSpPr>
            <a:spLocks noGrp="1"/>
          </p:cNvSpPr>
          <p:nvPr>
            <p:ph type="title"/>
          </p:nvPr>
        </p:nvSpPr>
        <p:spPr>
          <a:xfrm>
            <a:off x="581192" y="702156"/>
            <a:ext cx="11029616" cy="469419"/>
          </a:xfrm>
        </p:spPr>
        <p:txBody>
          <a:bodyPr>
            <a:normAutofit fontScale="90000"/>
          </a:bodyPr>
          <a:lstStyle/>
          <a:p>
            <a:pPr algn="ctr"/>
            <a:r>
              <a:rPr lang="en-US" dirty="0"/>
              <a:t>Interactive website total deaths heat map</a:t>
            </a:r>
          </a:p>
        </p:txBody>
      </p:sp>
      <p:pic>
        <p:nvPicPr>
          <p:cNvPr id="5" name="Content Placeholder 4" descr="A screenshot of a map&#10;&#10;Description automatically generated">
            <a:extLst>
              <a:ext uri="{FF2B5EF4-FFF2-40B4-BE49-F238E27FC236}">
                <a16:creationId xmlns:a16="http://schemas.microsoft.com/office/drawing/2014/main" id="{38454902-B729-C4A6-6F06-F862B1873A21}"/>
              </a:ext>
            </a:extLst>
          </p:cNvPr>
          <p:cNvPicPr>
            <a:picLocks noGrp="1" noChangeAspect="1"/>
          </p:cNvPicPr>
          <p:nvPr>
            <p:ph idx="1"/>
          </p:nvPr>
        </p:nvPicPr>
        <p:blipFill>
          <a:blip r:embed="rId2"/>
          <a:stretch>
            <a:fillRect/>
          </a:stretch>
        </p:blipFill>
        <p:spPr>
          <a:xfrm>
            <a:off x="581192" y="2049517"/>
            <a:ext cx="10118339" cy="4193628"/>
          </a:xfrm>
        </p:spPr>
      </p:pic>
    </p:spTree>
    <p:extLst>
      <p:ext uri="{BB962C8B-B14F-4D97-AF65-F5344CB8AC3E}">
        <p14:creationId xmlns:p14="http://schemas.microsoft.com/office/powerpoint/2010/main" val="2817119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025" y="990023"/>
            <a:ext cx="11029616" cy="1188720"/>
          </a:xfrm>
        </p:spPr>
        <p:txBody>
          <a:bodyPr>
            <a:normAutofit/>
          </a:bodyPr>
          <a:lstStyle/>
          <a:p>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NIH (National Institute of Health), in an effort to be better prepared for the next pandemic, has commissioned a study looking into the factors that influenced COVID spread and mortality. The ask is for their team of analysts to visualize how COVID spread affected different populations of countries around the world, with population density and vaccination rates being factors. Also, the NIH has asked for an analysis of COVID mortality in these countries, along with those visualizations, and for the team to draw data-based conclusions that might allow us to be better able to withstand the impact of another pandemic</a:t>
            </a:r>
            <a:endParaRPr lang="en-US" sz="1400" dirty="0"/>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819403828"/>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9907-255A-C0DA-D356-2028734673FE}"/>
              </a:ext>
            </a:extLst>
          </p:cNvPr>
          <p:cNvSpPr>
            <a:spLocks noGrp="1"/>
          </p:cNvSpPr>
          <p:nvPr>
            <p:ph type="title"/>
          </p:nvPr>
        </p:nvSpPr>
        <p:spPr>
          <a:xfrm>
            <a:off x="581192" y="702156"/>
            <a:ext cx="11029616" cy="540857"/>
          </a:xfrm>
        </p:spPr>
        <p:txBody>
          <a:bodyPr/>
          <a:lstStyle/>
          <a:p>
            <a:pPr algn="ctr"/>
            <a:r>
              <a:rPr lang="en-US" dirty="0"/>
              <a:t>Data Visualizations Vaccinations heat map</a:t>
            </a:r>
          </a:p>
        </p:txBody>
      </p:sp>
      <p:pic>
        <p:nvPicPr>
          <p:cNvPr id="5" name="Content Placeholder 4" descr="A map of the world&#10;&#10;Description automatically generated">
            <a:extLst>
              <a:ext uri="{FF2B5EF4-FFF2-40B4-BE49-F238E27FC236}">
                <a16:creationId xmlns:a16="http://schemas.microsoft.com/office/drawing/2014/main" id="{9FF0A028-6497-097A-69C9-50DDAD9C07DE}"/>
              </a:ext>
            </a:extLst>
          </p:cNvPr>
          <p:cNvPicPr>
            <a:picLocks noGrp="1" noChangeAspect="1"/>
          </p:cNvPicPr>
          <p:nvPr>
            <p:ph idx="1"/>
          </p:nvPr>
        </p:nvPicPr>
        <p:blipFill>
          <a:blip r:embed="rId2"/>
          <a:stretch>
            <a:fillRect/>
          </a:stretch>
        </p:blipFill>
        <p:spPr>
          <a:xfrm>
            <a:off x="1881352" y="2341563"/>
            <a:ext cx="8303172" cy="4027706"/>
          </a:xfrm>
        </p:spPr>
      </p:pic>
    </p:spTree>
    <p:extLst>
      <p:ext uri="{BB962C8B-B14F-4D97-AF65-F5344CB8AC3E}">
        <p14:creationId xmlns:p14="http://schemas.microsoft.com/office/powerpoint/2010/main" val="3892591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A41D-6024-212C-71BF-61FD99076F9F}"/>
              </a:ext>
            </a:extLst>
          </p:cNvPr>
          <p:cNvSpPr>
            <a:spLocks noGrp="1"/>
          </p:cNvSpPr>
          <p:nvPr>
            <p:ph type="title"/>
          </p:nvPr>
        </p:nvSpPr>
        <p:spPr>
          <a:xfrm>
            <a:off x="581192" y="702156"/>
            <a:ext cx="11029616" cy="540857"/>
          </a:xfrm>
        </p:spPr>
        <p:txBody>
          <a:bodyPr/>
          <a:lstStyle/>
          <a:p>
            <a:pPr algn="ctr"/>
            <a:r>
              <a:rPr lang="en-US" dirty="0"/>
              <a:t>Data visualizations mortality Rates heat map</a:t>
            </a:r>
          </a:p>
        </p:txBody>
      </p:sp>
      <p:pic>
        <p:nvPicPr>
          <p:cNvPr id="5" name="Content Placeholder 4" descr="A map of the world&#10;&#10;Description automatically generated">
            <a:extLst>
              <a:ext uri="{FF2B5EF4-FFF2-40B4-BE49-F238E27FC236}">
                <a16:creationId xmlns:a16="http://schemas.microsoft.com/office/drawing/2014/main" id="{80B3A53C-FFC9-7C6C-45D6-F162387CB14E}"/>
              </a:ext>
            </a:extLst>
          </p:cNvPr>
          <p:cNvPicPr>
            <a:picLocks noGrp="1" noChangeAspect="1"/>
          </p:cNvPicPr>
          <p:nvPr>
            <p:ph idx="1"/>
          </p:nvPr>
        </p:nvPicPr>
        <p:blipFill>
          <a:blip r:embed="rId2"/>
          <a:stretch>
            <a:fillRect/>
          </a:stretch>
        </p:blipFill>
        <p:spPr>
          <a:xfrm>
            <a:off x="1072054" y="2299521"/>
            <a:ext cx="9122979" cy="3954134"/>
          </a:xfrm>
        </p:spPr>
      </p:pic>
    </p:spTree>
    <p:extLst>
      <p:ext uri="{BB962C8B-B14F-4D97-AF65-F5344CB8AC3E}">
        <p14:creationId xmlns:p14="http://schemas.microsoft.com/office/powerpoint/2010/main" val="4100225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401D8-1705-4081-7562-AAC2F8D2A4D7}"/>
              </a:ext>
            </a:extLst>
          </p:cNvPr>
          <p:cNvSpPr>
            <a:spLocks noGrp="1"/>
          </p:cNvSpPr>
          <p:nvPr>
            <p:ph type="title"/>
          </p:nvPr>
        </p:nvSpPr>
        <p:spPr/>
        <p:txBody>
          <a:bodyPr/>
          <a:lstStyle/>
          <a:p>
            <a:pPr algn="ctr"/>
            <a:r>
              <a:rPr lang="en-US" dirty="0"/>
              <a:t>Data visualizations of Total cases on total death</a:t>
            </a:r>
          </a:p>
        </p:txBody>
      </p:sp>
      <p:sp>
        <p:nvSpPr>
          <p:cNvPr id="3" name="Content Placeholder 2">
            <a:extLst>
              <a:ext uri="{FF2B5EF4-FFF2-40B4-BE49-F238E27FC236}">
                <a16:creationId xmlns:a16="http://schemas.microsoft.com/office/drawing/2014/main" id="{E76F90E8-4783-5D2C-F161-2612CAC9875A}"/>
              </a:ext>
            </a:extLst>
          </p:cNvPr>
          <p:cNvSpPr>
            <a:spLocks noGrp="1"/>
          </p:cNvSpPr>
          <p:nvPr>
            <p:ph idx="1"/>
          </p:nvPr>
        </p:nvSpPr>
        <p:spPr>
          <a:xfrm>
            <a:off x="581192" y="2163655"/>
            <a:ext cx="11029615" cy="3634486"/>
          </a:xfrm>
        </p:spPr>
        <p:txBody>
          <a:bodyPr/>
          <a:lstStyle/>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US" sz="1700" b="0" i="0" u="none" strike="noStrike" kern="1200" cap="none" spc="0" normalizeH="0" baseline="0" noProof="0" dirty="0">
                <a:ln>
                  <a:noFill/>
                </a:ln>
                <a:solidFill>
                  <a:prstClr val="black">
                    <a:lumMod val="75000"/>
                    <a:lumOff val="25000"/>
                  </a:prstClr>
                </a:solidFill>
                <a:effectLst/>
                <a:highlight>
                  <a:srgbClr val="F3F3F3"/>
                </a:highlight>
                <a:uLnTx/>
                <a:uFillTx/>
                <a:latin typeface="SegoeUIVariable"/>
                <a:ea typeface="+mn-ea"/>
                <a:cs typeface="+mn-cs"/>
              </a:rPr>
              <a:t>This analysis helps us understand how COVID-19</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US" sz="1700" b="0" i="0" u="none" strike="noStrike" kern="1200" cap="none" spc="0" normalizeH="0" baseline="0" noProof="0" dirty="0">
                <a:ln>
                  <a:noFill/>
                </a:ln>
                <a:solidFill>
                  <a:prstClr val="black">
                    <a:lumMod val="75000"/>
                    <a:lumOff val="25000"/>
                  </a:prstClr>
                </a:solidFill>
                <a:effectLst/>
                <a:highlight>
                  <a:srgbClr val="F3F3F3"/>
                </a:highlight>
                <a:uLnTx/>
                <a:uFillTx/>
                <a:latin typeface="SegoeUIVariable"/>
                <a:ea typeface="+mn-ea"/>
                <a:cs typeface="+mn-cs"/>
              </a:rPr>
              <a:t> spreads, and the strong correlation underscores </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US" sz="1700" b="0" i="0" u="none" strike="noStrike" kern="1200" cap="none" spc="0" normalizeH="0" baseline="0" noProof="0" dirty="0">
                <a:ln>
                  <a:noFill/>
                </a:ln>
                <a:solidFill>
                  <a:prstClr val="black">
                    <a:lumMod val="75000"/>
                    <a:lumOff val="25000"/>
                  </a:prstClr>
                </a:solidFill>
                <a:effectLst/>
                <a:highlight>
                  <a:srgbClr val="F3F3F3"/>
                </a:highlight>
                <a:uLnTx/>
                <a:uFillTx/>
                <a:latin typeface="SegoeUIVariable"/>
                <a:ea typeface="+mn-ea"/>
                <a:cs typeface="+mn-cs"/>
              </a:rPr>
              <a:t>the importance of monitoring case numbers for</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US" sz="1700" b="0" i="0" u="none" strike="noStrike" kern="1200" cap="none" spc="0" normalizeH="0" baseline="0" noProof="0" dirty="0">
                <a:ln>
                  <a:noFill/>
                </a:ln>
                <a:solidFill>
                  <a:prstClr val="black">
                    <a:lumMod val="75000"/>
                    <a:lumOff val="25000"/>
                  </a:prstClr>
                </a:solidFill>
                <a:effectLst/>
                <a:highlight>
                  <a:srgbClr val="F3F3F3"/>
                </a:highlight>
                <a:uLnTx/>
                <a:uFillTx/>
                <a:latin typeface="SegoeUIVariable"/>
                <a:ea typeface="+mn-ea"/>
                <a:cs typeface="+mn-cs"/>
              </a:rPr>
              <a:t> effective public health planning.</a:t>
            </a:r>
            <a:endParaRPr kumimoji="0" lang="en-US" sz="17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endParaRPr>
          </a:p>
          <a:p>
            <a:endParaRPr lang="en-US" dirty="0"/>
          </a:p>
        </p:txBody>
      </p:sp>
      <p:pic>
        <p:nvPicPr>
          <p:cNvPr id="1026" name="Picture 2">
            <a:extLst>
              <a:ext uri="{FF2B5EF4-FFF2-40B4-BE49-F238E27FC236}">
                <a16:creationId xmlns:a16="http://schemas.microsoft.com/office/drawing/2014/main" id="{B872305C-8904-0F17-27ED-686CB598B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466753"/>
            <a:ext cx="5400675" cy="3991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908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89AB-B68A-21EB-4DC8-62C35652F59C}"/>
              </a:ext>
            </a:extLst>
          </p:cNvPr>
          <p:cNvSpPr>
            <a:spLocks noGrp="1"/>
          </p:cNvSpPr>
          <p:nvPr>
            <p:ph type="title"/>
          </p:nvPr>
        </p:nvSpPr>
        <p:spPr/>
        <p:txBody>
          <a:bodyPr/>
          <a:lstStyle/>
          <a:p>
            <a:pPr algn="ctr"/>
            <a:r>
              <a:rPr lang="en-US" dirty="0"/>
              <a:t>Data visualizations of Total cases on vaccinations</a:t>
            </a:r>
          </a:p>
        </p:txBody>
      </p:sp>
      <p:sp>
        <p:nvSpPr>
          <p:cNvPr id="3" name="Content Placeholder 2">
            <a:extLst>
              <a:ext uri="{FF2B5EF4-FFF2-40B4-BE49-F238E27FC236}">
                <a16:creationId xmlns:a16="http://schemas.microsoft.com/office/drawing/2014/main" id="{B8F214DD-B78F-717D-83DA-AB59066A633C}"/>
              </a:ext>
            </a:extLst>
          </p:cNvPr>
          <p:cNvSpPr>
            <a:spLocks noGrp="1"/>
          </p:cNvSpPr>
          <p:nvPr>
            <p:ph idx="1"/>
          </p:nvPr>
        </p:nvSpPr>
        <p:spPr>
          <a:xfrm>
            <a:off x="319941" y="2617760"/>
            <a:ext cx="11290866" cy="3538084"/>
          </a:xfrm>
        </p:spPr>
        <p:txBody>
          <a:bodyPr/>
          <a:lstStyle/>
          <a:p>
            <a:r>
              <a:rPr lang="en-US" b="0" i="0" dirty="0">
                <a:effectLst/>
                <a:highlight>
                  <a:srgbClr val="F3F3F3"/>
                </a:highlight>
                <a:latin typeface="SegoeUIVariable"/>
              </a:rPr>
              <a:t>The scatter plot shows individual data points, </a:t>
            </a:r>
          </a:p>
          <a:p>
            <a:r>
              <a:rPr lang="en-US" b="0" i="0" dirty="0">
                <a:effectLst/>
                <a:highlight>
                  <a:srgbClr val="F3F3F3"/>
                </a:highlight>
                <a:latin typeface="SegoeUIVariable"/>
              </a:rPr>
              <a:t>and the regression line summarizes the overall</a:t>
            </a:r>
          </a:p>
          <a:p>
            <a:r>
              <a:rPr lang="en-US" b="0" i="0" dirty="0">
                <a:effectLst/>
                <a:highlight>
                  <a:srgbClr val="F3F3F3"/>
                </a:highlight>
                <a:latin typeface="SegoeUIVariable"/>
              </a:rPr>
              <a:t> trend. Policymakers can use this information to </a:t>
            </a:r>
          </a:p>
          <a:p>
            <a:r>
              <a:rPr lang="en-US" b="0" i="0" dirty="0">
                <a:effectLst/>
                <a:highlight>
                  <a:srgbClr val="F3F3F3"/>
                </a:highlight>
                <a:latin typeface="SegoeUIVariable"/>
              </a:rPr>
              <a:t>plan vaccination efforts based on COVID-19 </a:t>
            </a:r>
          </a:p>
          <a:p>
            <a:r>
              <a:rPr lang="en-US" dirty="0">
                <a:highlight>
                  <a:srgbClr val="F3F3F3"/>
                </a:highlight>
                <a:latin typeface="SegoeUIVariable"/>
              </a:rPr>
              <a:t>frequency</a:t>
            </a:r>
            <a:r>
              <a:rPr lang="en-US" b="0" i="0" dirty="0">
                <a:effectLst/>
                <a:highlight>
                  <a:srgbClr val="F3F3F3"/>
                </a:highlight>
                <a:latin typeface="SegoeUIVariable"/>
              </a:rPr>
              <a:t>.</a:t>
            </a:r>
            <a:endParaRPr lang="en-US" dirty="0"/>
          </a:p>
        </p:txBody>
      </p:sp>
      <p:pic>
        <p:nvPicPr>
          <p:cNvPr id="4" name="Picture 3">
            <a:extLst>
              <a:ext uri="{FF2B5EF4-FFF2-40B4-BE49-F238E27FC236}">
                <a16:creationId xmlns:a16="http://schemas.microsoft.com/office/drawing/2014/main" id="{8E3FE1A6-331E-6E78-BAD9-FAA5F02E4E32}"/>
              </a:ext>
            </a:extLst>
          </p:cNvPr>
          <p:cNvPicPr>
            <a:picLocks noChangeAspect="1"/>
          </p:cNvPicPr>
          <p:nvPr/>
        </p:nvPicPr>
        <p:blipFill>
          <a:blip r:embed="rId3"/>
          <a:stretch>
            <a:fillRect/>
          </a:stretch>
        </p:blipFill>
        <p:spPr>
          <a:xfrm>
            <a:off x="5805709" y="2229389"/>
            <a:ext cx="5400675" cy="4314825"/>
          </a:xfrm>
          <a:prstGeom prst="rect">
            <a:avLst/>
          </a:prstGeom>
        </p:spPr>
      </p:pic>
    </p:spTree>
    <p:extLst>
      <p:ext uri="{BB962C8B-B14F-4D97-AF65-F5344CB8AC3E}">
        <p14:creationId xmlns:p14="http://schemas.microsoft.com/office/powerpoint/2010/main" val="1816889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89AB-B68A-21EB-4DC8-62C35652F59C}"/>
              </a:ext>
            </a:extLst>
          </p:cNvPr>
          <p:cNvSpPr>
            <a:spLocks noGrp="1"/>
          </p:cNvSpPr>
          <p:nvPr>
            <p:ph type="title"/>
          </p:nvPr>
        </p:nvSpPr>
        <p:spPr/>
        <p:txBody>
          <a:bodyPr/>
          <a:lstStyle/>
          <a:p>
            <a:pPr algn="ctr"/>
            <a:r>
              <a:rPr lang="en-US" dirty="0"/>
              <a:t>Data visualizations of mortality rate on pop density</a:t>
            </a:r>
          </a:p>
        </p:txBody>
      </p:sp>
      <p:pic>
        <p:nvPicPr>
          <p:cNvPr id="7" name="Content Placeholder 6" descr="A graph of a number of blue dots&#10;&#10;Description automatically generated">
            <a:extLst>
              <a:ext uri="{FF2B5EF4-FFF2-40B4-BE49-F238E27FC236}">
                <a16:creationId xmlns:a16="http://schemas.microsoft.com/office/drawing/2014/main" id="{6CC56923-FAB1-F2CD-2C12-62C48465340B}"/>
              </a:ext>
            </a:extLst>
          </p:cNvPr>
          <p:cNvPicPr>
            <a:picLocks noGrp="1" noChangeAspect="1"/>
          </p:cNvPicPr>
          <p:nvPr>
            <p:ph idx="1"/>
          </p:nvPr>
        </p:nvPicPr>
        <p:blipFill>
          <a:blip r:embed="rId3"/>
          <a:stretch>
            <a:fillRect/>
          </a:stretch>
        </p:blipFill>
        <p:spPr>
          <a:xfrm>
            <a:off x="3951006" y="2777107"/>
            <a:ext cx="4029637" cy="3219899"/>
          </a:xfrm>
        </p:spPr>
      </p:pic>
      <p:sp>
        <p:nvSpPr>
          <p:cNvPr id="8" name="TextBox 7">
            <a:extLst>
              <a:ext uri="{FF2B5EF4-FFF2-40B4-BE49-F238E27FC236}">
                <a16:creationId xmlns:a16="http://schemas.microsoft.com/office/drawing/2014/main" id="{5C2DB990-7DEC-A068-1DC2-EC9804440F34}"/>
              </a:ext>
            </a:extLst>
          </p:cNvPr>
          <p:cNvSpPr txBox="1"/>
          <p:nvPr/>
        </p:nvSpPr>
        <p:spPr>
          <a:xfrm>
            <a:off x="1600200" y="1890876"/>
            <a:ext cx="8986838" cy="369332"/>
          </a:xfrm>
          <a:prstGeom prst="rect">
            <a:avLst/>
          </a:prstGeom>
          <a:noFill/>
        </p:spPr>
        <p:txBody>
          <a:bodyPr wrap="square" rtlCol="0">
            <a:spAutoFit/>
          </a:bodyPr>
          <a:lstStyle/>
          <a:p>
            <a:r>
              <a:rPr lang="en-US" dirty="0"/>
              <a:t>Top 100 population density vs Mortality Rates</a:t>
            </a:r>
          </a:p>
        </p:txBody>
      </p:sp>
    </p:spTree>
    <p:extLst>
      <p:ext uri="{BB962C8B-B14F-4D97-AF65-F5344CB8AC3E}">
        <p14:creationId xmlns:p14="http://schemas.microsoft.com/office/powerpoint/2010/main" val="3994035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89AB-B68A-21EB-4DC8-62C35652F59C}"/>
              </a:ext>
            </a:extLst>
          </p:cNvPr>
          <p:cNvSpPr>
            <a:spLocks noGrp="1"/>
          </p:cNvSpPr>
          <p:nvPr>
            <p:ph type="title"/>
          </p:nvPr>
        </p:nvSpPr>
        <p:spPr/>
        <p:txBody>
          <a:bodyPr/>
          <a:lstStyle/>
          <a:p>
            <a:pPr algn="ctr"/>
            <a:r>
              <a:rPr lang="en-US" dirty="0"/>
              <a:t>Data visualizations of mortality rate on pop density</a:t>
            </a:r>
          </a:p>
        </p:txBody>
      </p:sp>
      <p:sp>
        <p:nvSpPr>
          <p:cNvPr id="8" name="TextBox 7">
            <a:extLst>
              <a:ext uri="{FF2B5EF4-FFF2-40B4-BE49-F238E27FC236}">
                <a16:creationId xmlns:a16="http://schemas.microsoft.com/office/drawing/2014/main" id="{5C2DB990-7DEC-A068-1DC2-EC9804440F34}"/>
              </a:ext>
            </a:extLst>
          </p:cNvPr>
          <p:cNvSpPr txBox="1"/>
          <p:nvPr/>
        </p:nvSpPr>
        <p:spPr>
          <a:xfrm>
            <a:off x="1600200" y="1890876"/>
            <a:ext cx="8986838" cy="369332"/>
          </a:xfrm>
          <a:prstGeom prst="rect">
            <a:avLst/>
          </a:prstGeom>
          <a:noFill/>
        </p:spPr>
        <p:txBody>
          <a:bodyPr wrap="square" rtlCol="0">
            <a:spAutoFit/>
          </a:bodyPr>
          <a:lstStyle/>
          <a:p>
            <a:r>
              <a:rPr lang="en-US" dirty="0"/>
              <a:t>Low 100 population density vs Mortality Rates</a:t>
            </a:r>
          </a:p>
        </p:txBody>
      </p:sp>
      <p:pic>
        <p:nvPicPr>
          <p:cNvPr id="6" name="Content Placeholder 5" descr="A graph with blue dots&#10;&#10;Description automatically generated">
            <a:extLst>
              <a:ext uri="{FF2B5EF4-FFF2-40B4-BE49-F238E27FC236}">
                <a16:creationId xmlns:a16="http://schemas.microsoft.com/office/drawing/2014/main" id="{CB941E4E-242A-CA4C-111F-56FAEAF3CCF4}"/>
              </a:ext>
            </a:extLst>
          </p:cNvPr>
          <p:cNvPicPr>
            <a:picLocks noGrp="1" noChangeAspect="1"/>
          </p:cNvPicPr>
          <p:nvPr>
            <p:ph idx="1"/>
          </p:nvPr>
        </p:nvPicPr>
        <p:blipFill>
          <a:blip r:embed="rId3"/>
          <a:stretch>
            <a:fillRect/>
          </a:stretch>
        </p:blipFill>
        <p:spPr>
          <a:xfrm>
            <a:off x="4028786" y="2567559"/>
            <a:ext cx="4134427" cy="3181794"/>
          </a:xfrm>
        </p:spPr>
      </p:pic>
    </p:spTree>
    <p:extLst>
      <p:ext uri="{BB962C8B-B14F-4D97-AF65-F5344CB8AC3E}">
        <p14:creationId xmlns:p14="http://schemas.microsoft.com/office/powerpoint/2010/main" val="2511326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89AB-B68A-21EB-4DC8-62C35652F59C}"/>
              </a:ext>
            </a:extLst>
          </p:cNvPr>
          <p:cNvSpPr>
            <a:spLocks noGrp="1"/>
          </p:cNvSpPr>
          <p:nvPr>
            <p:ph type="title"/>
          </p:nvPr>
        </p:nvSpPr>
        <p:spPr/>
        <p:txBody>
          <a:bodyPr/>
          <a:lstStyle/>
          <a:p>
            <a:pPr algn="ctr"/>
            <a:r>
              <a:rPr lang="en-US" dirty="0"/>
              <a:t>Data visualizations of deaths with vaccination by country</a:t>
            </a:r>
          </a:p>
        </p:txBody>
      </p:sp>
      <p:pic>
        <p:nvPicPr>
          <p:cNvPr id="7" name="Content Placeholder 6" descr="A graph showing the growth of vaccinations">
            <a:extLst>
              <a:ext uri="{FF2B5EF4-FFF2-40B4-BE49-F238E27FC236}">
                <a16:creationId xmlns:a16="http://schemas.microsoft.com/office/drawing/2014/main" id="{EB38FF0A-0F56-24CC-D287-D6EC49165D3A}"/>
              </a:ext>
            </a:extLst>
          </p:cNvPr>
          <p:cNvPicPr>
            <a:picLocks noGrp="1" noChangeAspect="1"/>
          </p:cNvPicPr>
          <p:nvPr>
            <p:ph idx="1"/>
          </p:nvPr>
        </p:nvPicPr>
        <p:blipFill>
          <a:blip r:embed="rId3"/>
          <a:stretch>
            <a:fillRect/>
          </a:stretch>
        </p:blipFill>
        <p:spPr>
          <a:xfrm>
            <a:off x="581025" y="2343967"/>
            <a:ext cx="11029950" cy="3628978"/>
          </a:xfrm>
        </p:spPr>
      </p:pic>
    </p:spTree>
    <p:extLst>
      <p:ext uri="{BB962C8B-B14F-4D97-AF65-F5344CB8AC3E}">
        <p14:creationId xmlns:p14="http://schemas.microsoft.com/office/powerpoint/2010/main" val="2876333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9F7EB-30D8-90F8-AAF6-C6A029C04EF0}"/>
              </a:ext>
            </a:extLst>
          </p:cNvPr>
          <p:cNvSpPr>
            <a:spLocks noGrp="1"/>
          </p:cNvSpPr>
          <p:nvPr>
            <p:ph type="title"/>
          </p:nvPr>
        </p:nvSpPr>
        <p:spPr/>
        <p:txBody>
          <a:bodyPr/>
          <a:lstStyle/>
          <a:p>
            <a:pPr algn="ctr"/>
            <a:r>
              <a:rPr lang="en-US" dirty="0"/>
              <a:t>conclusions</a:t>
            </a:r>
          </a:p>
        </p:txBody>
      </p:sp>
      <p:sp>
        <p:nvSpPr>
          <p:cNvPr id="3" name="Content Placeholder 2">
            <a:extLst>
              <a:ext uri="{FF2B5EF4-FFF2-40B4-BE49-F238E27FC236}">
                <a16:creationId xmlns:a16="http://schemas.microsoft.com/office/drawing/2014/main" id="{74AC418D-E1D4-735C-5AD1-AB45008CCDB4}"/>
              </a:ext>
            </a:extLst>
          </p:cNvPr>
          <p:cNvSpPr>
            <a:spLocks noGrp="1"/>
          </p:cNvSpPr>
          <p:nvPr>
            <p:ph idx="1"/>
          </p:nvPr>
        </p:nvSpPr>
        <p:spPr/>
        <p:txBody>
          <a:bodyPr/>
          <a:lstStyle/>
          <a:p>
            <a:r>
              <a:rPr lang="en-US" dirty="0"/>
              <a:t>As we would expect, the data say that more cases positively correlates with more deaths</a:t>
            </a:r>
          </a:p>
          <a:p>
            <a:r>
              <a:rPr lang="en-US" dirty="0"/>
              <a:t>There is also a positive correlation between population density and mortality rate, especially among the lower density populations. It appears that once a certain density was reached, higher densities did not much impact the number</a:t>
            </a:r>
          </a:p>
          <a:p>
            <a:r>
              <a:rPr lang="en-US" dirty="0"/>
              <a:t>Strangely, the data do not support decreased mortality and case load with increased vaccinations. </a:t>
            </a:r>
          </a:p>
          <a:p>
            <a:r>
              <a:rPr lang="en-US" dirty="0"/>
              <a:t>The visualization also tell us that vaccinations are not the only factor in decreasing mortality</a:t>
            </a:r>
          </a:p>
        </p:txBody>
      </p:sp>
    </p:spTree>
    <p:extLst>
      <p:ext uri="{BB962C8B-B14F-4D97-AF65-F5344CB8AC3E}">
        <p14:creationId xmlns:p14="http://schemas.microsoft.com/office/powerpoint/2010/main" val="850811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9259D-D0B4-EEB0-FB93-5DA77C2DC3E7}"/>
              </a:ext>
            </a:extLst>
          </p:cNvPr>
          <p:cNvSpPr>
            <a:spLocks noGrp="1"/>
          </p:cNvSpPr>
          <p:nvPr>
            <p:ph type="title"/>
          </p:nvPr>
        </p:nvSpPr>
        <p:spPr/>
        <p:txBody>
          <a:bodyPr/>
          <a:lstStyle/>
          <a:p>
            <a:pPr algn="ctr"/>
            <a:r>
              <a:rPr lang="en-US" dirty="0"/>
              <a:t>Limitations of the data</a:t>
            </a:r>
          </a:p>
        </p:txBody>
      </p:sp>
      <p:sp>
        <p:nvSpPr>
          <p:cNvPr id="3" name="Content Placeholder 2">
            <a:extLst>
              <a:ext uri="{FF2B5EF4-FFF2-40B4-BE49-F238E27FC236}">
                <a16:creationId xmlns:a16="http://schemas.microsoft.com/office/drawing/2014/main" id="{FA755C47-7F81-8ABB-EC5F-1179F6A1DC06}"/>
              </a:ext>
            </a:extLst>
          </p:cNvPr>
          <p:cNvSpPr>
            <a:spLocks noGrp="1"/>
          </p:cNvSpPr>
          <p:nvPr>
            <p:ph idx="1"/>
          </p:nvPr>
        </p:nvSpPr>
        <p:spPr/>
        <p:txBody>
          <a:bodyPr/>
          <a:lstStyle/>
          <a:p>
            <a:r>
              <a:rPr lang="en-US" dirty="0"/>
              <a:t>Vaccine reporting may also correlate with higher levels of reporting for the virus itself. Both vaccinations rates and case load appear higher in developed countries, with more reporting capability overall</a:t>
            </a:r>
          </a:p>
          <a:p>
            <a:r>
              <a:rPr lang="en-US" dirty="0"/>
              <a:t>Countries with authoritarian regimes seem less likely to report cases and deaths, so the numbers were likely not accurate across the board</a:t>
            </a:r>
          </a:p>
          <a:p>
            <a:r>
              <a:rPr lang="en-US" dirty="0"/>
              <a:t>Further studies might include the effects of mitigation measures like separation on the pandemic. No doubt this played a large role, especially before vaccines were able to be developed</a:t>
            </a:r>
          </a:p>
          <a:p>
            <a:r>
              <a:rPr lang="en-US" dirty="0"/>
              <a:t>Testing efficacy will vary from country to country, resulting in skewed data </a:t>
            </a:r>
          </a:p>
        </p:txBody>
      </p:sp>
    </p:spTree>
    <p:extLst>
      <p:ext uri="{BB962C8B-B14F-4D97-AF65-F5344CB8AC3E}">
        <p14:creationId xmlns:p14="http://schemas.microsoft.com/office/powerpoint/2010/main" val="2018231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60711-812D-4024-11D7-25D7FB462D9D}"/>
              </a:ext>
            </a:extLst>
          </p:cNvPr>
          <p:cNvSpPr>
            <a:spLocks noGrp="1"/>
          </p:cNvSpPr>
          <p:nvPr>
            <p:ph type="title"/>
          </p:nvPr>
        </p:nvSpPr>
        <p:spPr/>
        <p:txBody>
          <a:bodyPr/>
          <a:lstStyle/>
          <a:p>
            <a:pPr algn="ctr"/>
            <a:r>
              <a:rPr lang="en-US" dirty="0"/>
              <a:t>Recommendations based on the data</a:t>
            </a:r>
          </a:p>
        </p:txBody>
      </p:sp>
      <p:sp>
        <p:nvSpPr>
          <p:cNvPr id="3" name="Content Placeholder 2">
            <a:extLst>
              <a:ext uri="{FF2B5EF4-FFF2-40B4-BE49-F238E27FC236}">
                <a16:creationId xmlns:a16="http://schemas.microsoft.com/office/drawing/2014/main" id="{BA6253B4-6975-26B3-CDF1-BA550DB4EE8D}"/>
              </a:ext>
            </a:extLst>
          </p:cNvPr>
          <p:cNvSpPr>
            <a:spLocks noGrp="1"/>
          </p:cNvSpPr>
          <p:nvPr>
            <p:ph idx="1"/>
          </p:nvPr>
        </p:nvSpPr>
        <p:spPr/>
        <p:txBody>
          <a:bodyPr/>
          <a:lstStyle/>
          <a:p>
            <a:r>
              <a:rPr lang="en-US" dirty="0"/>
              <a:t>One recommendation that would be supported by the data would be decreasing the density by implementing separation policies. This was done with varying degrees of success in the last pandemic</a:t>
            </a:r>
          </a:p>
          <a:p>
            <a:r>
              <a:rPr lang="en-US" dirty="0"/>
              <a:t>Vaccines should be more closely studied. There were several available, and clearly, not all of them worked as well as some of the others</a:t>
            </a:r>
          </a:p>
          <a:p>
            <a:r>
              <a:rPr lang="en-US" dirty="0"/>
              <a:t>Early detection / accurate testing plays a huge role in mitigating the effects of the pandemic</a:t>
            </a:r>
          </a:p>
          <a:p>
            <a:r>
              <a:rPr lang="en-US" dirty="0"/>
              <a:t>Educating citizens about the importance of vaccines and other measures, like separation is also important. In some countries, it is difficult to combat false information </a:t>
            </a:r>
          </a:p>
          <a:p>
            <a:endParaRPr lang="en-US" dirty="0"/>
          </a:p>
        </p:txBody>
      </p:sp>
    </p:spTree>
    <p:extLst>
      <p:ext uri="{BB962C8B-B14F-4D97-AF65-F5344CB8AC3E}">
        <p14:creationId xmlns:p14="http://schemas.microsoft.com/office/powerpoint/2010/main" val="313462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77F29-C70B-6A38-4DF3-47E94B60BBD6}"/>
              </a:ext>
            </a:extLst>
          </p:cNvPr>
          <p:cNvSpPr>
            <a:spLocks noGrp="1"/>
          </p:cNvSpPr>
          <p:nvPr>
            <p:ph type="title"/>
          </p:nvPr>
        </p:nvSpPr>
        <p:spPr/>
        <p:txBody>
          <a:bodyPr/>
          <a:lstStyle/>
          <a:p>
            <a:pPr algn="ctr"/>
            <a:r>
              <a:rPr lang="en-US" dirty="0"/>
              <a:t>Process</a:t>
            </a:r>
            <a:br>
              <a:rPr lang="en-US" dirty="0"/>
            </a:br>
            <a:endParaRPr lang="en-US" dirty="0"/>
          </a:p>
        </p:txBody>
      </p:sp>
      <p:sp>
        <p:nvSpPr>
          <p:cNvPr id="4" name="TextBox 3">
            <a:extLst>
              <a:ext uri="{FF2B5EF4-FFF2-40B4-BE49-F238E27FC236}">
                <a16:creationId xmlns:a16="http://schemas.microsoft.com/office/drawing/2014/main" id="{54E7492A-DBF6-4DC9-8CDC-E5243679CEB6}"/>
              </a:ext>
            </a:extLst>
          </p:cNvPr>
          <p:cNvSpPr txBox="1"/>
          <p:nvPr/>
        </p:nvSpPr>
        <p:spPr>
          <a:xfrm>
            <a:off x="753533" y="2057400"/>
            <a:ext cx="11235267" cy="2585323"/>
          </a:xfrm>
          <a:prstGeom prst="rect">
            <a:avLst/>
          </a:prstGeom>
          <a:noFill/>
        </p:spPr>
        <p:txBody>
          <a:bodyPr wrap="square" rtlCol="0">
            <a:spAutoFit/>
          </a:bodyPr>
          <a:lstStyle/>
          <a:p>
            <a:pPr marL="285750" indent="-285750">
              <a:buFont typeface="Arial" panose="020B0604020202020204" pitchFamily="34" charset="0"/>
              <a:buChar char="•"/>
            </a:pPr>
            <a:r>
              <a:rPr lang="en-US" dirty="0"/>
              <a:t>Locate datasets that would support our project</a:t>
            </a:r>
          </a:p>
          <a:p>
            <a:pPr marL="285750" indent="-285750">
              <a:buFont typeface="Arial" panose="020B0604020202020204" pitchFamily="34" charset="0"/>
              <a:buChar char="•"/>
            </a:pPr>
            <a:r>
              <a:rPr lang="en-US" dirty="0" err="1"/>
              <a:t>Webscrape</a:t>
            </a:r>
            <a:r>
              <a:rPr lang="en-US" dirty="0"/>
              <a:t> the Data using Beautiful Soup</a:t>
            </a:r>
          </a:p>
          <a:p>
            <a:pPr marL="285750" indent="-285750">
              <a:buFont typeface="Arial" panose="020B0604020202020204" pitchFamily="34" charset="0"/>
              <a:buChar char="•"/>
            </a:pPr>
            <a:r>
              <a:rPr lang="en-US" dirty="0"/>
              <a:t>Clean the data, using only aggregated, de-identified data that could not identify individuals</a:t>
            </a:r>
          </a:p>
          <a:p>
            <a:pPr marL="285750" indent="-285750">
              <a:buFont typeface="Arial" panose="020B0604020202020204" pitchFamily="34" charset="0"/>
              <a:buChar char="•"/>
            </a:pPr>
            <a:r>
              <a:rPr lang="en-US" dirty="0"/>
              <a:t>Create a SQL database to support our project</a:t>
            </a:r>
          </a:p>
          <a:p>
            <a:pPr marL="285750" indent="-285750">
              <a:buFont typeface="Arial" panose="020B0604020202020204" pitchFamily="34" charset="0"/>
              <a:buChar char="•"/>
            </a:pPr>
            <a:r>
              <a:rPr lang="en-US" dirty="0"/>
              <a:t>Using pandas, python, and a map application, develop visualizations from the data</a:t>
            </a:r>
          </a:p>
          <a:p>
            <a:pPr marL="285750" indent="-285750">
              <a:buFont typeface="Arial" panose="020B0604020202020204" pitchFamily="34" charset="0"/>
              <a:buChar char="•"/>
            </a:pPr>
            <a:r>
              <a:rPr lang="en-US" dirty="0"/>
              <a:t>Used a new library call Re to turn the </a:t>
            </a:r>
            <a:r>
              <a:rPr lang="en-US" dirty="0" err="1"/>
              <a:t>df</a:t>
            </a:r>
            <a:r>
              <a:rPr lang="en-US" dirty="0"/>
              <a:t> into </a:t>
            </a:r>
            <a:r>
              <a:rPr lang="en-US" dirty="0" err="1"/>
              <a:t>json</a:t>
            </a:r>
            <a:r>
              <a:rPr lang="en-US" dirty="0"/>
              <a:t> then to </a:t>
            </a:r>
            <a:r>
              <a:rPr lang="en-US" dirty="0" err="1"/>
              <a:t>javascript</a:t>
            </a:r>
            <a:r>
              <a:rPr lang="en-US" dirty="0"/>
              <a:t> for interactive visuals </a:t>
            </a:r>
          </a:p>
          <a:p>
            <a:pPr marL="285750" indent="-285750">
              <a:buFont typeface="Arial" panose="020B0604020202020204" pitchFamily="34" charset="0"/>
              <a:buChar char="•"/>
            </a:pPr>
            <a:r>
              <a:rPr lang="en-US" dirty="0"/>
              <a:t>Draw conclusions supported by the data</a:t>
            </a:r>
          </a:p>
          <a:p>
            <a:pPr marL="285750" indent="-285750">
              <a:buFont typeface="Arial" panose="020B0604020202020204" pitchFamily="34" charset="0"/>
              <a:buChar char="•"/>
            </a:pPr>
            <a:r>
              <a:rPr lang="en-US" dirty="0"/>
              <a:t>Discuss any limitations of the data</a:t>
            </a:r>
          </a:p>
          <a:p>
            <a:pPr marL="285750" indent="-285750">
              <a:buFont typeface="Arial" panose="020B0604020202020204" pitchFamily="34" charset="0"/>
              <a:buChar char="•"/>
            </a:pPr>
            <a:r>
              <a:rPr lang="en-US" dirty="0"/>
              <a:t>Potential recommendation for the next pandemic</a:t>
            </a:r>
          </a:p>
        </p:txBody>
      </p:sp>
    </p:spTree>
    <p:extLst>
      <p:ext uri="{BB962C8B-B14F-4D97-AF65-F5344CB8AC3E}">
        <p14:creationId xmlns:p14="http://schemas.microsoft.com/office/powerpoint/2010/main" val="2685011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EA047-5DCE-0DB8-ACFD-CC3A9A9EC543}"/>
              </a:ext>
            </a:extLst>
          </p:cNvPr>
          <p:cNvSpPr>
            <a:spLocks noGrp="1"/>
          </p:cNvSpPr>
          <p:nvPr>
            <p:ph type="title"/>
          </p:nvPr>
        </p:nvSpPr>
        <p:spPr/>
        <p:txBody>
          <a:bodyPr/>
          <a:lstStyle/>
          <a:p>
            <a:pPr algn="ctr"/>
            <a:r>
              <a:rPr lang="en-US" dirty="0"/>
              <a:t>Questions?</a:t>
            </a:r>
          </a:p>
        </p:txBody>
      </p:sp>
      <p:sp>
        <p:nvSpPr>
          <p:cNvPr id="3" name="Content Placeholder 2">
            <a:extLst>
              <a:ext uri="{FF2B5EF4-FFF2-40B4-BE49-F238E27FC236}">
                <a16:creationId xmlns:a16="http://schemas.microsoft.com/office/drawing/2014/main" id="{18146771-7F8A-CB8D-D81B-8E95F02114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14857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D86B-7F80-2D4E-91ED-76BD38671021}"/>
              </a:ext>
            </a:extLst>
          </p:cNvPr>
          <p:cNvSpPr>
            <a:spLocks noGrp="1"/>
          </p:cNvSpPr>
          <p:nvPr>
            <p:ph type="title"/>
          </p:nvPr>
        </p:nvSpPr>
        <p:spPr/>
        <p:txBody>
          <a:bodyPr/>
          <a:lstStyle/>
          <a:p>
            <a:pPr algn="ctr"/>
            <a:r>
              <a:rPr lang="en-US" dirty="0"/>
              <a:t>SQL Database</a:t>
            </a:r>
          </a:p>
        </p:txBody>
      </p:sp>
      <p:sp>
        <p:nvSpPr>
          <p:cNvPr id="4" name="TextBox 3">
            <a:extLst>
              <a:ext uri="{FF2B5EF4-FFF2-40B4-BE49-F238E27FC236}">
                <a16:creationId xmlns:a16="http://schemas.microsoft.com/office/drawing/2014/main" id="{73027F61-8C67-918F-F927-4CC05B080FB4}"/>
              </a:ext>
            </a:extLst>
          </p:cNvPr>
          <p:cNvSpPr txBox="1"/>
          <p:nvPr/>
        </p:nvSpPr>
        <p:spPr>
          <a:xfrm>
            <a:off x="897467" y="2218267"/>
            <a:ext cx="11125200" cy="7017306"/>
          </a:xfrm>
          <a:prstGeom prst="rect">
            <a:avLst/>
          </a:prstGeom>
          <a:noFill/>
        </p:spPr>
        <p:txBody>
          <a:bodyPr wrap="square" rtlCol="0">
            <a:spAutoFit/>
          </a:bodyPr>
          <a:lstStyle/>
          <a:p>
            <a:pPr marL="285750" indent="-285750">
              <a:buFont typeface="Arial" panose="020B0604020202020204" pitchFamily="34" charset="0"/>
              <a:buChar char="•"/>
            </a:pPr>
            <a:r>
              <a:rPr lang="en-US" dirty="0"/>
              <a:t>Once the data were cleaned, we were able to create a simple SQL database in PostgreSQL with two tables. This data could be used later to access specific information about how countries fared during the pandemic :</a:t>
            </a:r>
          </a:p>
          <a:p>
            <a:pPr marL="285750" indent="-285750">
              <a:buFont typeface="Arial" panose="020B0604020202020204" pitchFamily="34" charset="0"/>
              <a:buChar char="•"/>
            </a:pPr>
            <a:endParaRPr lang="en-US" dirty="0"/>
          </a:p>
          <a:p>
            <a:r>
              <a:rPr lang="en-US" dirty="0"/>
              <a:t>Database schema :				Query samples</a:t>
            </a:r>
          </a:p>
          <a:p>
            <a:r>
              <a:rPr lang="en-US" sz="1200" b="0" dirty="0">
                <a:solidFill>
                  <a:srgbClr val="569CD6"/>
                </a:solidFill>
                <a:effectLst/>
                <a:highlight>
                  <a:srgbClr val="1F1F1F"/>
                </a:highlight>
                <a:latin typeface="Consolas" panose="020B0609020204030204" pitchFamily="49" charset="0"/>
              </a:rPr>
              <a:t>CREATE</a:t>
            </a:r>
            <a:r>
              <a:rPr lang="en-US" sz="1200" b="0" dirty="0">
                <a:solidFill>
                  <a:srgbClr val="CCCCCC"/>
                </a:solidFill>
                <a:effectLst/>
                <a:highlight>
                  <a:srgbClr val="1F1F1F"/>
                </a:highlight>
                <a:latin typeface="Consolas" panose="020B0609020204030204" pitchFamily="49" charset="0"/>
              </a:rPr>
              <a:t> </a:t>
            </a:r>
            <a:r>
              <a:rPr lang="en-US" sz="1200" b="0" dirty="0">
                <a:solidFill>
                  <a:srgbClr val="569CD6"/>
                </a:solidFill>
                <a:effectLst/>
                <a:highlight>
                  <a:srgbClr val="1F1F1F"/>
                </a:highlight>
                <a:latin typeface="Consolas" panose="020B0609020204030204" pitchFamily="49" charset="0"/>
              </a:rPr>
              <a:t>DATABASE</a:t>
            </a:r>
            <a:r>
              <a:rPr lang="en-US" sz="1200" b="0" dirty="0">
                <a:solidFill>
                  <a:srgbClr val="CCCCCC"/>
                </a:solidFill>
                <a:effectLst/>
                <a:highlight>
                  <a:srgbClr val="1F1F1F"/>
                </a:highlight>
                <a:latin typeface="Consolas" panose="020B0609020204030204" pitchFamily="49" charset="0"/>
              </a:rPr>
              <a:t> </a:t>
            </a:r>
            <a:r>
              <a:rPr lang="en-US" sz="1200" b="0" dirty="0">
                <a:solidFill>
                  <a:srgbClr val="DCDCAA"/>
                </a:solidFill>
                <a:effectLst/>
                <a:highlight>
                  <a:srgbClr val="1F1F1F"/>
                </a:highlight>
                <a:latin typeface="Consolas" panose="020B0609020204030204" pitchFamily="49" charset="0"/>
              </a:rPr>
              <a:t>Project_3_covid_db			</a:t>
            </a:r>
            <a:endParaRPr lang="en-US" sz="1200" b="0" dirty="0">
              <a:solidFill>
                <a:srgbClr val="CCCCCC"/>
              </a:solidFill>
              <a:effectLst/>
              <a:highlight>
                <a:srgbClr val="1F1F1F"/>
              </a:highlight>
              <a:latin typeface="Consolas" panose="020B0609020204030204" pitchFamily="49" charset="0"/>
            </a:endParaRPr>
          </a:p>
          <a:p>
            <a:r>
              <a:rPr lang="en-US" sz="1200" b="0" dirty="0">
                <a:solidFill>
                  <a:srgbClr val="CCCCCC"/>
                </a:solidFill>
                <a:effectLst/>
                <a:highlight>
                  <a:srgbClr val="1F1F1F"/>
                </a:highlight>
                <a:latin typeface="Consolas" panose="020B0609020204030204" pitchFamily="49" charset="0"/>
              </a:rPr>
              <a:t>						SELECT *</a:t>
            </a:r>
            <a:br>
              <a:rPr lang="en-US" sz="1200" b="0" dirty="0">
                <a:solidFill>
                  <a:srgbClr val="CCCCCC"/>
                </a:solidFill>
                <a:effectLst/>
                <a:highlight>
                  <a:srgbClr val="1F1F1F"/>
                </a:highlight>
                <a:latin typeface="Consolas" panose="020B0609020204030204" pitchFamily="49" charset="0"/>
              </a:rPr>
            </a:br>
            <a:r>
              <a:rPr lang="en-US" sz="1200" b="0" dirty="0">
                <a:solidFill>
                  <a:srgbClr val="569CD6"/>
                </a:solidFill>
                <a:effectLst/>
                <a:highlight>
                  <a:srgbClr val="1F1F1F"/>
                </a:highlight>
                <a:latin typeface="Consolas" panose="020B0609020204030204" pitchFamily="49" charset="0"/>
              </a:rPr>
              <a:t>CREATE</a:t>
            </a:r>
            <a:r>
              <a:rPr lang="en-US" sz="1200" b="0" dirty="0">
                <a:solidFill>
                  <a:srgbClr val="CCCCCC"/>
                </a:solidFill>
                <a:effectLst/>
                <a:highlight>
                  <a:srgbClr val="1F1F1F"/>
                </a:highlight>
                <a:latin typeface="Consolas" panose="020B0609020204030204" pitchFamily="49" charset="0"/>
              </a:rPr>
              <a:t> </a:t>
            </a:r>
            <a:r>
              <a:rPr lang="en-US" sz="1200" b="0" dirty="0">
                <a:solidFill>
                  <a:srgbClr val="569CD6"/>
                </a:solidFill>
                <a:effectLst/>
                <a:highlight>
                  <a:srgbClr val="1F1F1F"/>
                </a:highlight>
                <a:latin typeface="Consolas" panose="020B0609020204030204" pitchFamily="49" charset="0"/>
              </a:rPr>
              <a:t>TABLE</a:t>
            </a:r>
            <a:r>
              <a:rPr lang="en-US" sz="1200" b="0" dirty="0">
                <a:solidFill>
                  <a:srgbClr val="CCCCCC"/>
                </a:solidFill>
                <a:effectLst/>
                <a:highlight>
                  <a:srgbClr val="1F1F1F"/>
                </a:highlight>
                <a:latin typeface="Consolas" panose="020B0609020204030204" pitchFamily="49" charset="0"/>
              </a:rPr>
              <a:t> </a:t>
            </a:r>
            <a:r>
              <a:rPr lang="en-US" sz="1200" b="0" dirty="0" err="1">
                <a:solidFill>
                  <a:srgbClr val="DCDCAA"/>
                </a:solidFill>
                <a:effectLst/>
                <a:highlight>
                  <a:srgbClr val="1F1F1F"/>
                </a:highlight>
                <a:latin typeface="Consolas" panose="020B0609020204030204" pitchFamily="49" charset="0"/>
              </a:rPr>
              <a:t>covid_population</a:t>
            </a:r>
            <a:r>
              <a:rPr lang="en-US" sz="1200" b="0" dirty="0">
                <a:solidFill>
                  <a:srgbClr val="CCCCCC"/>
                </a:solidFill>
                <a:effectLst/>
                <a:highlight>
                  <a:srgbClr val="1F1F1F"/>
                </a:highlight>
                <a:latin typeface="Consolas" panose="020B0609020204030204" pitchFamily="49" charset="0"/>
              </a:rPr>
              <a:t>(				FROM </a:t>
            </a:r>
            <a:r>
              <a:rPr lang="en-US" sz="1200" b="0" dirty="0" err="1">
                <a:solidFill>
                  <a:srgbClr val="CCCCCC"/>
                </a:solidFill>
                <a:effectLst/>
                <a:highlight>
                  <a:srgbClr val="1F1F1F"/>
                </a:highlight>
                <a:latin typeface="Consolas" panose="020B0609020204030204" pitchFamily="49" charset="0"/>
              </a:rPr>
              <a:t>covid_population</a:t>
            </a:r>
            <a:endParaRPr lang="en-US" sz="1200" b="0" dirty="0">
              <a:solidFill>
                <a:srgbClr val="CCCCCC"/>
              </a:solidFill>
              <a:effectLst/>
              <a:highlight>
                <a:srgbClr val="1F1F1F"/>
              </a:highlight>
              <a:latin typeface="Consolas" panose="020B0609020204030204" pitchFamily="49" charset="0"/>
            </a:endParaRPr>
          </a:p>
          <a:p>
            <a:r>
              <a:rPr lang="en-US" sz="1200" b="0" dirty="0">
                <a:solidFill>
                  <a:srgbClr val="CCCCCC"/>
                </a:solidFill>
                <a:effectLst/>
                <a:highlight>
                  <a:srgbClr val="1F1F1F"/>
                </a:highlight>
                <a:latin typeface="Consolas" panose="020B0609020204030204" pitchFamily="49" charset="0"/>
              </a:rPr>
              <a:t>country </a:t>
            </a:r>
            <a:r>
              <a:rPr lang="en-US" sz="1200" b="0" dirty="0">
                <a:solidFill>
                  <a:srgbClr val="569CD6"/>
                </a:solidFill>
                <a:effectLst/>
                <a:highlight>
                  <a:srgbClr val="1F1F1F"/>
                </a:highlight>
                <a:latin typeface="Consolas" panose="020B0609020204030204" pitchFamily="49" charset="0"/>
              </a:rPr>
              <a:t>VARCHAR</a:t>
            </a:r>
            <a:r>
              <a:rPr lang="en-US" sz="1200" b="0" dirty="0">
                <a:solidFill>
                  <a:srgbClr val="CCCCCC"/>
                </a:solidFill>
                <a:effectLst/>
                <a:highlight>
                  <a:srgbClr val="1F1F1F"/>
                </a:highlight>
                <a:latin typeface="Consolas" panose="020B0609020204030204" pitchFamily="49" charset="0"/>
              </a:rPr>
              <a:t>(</a:t>
            </a:r>
            <a:r>
              <a:rPr lang="en-US" sz="1200" b="0" dirty="0">
                <a:solidFill>
                  <a:srgbClr val="B5CEA8"/>
                </a:solidFill>
                <a:effectLst/>
                <a:highlight>
                  <a:srgbClr val="1F1F1F"/>
                </a:highlight>
                <a:latin typeface="Consolas" panose="020B0609020204030204" pitchFamily="49" charset="0"/>
              </a:rPr>
              <a:t>40</a:t>
            </a:r>
            <a:r>
              <a:rPr lang="en-US" sz="1200" b="0" dirty="0">
                <a:solidFill>
                  <a:srgbClr val="CCCCCC"/>
                </a:solidFill>
                <a:effectLst/>
                <a:highlight>
                  <a:srgbClr val="1F1F1F"/>
                </a:highlight>
                <a:latin typeface="Consolas" panose="020B0609020204030204" pitchFamily="49" charset="0"/>
              </a:rPr>
              <a:t>) </a:t>
            </a:r>
            <a:r>
              <a:rPr lang="en-US" sz="1200" b="0" dirty="0">
                <a:solidFill>
                  <a:srgbClr val="569CD6"/>
                </a:solidFill>
                <a:effectLst/>
                <a:highlight>
                  <a:srgbClr val="1F1F1F"/>
                </a:highlight>
                <a:latin typeface="Consolas" panose="020B0609020204030204" pitchFamily="49" charset="0"/>
              </a:rPr>
              <a:t>PRIMARY KEY</a:t>
            </a:r>
            <a:r>
              <a:rPr lang="en-US" sz="1200" b="0" dirty="0">
                <a:solidFill>
                  <a:srgbClr val="CCCCCC"/>
                </a:solidFill>
                <a:effectLst/>
                <a:highlight>
                  <a:srgbClr val="1F1F1F"/>
                </a:highlight>
                <a:latin typeface="Consolas" panose="020B0609020204030204" pitchFamily="49" charset="0"/>
              </a:rPr>
              <a:t> </a:t>
            </a:r>
            <a:r>
              <a:rPr lang="en-US" sz="1200" b="0" dirty="0">
                <a:solidFill>
                  <a:srgbClr val="569CD6"/>
                </a:solidFill>
                <a:effectLst/>
                <a:highlight>
                  <a:srgbClr val="1F1F1F"/>
                </a:highlight>
                <a:latin typeface="Consolas" panose="020B0609020204030204" pitchFamily="49" charset="0"/>
              </a:rPr>
              <a:t>NOT NULL</a:t>
            </a:r>
            <a:r>
              <a:rPr lang="en-US" sz="1200" b="0" dirty="0">
                <a:solidFill>
                  <a:srgbClr val="CCCCCC"/>
                </a:solidFill>
                <a:effectLst/>
                <a:highlight>
                  <a:srgbClr val="1F1F1F"/>
                </a:highlight>
                <a:latin typeface="Consolas" panose="020B0609020204030204" pitchFamily="49" charset="0"/>
              </a:rPr>
              <a:t>,</a:t>
            </a:r>
          </a:p>
          <a:p>
            <a:r>
              <a:rPr lang="en-US" sz="1200" b="0" dirty="0" err="1">
                <a:solidFill>
                  <a:srgbClr val="CCCCCC"/>
                </a:solidFill>
                <a:effectLst/>
                <a:highlight>
                  <a:srgbClr val="1F1F1F"/>
                </a:highlight>
                <a:latin typeface="Consolas" panose="020B0609020204030204" pitchFamily="49" charset="0"/>
              </a:rPr>
              <a:t>total_cases</a:t>
            </a:r>
            <a:r>
              <a:rPr lang="en-US" sz="1200" b="0" dirty="0">
                <a:solidFill>
                  <a:srgbClr val="CCCCCC"/>
                </a:solidFill>
                <a:effectLst/>
                <a:highlight>
                  <a:srgbClr val="1F1F1F"/>
                </a:highlight>
                <a:latin typeface="Consolas" panose="020B0609020204030204" pitchFamily="49" charset="0"/>
              </a:rPr>
              <a:t> </a:t>
            </a:r>
            <a:r>
              <a:rPr lang="en-US" sz="1200" b="0" dirty="0">
                <a:solidFill>
                  <a:srgbClr val="569CD6"/>
                </a:solidFill>
                <a:effectLst/>
                <a:highlight>
                  <a:srgbClr val="1F1F1F"/>
                </a:highlight>
                <a:latin typeface="Consolas" panose="020B0609020204030204" pitchFamily="49" charset="0"/>
              </a:rPr>
              <a:t>BIGINT</a:t>
            </a:r>
            <a:r>
              <a:rPr lang="en-US" sz="1200" b="0" dirty="0">
                <a:solidFill>
                  <a:srgbClr val="CCCCCC"/>
                </a:solidFill>
                <a:effectLst/>
                <a:highlight>
                  <a:srgbClr val="1F1F1F"/>
                </a:highlight>
                <a:latin typeface="Consolas" panose="020B0609020204030204" pitchFamily="49" charset="0"/>
              </a:rPr>
              <a:t>,</a:t>
            </a:r>
          </a:p>
          <a:p>
            <a:r>
              <a:rPr lang="en-US" sz="1200" b="0" dirty="0" err="1">
                <a:solidFill>
                  <a:srgbClr val="CCCCCC"/>
                </a:solidFill>
                <a:effectLst/>
                <a:highlight>
                  <a:srgbClr val="1F1F1F"/>
                </a:highlight>
                <a:latin typeface="Consolas" panose="020B0609020204030204" pitchFamily="49" charset="0"/>
              </a:rPr>
              <a:t>total_deaths</a:t>
            </a:r>
            <a:r>
              <a:rPr lang="en-US" sz="1200" b="0" dirty="0">
                <a:solidFill>
                  <a:srgbClr val="CCCCCC"/>
                </a:solidFill>
                <a:effectLst/>
                <a:highlight>
                  <a:srgbClr val="1F1F1F"/>
                </a:highlight>
                <a:latin typeface="Consolas" panose="020B0609020204030204" pitchFamily="49" charset="0"/>
              </a:rPr>
              <a:t> </a:t>
            </a:r>
            <a:r>
              <a:rPr lang="en-US" sz="1200" b="0" dirty="0">
                <a:solidFill>
                  <a:srgbClr val="569CD6"/>
                </a:solidFill>
                <a:effectLst/>
                <a:highlight>
                  <a:srgbClr val="1F1F1F"/>
                </a:highlight>
                <a:latin typeface="Consolas" panose="020B0609020204030204" pitchFamily="49" charset="0"/>
              </a:rPr>
              <a:t>BIGINT</a:t>
            </a:r>
            <a:r>
              <a:rPr lang="en-US" sz="1200" b="0" dirty="0">
                <a:solidFill>
                  <a:srgbClr val="CCCCCC"/>
                </a:solidFill>
                <a:effectLst/>
                <a:highlight>
                  <a:srgbClr val="1F1F1F"/>
                </a:highlight>
                <a:latin typeface="Consolas" panose="020B0609020204030204" pitchFamily="49" charset="0"/>
              </a:rPr>
              <a:t>,</a:t>
            </a:r>
          </a:p>
          <a:p>
            <a:r>
              <a:rPr lang="en-US" sz="1200" b="0" dirty="0">
                <a:solidFill>
                  <a:srgbClr val="CCCCCC"/>
                </a:solidFill>
                <a:effectLst/>
                <a:highlight>
                  <a:srgbClr val="1F1F1F"/>
                </a:highlight>
                <a:latin typeface="Consolas" panose="020B0609020204030204" pitchFamily="49" charset="0"/>
              </a:rPr>
              <a:t>latitude </a:t>
            </a:r>
            <a:r>
              <a:rPr lang="en-US" sz="1200" b="0" dirty="0">
                <a:solidFill>
                  <a:srgbClr val="569CD6"/>
                </a:solidFill>
                <a:effectLst/>
                <a:highlight>
                  <a:srgbClr val="1F1F1F"/>
                </a:highlight>
                <a:latin typeface="Consolas" panose="020B0609020204030204" pitchFamily="49" charset="0"/>
              </a:rPr>
              <a:t>DECIMAL</a:t>
            </a:r>
            <a:r>
              <a:rPr lang="en-US" sz="1200" b="0" dirty="0">
                <a:solidFill>
                  <a:srgbClr val="CCCCCC"/>
                </a:solidFill>
                <a:effectLst/>
                <a:highlight>
                  <a:srgbClr val="1F1F1F"/>
                </a:highlight>
                <a:latin typeface="Consolas" panose="020B0609020204030204" pitchFamily="49" charset="0"/>
              </a:rPr>
              <a:t>(</a:t>
            </a:r>
            <a:r>
              <a:rPr lang="en-US" sz="1200" b="0" dirty="0">
                <a:solidFill>
                  <a:srgbClr val="B5CEA8"/>
                </a:solidFill>
                <a:effectLst/>
                <a:highlight>
                  <a:srgbClr val="1F1F1F"/>
                </a:highlight>
                <a:latin typeface="Consolas" panose="020B0609020204030204" pitchFamily="49" charset="0"/>
              </a:rPr>
              <a:t>8</a:t>
            </a:r>
            <a:r>
              <a:rPr lang="en-US" sz="1200" b="0" dirty="0">
                <a:solidFill>
                  <a:srgbClr val="CCCCCC"/>
                </a:solidFill>
                <a:effectLst/>
                <a:highlight>
                  <a:srgbClr val="1F1F1F"/>
                </a:highlight>
                <a:latin typeface="Consolas" panose="020B0609020204030204" pitchFamily="49" charset="0"/>
              </a:rPr>
              <a:t>,</a:t>
            </a:r>
            <a:r>
              <a:rPr lang="en-US" sz="1200" b="0" dirty="0">
                <a:solidFill>
                  <a:srgbClr val="B5CEA8"/>
                </a:solidFill>
                <a:effectLst/>
                <a:highlight>
                  <a:srgbClr val="1F1F1F"/>
                </a:highlight>
                <a:latin typeface="Consolas" panose="020B0609020204030204" pitchFamily="49" charset="0"/>
              </a:rPr>
              <a:t>4</a:t>
            </a:r>
            <a:r>
              <a:rPr lang="en-US" sz="1200" b="0" dirty="0">
                <a:solidFill>
                  <a:srgbClr val="CCCCCC"/>
                </a:solidFill>
                <a:effectLst/>
                <a:highlight>
                  <a:srgbClr val="1F1F1F"/>
                </a:highlight>
                <a:latin typeface="Consolas" panose="020B0609020204030204" pitchFamily="49" charset="0"/>
              </a:rPr>
              <a:t>),				SELECT *</a:t>
            </a:r>
          </a:p>
          <a:p>
            <a:r>
              <a:rPr lang="en-US" sz="1200" b="0" dirty="0">
                <a:solidFill>
                  <a:srgbClr val="CCCCCC"/>
                </a:solidFill>
                <a:effectLst/>
                <a:highlight>
                  <a:srgbClr val="1F1F1F"/>
                </a:highlight>
                <a:latin typeface="Consolas" panose="020B0609020204030204" pitchFamily="49" charset="0"/>
              </a:rPr>
              <a:t>longitude </a:t>
            </a:r>
            <a:r>
              <a:rPr lang="en-US" sz="1200" b="0" dirty="0">
                <a:solidFill>
                  <a:srgbClr val="569CD6"/>
                </a:solidFill>
                <a:effectLst/>
                <a:highlight>
                  <a:srgbClr val="1F1F1F"/>
                </a:highlight>
                <a:latin typeface="Consolas" panose="020B0609020204030204" pitchFamily="49" charset="0"/>
              </a:rPr>
              <a:t>DECIMAL</a:t>
            </a:r>
            <a:r>
              <a:rPr lang="en-US" sz="1200" b="0" dirty="0">
                <a:solidFill>
                  <a:srgbClr val="CCCCCC"/>
                </a:solidFill>
                <a:effectLst/>
                <a:highlight>
                  <a:srgbClr val="1F1F1F"/>
                </a:highlight>
                <a:latin typeface="Consolas" panose="020B0609020204030204" pitchFamily="49" charset="0"/>
              </a:rPr>
              <a:t>(</a:t>
            </a:r>
            <a:r>
              <a:rPr lang="en-US" sz="1200" b="0" dirty="0">
                <a:solidFill>
                  <a:srgbClr val="B5CEA8"/>
                </a:solidFill>
                <a:effectLst/>
                <a:highlight>
                  <a:srgbClr val="1F1F1F"/>
                </a:highlight>
                <a:latin typeface="Consolas" panose="020B0609020204030204" pitchFamily="49" charset="0"/>
              </a:rPr>
              <a:t>8</a:t>
            </a:r>
            <a:r>
              <a:rPr lang="en-US" sz="1200" b="0" dirty="0">
                <a:solidFill>
                  <a:srgbClr val="CCCCCC"/>
                </a:solidFill>
                <a:effectLst/>
                <a:highlight>
                  <a:srgbClr val="1F1F1F"/>
                </a:highlight>
                <a:latin typeface="Consolas" panose="020B0609020204030204" pitchFamily="49" charset="0"/>
              </a:rPr>
              <a:t>,</a:t>
            </a:r>
            <a:r>
              <a:rPr lang="en-US" sz="1200" b="0" dirty="0">
                <a:solidFill>
                  <a:srgbClr val="B5CEA8"/>
                </a:solidFill>
                <a:effectLst/>
                <a:highlight>
                  <a:srgbClr val="1F1F1F"/>
                </a:highlight>
                <a:latin typeface="Consolas" panose="020B0609020204030204" pitchFamily="49" charset="0"/>
              </a:rPr>
              <a:t>4</a:t>
            </a:r>
            <a:r>
              <a:rPr lang="en-US" sz="1200" b="0" dirty="0">
                <a:solidFill>
                  <a:srgbClr val="CCCCCC"/>
                </a:solidFill>
                <a:effectLst/>
                <a:highlight>
                  <a:srgbClr val="1F1F1F"/>
                </a:highlight>
                <a:latin typeface="Consolas" panose="020B0609020204030204" pitchFamily="49" charset="0"/>
              </a:rPr>
              <a:t>),				FROM </a:t>
            </a:r>
            <a:r>
              <a:rPr lang="en-US" sz="1200" b="0" dirty="0" err="1">
                <a:solidFill>
                  <a:srgbClr val="CCCCCC"/>
                </a:solidFill>
                <a:effectLst/>
                <a:highlight>
                  <a:srgbClr val="1F1F1F"/>
                </a:highlight>
                <a:latin typeface="Consolas" panose="020B0609020204030204" pitchFamily="49" charset="0"/>
              </a:rPr>
              <a:t>covid_vaccinations</a:t>
            </a:r>
            <a:endParaRPr lang="en-US" sz="1200" b="0" dirty="0">
              <a:solidFill>
                <a:srgbClr val="CCCCCC"/>
              </a:solidFill>
              <a:effectLst/>
              <a:highlight>
                <a:srgbClr val="1F1F1F"/>
              </a:highlight>
              <a:latin typeface="Consolas" panose="020B0609020204030204" pitchFamily="49" charset="0"/>
            </a:endParaRPr>
          </a:p>
          <a:p>
            <a:r>
              <a:rPr lang="en-US" sz="1200" b="0" dirty="0">
                <a:solidFill>
                  <a:srgbClr val="569CD6"/>
                </a:solidFill>
                <a:effectLst/>
                <a:highlight>
                  <a:srgbClr val="1F1F1F"/>
                </a:highlight>
                <a:latin typeface="Consolas" panose="020B0609020204030204" pitchFamily="49" charset="0"/>
              </a:rPr>
              <a:t>population</a:t>
            </a:r>
            <a:r>
              <a:rPr lang="en-US" sz="1200" b="0" dirty="0">
                <a:solidFill>
                  <a:srgbClr val="CCCCCC"/>
                </a:solidFill>
                <a:effectLst/>
                <a:highlight>
                  <a:srgbClr val="1F1F1F"/>
                </a:highlight>
                <a:latin typeface="Consolas" panose="020B0609020204030204" pitchFamily="49" charset="0"/>
              </a:rPr>
              <a:t> </a:t>
            </a:r>
            <a:r>
              <a:rPr lang="en-US" sz="1200" b="0" dirty="0">
                <a:solidFill>
                  <a:srgbClr val="569CD6"/>
                </a:solidFill>
                <a:effectLst/>
                <a:highlight>
                  <a:srgbClr val="1F1F1F"/>
                </a:highlight>
                <a:latin typeface="Consolas" panose="020B0609020204030204" pitchFamily="49" charset="0"/>
              </a:rPr>
              <a:t>BIGINT</a:t>
            </a:r>
            <a:r>
              <a:rPr lang="en-US" sz="1200" b="0" dirty="0">
                <a:solidFill>
                  <a:srgbClr val="CCCCCC"/>
                </a:solidFill>
                <a:effectLst/>
                <a:highlight>
                  <a:srgbClr val="1F1F1F"/>
                </a:highlight>
                <a:latin typeface="Consolas" panose="020B0609020204030204" pitchFamily="49" charset="0"/>
              </a:rPr>
              <a:t>,</a:t>
            </a:r>
          </a:p>
          <a:p>
            <a:r>
              <a:rPr lang="en-US" sz="1200" b="0" dirty="0" err="1">
                <a:solidFill>
                  <a:srgbClr val="CCCCCC"/>
                </a:solidFill>
                <a:effectLst/>
                <a:highlight>
                  <a:srgbClr val="1F1F1F"/>
                </a:highlight>
                <a:latin typeface="Consolas" panose="020B0609020204030204" pitchFamily="49" charset="0"/>
              </a:rPr>
              <a:t>population_density</a:t>
            </a:r>
            <a:r>
              <a:rPr lang="en-US" sz="1200" b="0" dirty="0">
                <a:solidFill>
                  <a:srgbClr val="CCCCCC"/>
                </a:solidFill>
                <a:effectLst/>
                <a:highlight>
                  <a:srgbClr val="1F1F1F"/>
                </a:highlight>
                <a:latin typeface="Consolas" panose="020B0609020204030204" pitchFamily="49" charset="0"/>
              </a:rPr>
              <a:t> </a:t>
            </a:r>
            <a:r>
              <a:rPr lang="en-US" sz="1200" b="0" dirty="0">
                <a:solidFill>
                  <a:srgbClr val="569CD6"/>
                </a:solidFill>
                <a:effectLst/>
                <a:highlight>
                  <a:srgbClr val="1F1F1F"/>
                </a:highlight>
                <a:latin typeface="Consolas" panose="020B0609020204030204" pitchFamily="49" charset="0"/>
              </a:rPr>
              <a:t>INTEGER</a:t>
            </a:r>
            <a:r>
              <a:rPr lang="en-US" sz="1200" b="0" dirty="0">
                <a:solidFill>
                  <a:srgbClr val="CCCCCC"/>
                </a:solidFill>
                <a:effectLst/>
                <a:highlight>
                  <a:srgbClr val="1F1F1F"/>
                </a:highlight>
                <a:latin typeface="Consolas" panose="020B0609020204030204" pitchFamily="49" charset="0"/>
              </a:rPr>
              <a:t>,</a:t>
            </a:r>
          </a:p>
          <a:p>
            <a:r>
              <a:rPr lang="en-US" sz="1200" b="0" dirty="0" err="1">
                <a:solidFill>
                  <a:srgbClr val="CCCCCC"/>
                </a:solidFill>
                <a:effectLst/>
                <a:highlight>
                  <a:srgbClr val="1F1F1F"/>
                </a:highlight>
                <a:latin typeface="Consolas" panose="020B0609020204030204" pitchFamily="49" charset="0"/>
              </a:rPr>
              <a:t>land_area</a:t>
            </a:r>
            <a:r>
              <a:rPr lang="en-US" sz="1200" b="0" dirty="0">
                <a:solidFill>
                  <a:srgbClr val="CCCCCC"/>
                </a:solidFill>
                <a:effectLst/>
                <a:highlight>
                  <a:srgbClr val="1F1F1F"/>
                </a:highlight>
                <a:latin typeface="Consolas" panose="020B0609020204030204" pitchFamily="49" charset="0"/>
              </a:rPr>
              <a:t> </a:t>
            </a:r>
            <a:r>
              <a:rPr lang="en-US" sz="1200" b="0" dirty="0">
                <a:solidFill>
                  <a:srgbClr val="569CD6"/>
                </a:solidFill>
                <a:effectLst/>
                <a:highlight>
                  <a:srgbClr val="1F1F1F"/>
                </a:highlight>
                <a:latin typeface="Consolas" panose="020B0609020204030204" pitchFamily="49" charset="0"/>
              </a:rPr>
              <a:t>BIGINT</a:t>
            </a:r>
            <a:r>
              <a:rPr lang="en-US" sz="1200" b="0" dirty="0">
                <a:solidFill>
                  <a:srgbClr val="CCCCCC"/>
                </a:solidFill>
                <a:effectLst/>
                <a:highlight>
                  <a:srgbClr val="1F1F1F"/>
                </a:highlight>
                <a:latin typeface="Consolas" panose="020B0609020204030204" pitchFamily="49" charset="0"/>
              </a:rPr>
              <a:t>);</a:t>
            </a:r>
          </a:p>
          <a:p>
            <a:br>
              <a:rPr lang="en-US" sz="1200" b="0" dirty="0">
                <a:solidFill>
                  <a:srgbClr val="CCCCCC"/>
                </a:solidFill>
                <a:effectLst/>
                <a:highlight>
                  <a:srgbClr val="1F1F1F"/>
                </a:highlight>
                <a:latin typeface="Consolas" panose="020B0609020204030204" pitchFamily="49" charset="0"/>
              </a:rPr>
            </a:br>
            <a:r>
              <a:rPr lang="en-US" sz="1200" b="0" dirty="0">
                <a:solidFill>
                  <a:srgbClr val="569CD6"/>
                </a:solidFill>
                <a:effectLst/>
                <a:highlight>
                  <a:srgbClr val="1F1F1F"/>
                </a:highlight>
                <a:latin typeface="Consolas" panose="020B0609020204030204" pitchFamily="49" charset="0"/>
              </a:rPr>
              <a:t>CREATE</a:t>
            </a:r>
            <a:r>
              <a:rPr lang="en-US" sz="1200" b="0" dirty="0">
                <a:solidFill>
                  <a:srgbClr val="CCCCCC"/>
                </a:solidFill>
                <a:effectLst/>
                <a:highlight>
                  <a:srgbClr val="1F1F1F"/>
                </a:highlight>
                <a:latin typeface="Consolas" panose="020B0609020204030204" pitchFamily="49" charset="0"/>
              </a:rPr>
              <a:t> </a:t>
            </a:r>
            <a:r>
              <a:rPr lang="en-US" sz="1200" b="0" dirty="0">
                <a:solidFill>
                  <a:srgbClr val="569CD6"/>
                </a:solidFill>
                <a:effectLst/>
                <a:highlight>
                  <a:srgbClr val="1F1F1F"/>
                </a:highlight>
                <a:latin typeface="Consolas" panose="020B0609020204030204" pitchFamily="49" charset="0"/>
              </a:rPr>
              <a:t>TABLE</a:t>
            </a:r>
            <a:r>
              <a:rPr lang="en-US" sz="1200" b="0" dirty="0">
                <a:solidFill>
                  <a:srgbClr val="CCCCCC"/>
                </a:solidFill>
                <a:effectLst/>
                <a:highlight>
                  <a:srgbClr val="1F1F1F"/>
                </a:highlight>
                <a:latin typeface="Consolas" panose="020B0609020204030204" pitchFamily="49" charset="0"/>
              </a:rPr>
              <a:t> </a:t>
            </a:r>
            <a:r>
              <a:rPr lang="en-US" sz="1200" b="0" dirty="0" err="1">
                <a:solidFill>
                  <a:srgbClr val="DCDCAA"/>
                </a:solidFill>
                <a:effectLst/>
                <a:highlight>
                  <a:srgbClr val="1F1F1F"/>
                </a:highlight>
                <a:latin typeface="Consolas" panose="020B0609020204030204" pitchFamily="49" charset="0"/>
              </a:rPr>
              <a:t>covid_vaccinations</a:t>
            </a:r>
            <a:r>
              <a:rPr lang="en-US" sz="1200" b="0" dirty="0">
                <a:solidFill>
                  <a:srgbClr val="CCCCCC"/>
                </a:solidFill>
                <a:effectLst/>
                <a:highlight>
                  <a:srgbClr val="1F1F1F"/>
                </a:highlight>
                <a:latin typeface="Consolas" panose="020B0609020204030204" pitchFamily="49" charset="0"/>
              </a:rPr>
              <a:t>(</a:t>
            </a:r>
          </a:p>
          <a:p>
            <a:r>
              <a:rPr lang="en-US" sz="1200" b="0" dirty="0">
                <a:solidFill>
                  <a:srgbClr val="CCCCCC"/>
                </a:solidFill>
                <a:effectLst/>
                <a:highlight>
                  <a:srgbClr val="1F1F1F"/>
                </a:highlight>
                <a:latin typeface="Consolas" panose="020B0609020204030204" pitchFamily="49" charset="0"/>
              </a:rPr>
              <a:t>country </a:t>
            </a:r>
            <a:r>
              <a:rPr lang="en-US" sz="1200" b="0" dirty="0">
                <a:solidFill>
                  <a:srgbClr val="569CD6"/>
                </a:solidFill>
                <a:effectLst/>
                <a:highlight>
                  <a:srgbClr val="1F1F1F"/>
                </a:highlight>
                <a:latin typeface="Consolas" panose="020B0609020204030204" pitchFamily="49" charset="0"/>
              </a:rPr>
              <a:t>VARCHAR</a:t>
            </a:r>
            <a:r>
              <a:rPr lang="en-US" sz="1200" b="0" dirty="0">
                <a:solidFill>
                  <a:srgbClr val="CCCCCC"/>
                </a:solidFill>
                <a:effectLst/>
                <a:highlight>
                  <a:srgbClr val="1F1F1F"/>
                </a:highlight>
                <a:latin typeface="Consolas" panose="020B0609020204030204" pitchFamily="49" charset="0"/>
              </a:rPr>
              <a:t>(</a:t>
            </a:r>
            <a:r>
              <a:rPr lang="en-US" sz="1200" b="0" dirty="0">
                <a:solidFill>
                  <a:srgbClr val="B5CEA8"/>
                </a:solidFill>
                <a:effectLst/>
                <a:highlight>
                  <a:srgbClr val="1F1F1F"/>
                </a:highlight>
                <a:latin typeface="Consolas" panose="020B0609020204030204" pitchFamily="49" charset="0"/>
              </a:rPr>
              <a:t>40</a:t>
            </a:r>
            <a:r>
              <a:rPr lang="en-US" sz="1200" b="0" dirty="0">
                <a:solidFill>
                  <a:srgbClr val="CCCCCC"/>
                </a:solidFill>
                <a:effectLst/>
                <a:highlight>
                  <a:srgbClr val="1F1F1F"/>
                </a:highlight>
                <a:latin typeface="Consolas" panose="020B0609020204030204" pitchFamily="49" charset="0"/>
              </a:rPr>
              <a:t>) </a:t>
            </a:r>
            <a:r>
              <a:rPr lang="en-US" sz="1200" b="0" dirty="0">
                <a:solidFill>
                  <a:srgbClr val="569CD6"/>
                </a:solidFill>
                <a:effectLst/>
                <a:highlight>
                  <a:srgbClr val="1F1F1F"/>
                </a:highlight>
                <a:latin typeface="Consolas" panose="020B0609020204030204" pitchFamily="49" charset="0"/>
              </a:rPr>
              <a:t>PRIMARY KEY</a:t>
            </a:r>
            <a:r>
              <a:rPr lang="en-US" sz="1200" b="0" dirty="0">
                <a:solidFill>
                  <a:srgbClr val="CCCCCC"/>
                </a:solidFill>
                <a:effectLst/>
                <a:highlight>
                  <a:srgbClr val="1F1F1F"/>
                </a:highlight>
                <a:latin typeface="Consolas" panose="020B0609020204030204" pitchFamily="49" charset="0"/>
              </a:rPr>
              <a:t> </a:t>
            </a:r>
            <a:r>
              <a:rPr lang="en-US" sz="1200" b="0" dirty="0">
                <a:solidFill>
                  <a:srgbClr val="569CD6"/>
                </a:solidFill>
                <a:effectLst/>
                <a:highlight>
                  <a:srgbClr val="1F1F1F"/>
                </a:highlight>
                <a:latin typeface="Consolas" panose="020B0609020204030204" pitchFamily="49" charset="0"/>
              </a:rPr>
              <a:t>NOT NULL</a:t>
            </a:r>
            <a:r>
              <a:rPr lang="en-US" sz="1200" b="0" dirty="0">
                <a:solidFill>
                  <a:srgbClr val="CCCCCC"/>
                </a:solidFill>
                <a:effectLst/>
                <a:highlight>
                  <a:srgbClr val="1F1F1F"/>
                </a:highlight>
                <a:latin typeface="Consolas" panose="020B0609020204030204" pitchFamily="49" charset="0"/>
              </a:rPr>
              <a:t>,</a:t>
            </a:r>
          </a:p>
          <a:p>
            <a:r>
              <a:rPr lang="en-US" sz="1200" b="0" dirty="0">
                <a:solidFill>
                  <a:srgbClr val="CCCCCC"/>
                </a:solidFill>
                <a:effectLst/>
                <a:highlight>
                  <a:srgbClr val="1F1F1F"/>
                </a:highlight>
                <a:latin typeface="Consolas" panose="020B0609020204030204" pitchFamily="49" charset="0"/>
              </a:rPr>
              <a:t>vaccinations </a:t>
            </a:r>
            <a:r>
              <a:rPr lang="en-US" sz="1200" b="0" dirty="0">
                <a:solidFill>
                  <a:srgbClr val="569CD6"/>
                </a:solidFill>
                <a:effectLst/>
                <a:highlight>
                  <a:srgbClr val="1F1F1F"/>
                </a:highlight>
                <a:latin typeface="Consolas" panose="020B0609020204030204" pitchFamily="49" charset="0"/>
              </a:rPr>
              <a:t>BIGINT</a:t>
            </a:r>
            <a:r>
              <a:rPr lang="en-US" sz="1200" b="0" dirty="0">
                <a:solidFill>
                  <a:srgbClr val="CCCCCC"/>
                </a:solidFill>
                <a:effectLst/>
                <a:highlight>
                  <a:srgbClr val="1F1F1F"/>
                </a:highlight>
                <a:latin typeface="Consolas" panose="020B0609020204030204" pitchFamily="49" charset="0"/>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68601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4436-1FB5-99EF-30EC-AEDA87DA6888}"/>
              </a:ext>
            </a:extLst>
          </p:cNvPr>
          <p:cNvSpPr>
            <a:spLocks noGrp="1"/>
          </p:cNvSpPr>
          <p:nvPr>
            <p:ph type="title"/>
          </p:nvPr>
        </p:nvSpPr>
        <p:spPr/>
        <p:txBody>
          <a:bodyPr/>
          <a:lstStyle/>
          <a:p>
            <a:pPr algn="ctr"/>
            <a:r>
              <a:rPr lang="en-US" dirty="0"/>
              <a:t>SQL Tables</a:t>
            </a:r>
          </a:p>
        </p:txBody>
      </p:sp>
      <p:pic>
        <p:nvPicPr>
          <p:cNvPr id="5" name="Content Placeholder 4">
            <a:extLst>
              <a:ext uri="{FF2B5EF4-FFF2-40B4-BE49-F238E27FC236}">
                <a16:creationId xmlns:a16="http://schemas.microsoft.com/office/drawing/2014/main" id="{9FE98399-DBCE-2707-DD00-549562BEE6D9}"/>
              </a:ext>
            </a:extLst>
          </p:cNvPr>
          <p:cNvPicPr>
            <a:picLocks noGrp="1" noChangeAspect="1"/>
          </p:cNvPicPr>
          <p:nvPr>
            <p:ph idx="1"/>
          </p:nvPr>
        </p:nvPicPr>
        <p:blipFill>
          <a:blip r:embed="rId2"/>
          <a:stretch>
            <a:fillRect/>
          </a:stretch>
        </p:blipFill>
        <p:spPr>
          <a:xfrm>
            <a:off x="665692" y="2029484"/>
            <a:ext cx="4379913" cy="3804050"/>
          </a:xfrm>
        </p:spPr>
      </p:pic>
      <p:pic>
        <p:nvPicPr>
          <p:cNvPr id="8" name="Picture 7">
            <a:extLst>
              <a:ext uri="{FF2B5EF4-FFF2-40B4-BE49-F238E27FC236}">
                <a16:creationId xmlns:a16="http://schemas.microsoft.com/office/drawing/2014/main" id="{40BFF081-4C6F-11B7-3061-54D23AECC41C}"/>
              </a:ext>
            </a:extLst>
          </p:cNvPr>
          <p:cNvPicPr>
            <a:picLocks noChangeAspect="1"/>
          </p:cNvPicPr>
          <p:nvPr/>
        </p:nvPicPr>
        <p:blipFill>
          <a:blip r:embed="rId3"/>
          <a:stretch>
            <a:fillRect/>
          </a:stretch>
        </p:blipFill>
        <p:spPr>
          <a:xfrm>
            <a:off x="5181599" y="2029484"/>
            <a:ext cx="6206067" cy="3874299"/>
          </a:xfrm>
          <a:prstGeom prst="rect">
            <a:avLst/>
          </a:prstGeom>
        </p:spPr>
      </p:pic>
    </p:spTree>
    <p:extLst>
      <p:ext uri="{BB962C8B-B14F-4D97-AF65-F5344CB8AC3E}">
        <p14:creationId xmlns:p14="http://schemas.microsoft.com/office/powerpoint/2010/main" val="1550947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91A3-A1DB-4772-BCCE-EA9B115EB6BB}"/>
              </a:ext>
            </a:extLst>
          </p:cNvPr>
          <p:cNvSpPr>
            <a:spLocks noGrp="1"/>
          </p:cNvSpPr>
          <p:nvPr>
            <p:ph type="title"/>
          </p:nvPr>
        </p:nvSpPr>
        <p:spPr/>
        <p:txBody>
          <a:bodyPr/>
          <a:lstStyle/>
          <a:p>
            <a:pPr algn="ctr"/>
            <a:r>
              <a:rPr lang="en-US" dirty="0"/>
              <a:t>Covid by Country </a:t>
            </a:r>
            <a:r>
              <a:rPr lang="en-US" dirty="0" err="1"/>
              <a:t>webscrape</a:t>
            </a:r>
            <a:endParaRPr lang="en-US" dirty="0"/>
          </a:p>
        </p:txBody>
      </p:sp>
      <p:pic>
        <p:nvPicPr>
          <p:cNvPr id="9" name="Content Placeholder 8" descr="A screenshot of a computer program&#10;&#10;Description automatically generated">
            <a:extLst>
              <a:ext uri="{FF2B5EF4-FFF2-40B4-BE49-F238E27FC236}">
                <a16:creationId xmlns:a16="http://schemas.microsoft.com/office/drawing/2014/main" id="{F456759B-61F9-B7F9-25A7-94339B327244}"/>
              </a:ext>
            </a:extLst>
          </p:cNvPr>
          <p:cNvPicPr>
            <a:picLocks noGrp="1" noChangeAspect="1"/>
          </p:cNvPicPr>
          <p:nvPr>
            <p:ph idx="1"/>
          </p:nvPr>
        </p:nvPicPr>
        <p:blipFill>
          <a:blip r:embed="rId2"/>
          <a:stretch>
            <a:fillRect/>
          </a:stretch>
        </p:blipFill>
        <p:spPr>
          <a:xfrm>
            <a:off x="1907822" y="2322568"/>
            <a:ext cx="8376356" cy="3568700"/>
          </a:xfrm>
        </p:spPr>
      </p:pic>
    </p:spTree>
    <p:extLst>
      <p:ext uri="{BB962C8B-B14F-4D97-AF65-F5344CB8AC3E}">
        <p14:creationId xmlns:p14="http://schemas.microsoft.com/office/powerpoint/2010/main" val="142993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91A3-A1DB-4772-BCCE-EA9B115EB6BB}"/>
              </a:ext>
            </a:extLst>
          </p:cNvPr>
          <p:cNvSpPr>
            <a:spLocks noGrp="1"/>
          </p:cNvSpPr>
          <p:nvPr>
            <p:ph type="title"/>
          </p:nvPr>
        </p:nvSpPr>
        <p:spPr/>
        <p:txBody>
          <a:bodyPr/>
          <a:lstStyle/>
          <a:p>
            <a:pPr algn="ctr"/>
            <a:r>
              <a:rPr lang="en-US" dirty="0"/>
              <a:t>Population by Country </a:t>
            </a:r>
            <a:r>
              <a:rPr lang="en-US" dirty="0" err="1"/>
              <a:t>webscrape</a:t>
            </a:r>
            <a:endParaRPr lang="en-US" dirty="0"/>
          </a:p>
        </p:txBody>
      </p:sp>
      <p:pic>
        <p:nvPicPr>
          <p:cNvPr id="6" name="Content Placeholder 5" descr="A screenshot of a computer program&#10;&#10;Description automatically generated">
            <a:extLst>
              <a:ext uri="{FF2B5EF4-FFF2-40B4-BE49-F238E27FC236}">
                <a16:creationId xmlns:a16="http://schemas.microsoft.com/office/drawing/2014/main" id="{5E2F56C1-3795-1C6E-F369-B8B474864987}"/>
              </a:ext>
            </a:extLst>
          </p:cNvPr>
          <p:cNvPicPr>
            <a:picLocks noGrp="1" noChangeAspect="1"/>
          </p:cNvPicPr>
          <p:nvPr>
            <p:ph idx="1"/>
          </p:nvPr>
        </p:nvPicPr>
        <p:blipFill>
          <a:blip r:embed="rId2"/>
          <a:stretch>
            <a:fillRect/>
          </a:stretch>
        </p:blipFill>
        <p:spPr>
          <a:xfrm>
            <a:off x="1282263" y="2341563"/>
            <a:ext cx="9932276" cy="3633787"/>
          </a:xfrm>
        </p:spPr>
      </p:pic>
    </p:spTree>
    <p:extLst>
      <p:ext uri="{BB962C8B-B14F-4D97-AF65-F5344CB8AC3E}">
        <p14:creationId xmlns:p14="http://schemas.microsoft.com/office/powerpoint/2010/main" val="585094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91A3-A1DB-4772-BCCE-EA9B115EB6BB}"/>
              </a:ext>
            </a:extLst>
          </p:cNvPr>
          <p:cNvSpPr>
            <a:spLocks noGrp="1"/>
          </p:cNvSpPr>
          <p:nvPr>
            <p:ph type="title"/>
          </p:nvPr>
        </p:nvSpPr>
        <p:spPr/>
        <p:txBody>
          <a:bodyPr/>
          <a:lstStyle/>
          <a:p>
            <a:pPr algn="ctr"/>
            <a:r>
              <a:rPr lang="en-US" dirty="0"/>
              <a:t>Vaccination By Country csv from Kaggle</a:t>
            </a:r>
          </a:p>
        </p:txBody>
      </p:sp>
      <p:pic>
        <p:nvPicPr>
          <p:cNvPr id="7" name="Content Placeholder 6" descr="A screenshot of a computer&#10;&#10;Description automatically generated">
            <a:extLst>
              <a:ext uri="{FF2B5EF4-FFF2-40B4-BE49-F238E27FC236}">
                <a16:creationId xmlns:a16="http://schemas.microsoft.com/office/drawing/2014/main" id="{B81F18F0-1BA4-1CE1-CC49-89C93CA7C23A}"/>
              </a:ext>
            </a:extLst>
          </p:cNvPr>
          <p:cNvPicPr>
            <a:picLocks noGrp="1" noChangeAspect="1"/>
          </p:cNvPicPr>
          <p:nvPr>
            <p:ph idx="1"/>
          </p:nvPr>
        </p:nvPicPr>
        <p:blipFill>
          <a:blip r:embed="rId2"/>
          <a:stretch>
            <a:fillRect/>
          </a:stretch>
        </p:blipFill>
        <p:spPr>
          <a:xfrm>
            <a:off x="2556909" y="2522057"/>
            <a:ext cx="6910016" cy="3633787"/>
          </a:xfrm>
        </p:spPr>
      </p:pic>
    </p:spTree>
    <p:extLst>
      <p:ext uri="{BB962C8B-B14F-4D97-AF65-F5344CB8AC3E}">
        <p14:creationId xmlns:p14="http://schemas.microsoft.com/office/powerpoint/2010/main" val="1598688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91A3-A1DB-4772-BCCE-EA9B115EB6BB}"/>
              </a:ext>
            </a:extLst>
          </p:cNvPr>
          <p:cNvSpPr>
            <a:spLocks noGrp="1"/>
          </p:cNvSpPr>
          <p:nvPr>
            <p:ph type="title"/>
          </p:nvPr>
        </p:nvSpPr>
        <p:spPr>
          <a:xfrm>
            <a:off x="581192" y="702156"/>
            <a:ext cx="11029616" cy="590616"/>
          </a:xfrm>
        </p:spPr>
        <p:txBody>
          <a:bodyPr/>
          <a:lstStyle/>
          <a:p>
            <a:pPr algn="ctr"/>
            <a:r>
              <a:rPr lang="en-US" dirty="0"/>
              <a:t>Created </a:t>
            </a:r>
            <a:r>
              <a:rPr lang="en-US" dirty="0" err="1"/>
              <a:t>jupyter</a:t>
            </a:r>
            <a:r>
              <a:rPr lang="en-US" dirty="0"/>
              <a:t> notebook to clean the data</a:t>
            </a:r>
          </a:p>
        </p:txBody>
      </p:sp>
      <p:pic>
        <p:nvPicPr>
          <p:cNvPr id="7" name="Content Placeholder 6" descr="A screenshot of a computer program&#10;&#10;Description automatically generated">
            <a:extLst>
              <a:ext uri="{FF2B5EF4-FFF2-40B4-BE49-F238E27FC236}">
                <a16:creationId xmlns:a16="http://schemas.microsoft.com/office/drawing/2014/main" id="{3295A1D1-A8C4-741C-6E40-7DEC653C8DC1}"/>
              </a:ext>
            </a:extLst>
          </p:cNvPr>
          <p:cNvPicPr>
            <a:picLocks noGrp="1" noChangeAspect="1"/>
          </p:cNvPicPr>
          <p:nvPr>
            <p:ph idx="1"/>
          </p:nvPr>
        </p:nvPicPr>
        <p:blipFill>
          <a:blip r:embed="rId2"/>
          <a:stretch>
            <a:fillRect/>
          </a:stretch>
        </p:blipFill>
        <p:spPr>
          <a:xfrm>
            <a:off x="581191" y="2743200"/>
            <a:ext cx="5252049" cy="3738644"/>
          </a:xfrm>
        </p:spPr>
      </p:pic>
      <p:pic>
        <p:nvPicPr>
          <p:cNvPr id="9" name="Picture 8" descr="A screenshot of a computer&#10;&#10;Description automatically generated">
            <a:extLst>
              <a:ext uri="{FF2B5EF4-FFF2-40B4-BE49-F238E27FC236}">
                <a16:creationId xmlns:a16="http://schemas.microsoft.com/office/drawing/2014/main" id="{02F149C4-2E57-E8A9-46B1-50692515C349}"/>
              </a:ext>
            </a:extLst>
          </p:cNvPr>
          <p:cNvPicPr>
            <a:picLocks noChangeAspect="1"/>
          </p:cNvPicPr>
          <p:nvPr/>
        </p:nvPicPr>
        <p:blipFill>
          <a:blip r:embed="rId3"/>
          <a:stretch>
            <a:fillRect/>
          </a:stretch>
        </p:blipFill>
        <p:spPr>
          <a:xfrm>
            <a:off x="6011916" y="2743200"/>
            <a:ext cx="5994799" cy="3746937"/>
          </a:xfrm>
          <a:prstGeom prst="rect">
            <a:avLst/>
          </a:prstGeom>
        </p:spPr>
      </p:pic>
      <p:sp>
        <p:nvSpPr>
          <p:cNvPr id="3" name="TextBox 2">
            <a:extLst>
              <a:ext uri="{FF2B5EF4-FFF2-40B4-BE49-F238E27FC236}">
                <a16:creationId xmlns:a16="http://schemas.microsoft.com/office/drawing/2014/main" id="{149A47C8-F36B-0E34-423A-0A63DFF252A8}"/>
              </a:ext>
            </a:extLst>
          </p:cNvPr>
          <p:cNvSpPr txBox="1"/>
          <p:nvPr/>
        </p:nvSpPr>
        <p:spPr>
          <a:xfrm>
            <a:off x="1376855" y="1295400"/>
            <a:ext cx="9532883" cy="1200329"/>
          </a:xfrm>
          <a:prstGeom prst="rect">
            <a:avLst/>
          </a:prstGeom>
          <a:noFill/>
        </p:spPr>
        <p:txBody>
          <a:bodyPr wrap="square" rtlCol="0">
            <a:spAutoFit/>
          </a:bodyPr>
          <a:lstStyle/>
          <a:p>
            <a:r>
              <a:rPr lang="en-US" dirty="0">
                <a:latin typeface="Calibri Light" panose="020F0302020204030204" pitchFamily="34" charset="0"/>
                <a:cs typeface="Calibri Light" panose="020F0302020204030204" pitchFamily="34" charset="0"/>
              </a:rPr>
              <a:t>In </a:t>
            </a:r>
            <a:r>
              <a:rPr lang="en-US" dirty="0" err="1">
                <a:latin typeface="Calibri Light" panose="020F0302020204030204" pitchFamily="34" charset="0"/>
                <a:cs typeface="Calibri Light" panose="020F0302020204030204" pitchFamily="34" charset="0"/>
              </a:rPr>
              <a:t>Jupyter</a:t>
            </a:r>
            <a:r>
              <a:rPr lang="en-US" dirty="0">
                <a:latin typeface="Calibri Light" panose="020F0302020204030204" pitchFamily="34" charset="0"/>
                <a:cs typeface="Calibri Light" panose="020F0302020204030204" pitchFamily="34" charset="0"/>
              </a:rPr>
              <a:t> Notebook I originally used a </a:t>
            </a:r>
            <a:r>
              <a:rPr lang="en-US" dirty="0" err="1">
                <a:latin typeface="Calibri Light" panose="020F0302020204030204" pitchFamily="34" charset="0"/>
                <a:cs typeface="Calibri Light" panose="020F0302020204030204" pitchFamily="34" charset="0"/>
              </a:rPr>
              <a:t>py</a:t>
            </a:r>
            <a:r>
              <a:rPr lang="en-US" dirty="0">
                <a:latin typeface="Calibri Light" panose="020F0302020204030204" pitchFamily="34" charset="0"/>
                <a:cs typeface="Calibri Light" panose="020F0302020204030204" pitchFamily="34" charset="0"/>
              </a:rPr>
              <a:t> library called </a:t>
            </a:r>
            <a:r>
              <a:rPr lang="en-US" dirty="0" err="1">
                <a:latin typeface="Calibri Light" panose="020F0302020204030204" pitchFamily="34" charset="0"/>
                <a:cs typeface="Calibri Light" panose="020F0302020204030204" pitchFamily="34" charset="0"/>
              </a:rPr>
              <a:t>dask</a:t>
            </a:r>
            <a:r>
              <a:rPr lang="en-US" dirty="0">
                <a:latin typeface="Calibri Light" panose="020F0302020204030204" pitchFamily="34" charset="0"/>
                <a:cs typeface="Calibri Light" panose="020F0302020204030204" pitchFamily="34" charset="0"/>
              </a:rPr>
              <a:t> to clean encoded dates from a Kaggle file with 400k rows with a quickness, ultimately the numbers were ridiculous and ended up scraping more data from another more reputable site.  Changed names and data types since all of the scraped data started off as objects. Merged the data on Country and combined all of the data to a single </a:t>
            </a:r>
            <a:r>
              <a:rPr lang="en-US" dirty="0" err="1">
                <a:latin typeface="Calibri Light" panose="020F0302020204030204" pitchFamily="34" charset="0"/>
                <a:cs typeface="Calibri Light" panose="020F0302020204030204" pitchFamily="34" charset="0"/>
              </a:rPr>
              <a:t>df</a:t>
            </a:r>
            <a:r>
              <a:rPr lang="en-US" dirty="0">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160952265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{528B43EA-FF3B-4A15-B868-4947E4AD31FD}tf33552983_win32</Template>
  <TotalTime>2093</TotalTime>
  <Words>1224</Words>
  <Application>Microsoft Office PowerPoint</Application>
  <PresentationFormat>Widescreen</PresentationFormat>
  <Paragraphs>107</Paragraphs>
  <Slides>30</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Aptos</vt:lpstr>
      <vt:lpstr>Arial</vt:lpstr>
      <vt:lpstr>Calibri</vt:lpstr>
      <vt:lpstr>Calibri Light</vt:lpstr>
      <vt:lpstr>Consolas</vt:lpstr>
      <vt:lpstr>Franklin Gothic Book</vt:lpstr>
      <vt:lpstr>Franklin Gothic Demi</vt:lpstr>
      <vt:lpstr>SegoeUIVariable</vt:lpstr>
      <vt:lpstr>Wingdings 2</vt:lpstr>
      <vt:lpstr>DividendVTI</vt:lpstr>
      <vt:lpstr>Project 3 – A Covid study</vt:lpstr>
      <vt:lpstr>The NIH (National Institute of Health), in an effort to be better prepared for the next pandemic, has commissioned a study looking into the factors that influenced COVID spread and mortality. The ask is for their team of analysts to visualize how COVID spread affected different populations of countries around the world, with population density and vaccination rates being factors. Also, the NIH has asked for an analysis of COVID mortality in these countries, along with those visualizations, and for the team to draw data-based conclusions that might allow us to be better able to withstand the impact of another pandemic</vt:lpstr>
      <vt:lpstr>Process </vt:lpstr>
      <vt:lpstr>SQL Database</vt:lpstr>
      <vt:lpstr>SQL Tables</vt:lpstr>
      <vt:lpstr>Covid by Country webscrape</vt:lpstr>
      <vt:lpstr>Population by Country webscrape</vt:lpstr>
      <vt:lpstr>Vaccination By Country csv from Kaggle</vt:lpstr>
      <vt:lpstr>Created jupyter notebook to clean the data</vt:lpstr>
      <vt:lpstr>Created mortality rate in jupyter notebook</vt:lpstr>
      <vt:lpstr>Interactive website data.js &amp; app.js</vt:lpstr>
      <vt:lpstr>Interactive website html &amp; piechart.js</vt:lpstr>
      <vt:lpstr>Interactive website drop down menu</vt:lpstr>
      <vt:lpstr>Interactive website card &amp; graph</vt:lpstr>
      <vt:lpstr>Interactive website piechart total deaths</vt:lpstr>
      <vt:lpstr>Interactive website total cases</vt:lpstr>
      <vt:lpstr>Interactive website vaccinations</vt:lpstr>
      <vt:lpstr>Interactive website total cases heat map</vt:lpstr>
      <vt:lpstr>Interactive website total deaths heat map</vt:lpstr>
      <vt:lpstr>Data Visualizations Vaccinations heat map</vt:lpstr>
      <vt:lpstr>Data visualizations mortality Rates heat map</vt:lpstr>
      <vt:lpstr>Data visualizations of Total cases on total death</vt:lpstr>
      <vt:lpstr>Data visualizations of Total cases on vaccinations</vt:lpstr>
      <vt:lpstr>Data visualizations of mortality rate on pop density</vt:lpstr>
      <vt:lpstr>Data visualizations of mortality rate on pop density</vt:lpstr>
      <vt:lpstr>Data visualizations of deaths with vaccination by country</vt:lpstr>
      <vt:lpstr>conclusions</vt:lpstr>
      <vt:lpstr>Limitations of the data</vt:lpstr>
      <vt:lpstr>Recommendations based on the data</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Paul Anderson</dc:creator>
  <cp:lastModifiedBy>Paul Anderson</cp:lastModifiedBy>
  <cp:revision>36</cp:revision>
  <dcterms:created xsi:type="dcterms:W3CDTF">2024-06-18T12:12:35Z</dcterms:created>
  <dcterms:modified xsi:type="dcterms:W3CDTF">2024-06-26T23:54:15Z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