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61" r:id="rId5"/>
    <p:sldId id="259" r:id="rId6"/>
    <p:sldId id="264" r:id="rId7"/>
    <p:sldId id="265" r:id="rId8"/>
    <p:sldId id="276" r:id="rId9"/>
    <p:sldId id="277" r:id="rId10"/>
    <p:sldId id="278" r:id="rId11"/>
    <p:sldId id="270" r:id="rId12"/>
    <p:sldId id="271" r:id="rId13"/>
    <p:sldId id="272" r:id="rId14"/>
    <p:sldId id="273" r:id="rId15"/>
    <p:sldId id="274" r:id="rId16"/>
    <p:sldId id="267" r:id="rId17"/>
    <p:sldId id="266" r:id="rId18"/>
    <p:sldId id="268" r:id="rId19"/>
    <p:sldId id="281" r:id="rId20"/>
    <p:sldId id="280" r:id="rId21"/>
    <p:sldId id="260"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3" d="100"/>
          <a:sy n="113" d="100"/>
        </p:scale>
        <p:origin x="21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7864D-588E-4A01-977B-92DE467E5D24}"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875E9-848C-47F4-B9C5-6082DB368937}" type="slidenum">
              <a:rPr lang="en-US" smtClean="0"/>
              <a:t>‹#›</a:t>
            </a:fld>
            <a:endParaRPr lang="en-US"/>
          </a:p>
        </p:txBody>
      </p:sp>
    </p:spTree>
    <p:extLst>
      <p:ext uri="{BB962C8B-B14F-4D97-AF65-F5344CB8AC3E}">
        <p14:creationId xmlns:p14="http://schemas.microsoft.com/office/powerpoint/2010/main" val="361348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F875E9-848C-47F4-B9C5-6082DB368937}" type="slidenum">
              <a:rPr lang="en-US" smtClean="0"/>
              <a:t>16</a:t>
            </a:fld>
            <a:endParaRPr lang="en-US"/>
          </a:p>
        </p:txBody>
      </p:sp>
    </p:spTree>
    <p:extLst>
      <p:ext uri="{BB962C8B-B14F-4D97-AF65-F5344CB8AC3E}">
        <p14:creationId xmlns:p14="http://schemas.microsoft.com/office/powerpoint/2010/main" val="362489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560E-375F-7E14-B99B-58703FEFFAF1}"/>
              </a:ext>
            </a:extLst>
          </p:cNvPr>
          <p:cNvSpPr>
            <a:spLocks noGrp="1"/>
          </p:cNvSpPr>
          <p:nvPr>
            <p:ph type="ctrTitle"/>
          </p:nvPr>
        </p:nvSpPr>
        <p:spPr>
          <a:xfrm>
            <a:off x="2417779" y="802298"/>
            <a:ext cx="8637073" cy="806369"/>
          </a:xfrm>
        </p:spPr>
        <p:txBody>
          <a:bodyPr>
            <a:normAutofit/>
          </a:bodyPr>
          <a:lstStyle/>
          <a:p>
            <a:pPr algn="ctr"/>
            <a:r>
              <a:rPr lang="en-US" sz="3200" dirty="0"/>
              <a:t>Project 4 – Car pricing predictor</a:t>
            </a:r>
          </a:p>
        </p:txBody>
      </p:sp>
      <p:sp>
        <p:nvSpPr>
          <p:cNvPr id="3" name="Subtitle 2">
            <a:extLst>
              <a:ext uri="{FF2B5EF4-FFF2-40B4-BE49-F238E27FC236}">
                <a16:creationId xmlns:a16="http://schemas.microsoft.com/office/drawing/2014/main" id="{7447B98B-7263-BB24-46E3-7A6510D85120}"/>
              </a:ext>
            </a:extLst>
          </p:cNvPr>
          <p:cNvSpPr>
            <a:spLocks noGrp="1"/>
          </p:cNvSpPr>
          <p:nvPr>
            <p:ph type="subTitle" idx="1"/>
          </p:nvPr>
        </p:nvSpPr>
        <p:spPr>
          <a:xfrm>
            <a:off x="2417780" y="1634671"/>
            <a:ext cx="8637072" cy="2175329"/>
          </a:xfrm>
        </p:spPr>
        <p:txBody>
          <a:bodyPr>
            <a:normAutofit/>
          </a:bodyPr>
          <a:lstStyle/>
          <a:p>
            <a:r>
              <a:rPr lang="en-US" sz="1400" dirty="0"/>
              <a:t>Colin Roberts</a:t>
            </a:r>
          </a:p>
          <a:p>
            <a:r>
              <a:rPr lang="en-US" sz="1400" dirty="0"/>
              <a:t>Mitchell </a:t>
            </a:r>
            <a:r>
              <a:rPr lang="en-US" sz="1400" dirty="0" err="1"/>
              <a:t>hatchett</a:t>
            </a:r>
            <a:endParaRPr lang="en-US" sz="1400" dirty="0"/>
          </a:p>
          <a:p>
            <a:r>
              <a:rPr lang="en-US" sz="1400" dirty="0"/>
              <a:t>Jaylen </a:t>
            </a:r>
            <a:r>
              <a:rPr lang="en-US" sz="1400" dirty="0" err="1"/>
              <a:t>whittaker</a:t>
            </a:r>
            <a:endParaRPr lang="en-US" sz="1400" dirty="0"/>
          </a:p>
          <a:p>
            <a:r>
              <a:rPr lang="en-US" sz="1400" dirty="0"/>
              <a:t>Connery </a:t>
            </a:r>
            <a:r>
              <a:rPr lang="en-US" sz="1400" dirty="0" err="1"/>
              <a:t>hinson</a:t>
            </a:r>
            <a:endParaRPr lang="en-US" sz="1400" dirty="0"/>
          </a:p>
          <a:p>
            <a:r>
              <a:rPr lang="en-US" sz="1400" dirty="0"/>
              <a:t>Paul </a:t>
            </a:r>
            <a:r>
              <a:rPr lang="en-US" sz="1400" dirty="0" err="1"/>
              <a:t>anderson</a:t>
            </a:r>
            <a:endParaRPr lang="en-US" sz="1400" dirty="0"/>
          </a:p>
          <a:p>
            <a:endParaRPr lang="en-US" sz="1400" dirty="0"/>
          </a:p>
        </p:txBody>
      </p:sp>
    </p:spTree>
    <p:extLst>
      <p:ext uri="{BB962C8B-B14F-4D97-AF65-F5344CB8AC3E}">
        <p14:creationId xmlns:p14="http://schemas.microsoft.com/office/powerpoint/2010/main" val="369742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Then identified the rows that were most important for the price prediction model. These columns being the car rating, horsepower and engine. </a:t>
            </a:r>
          </a:p>
        </p:txBody>
      </p:sp>
      <p:pic>
        <p:nvPicPr>
          <p:cNvPr id="5" name="Picture 4" descr="A screen shot of a graph&#10;&#10;Description automatically generated">
            <a:extLst>
              <a:ext uri="{FF2B5EF4-FFF2-40B4-BE49-F238E27FC236}">
                <a16:creationId xmlns:a16="http://schemas.microsoft.com/office/drawing/2014/main" id="{822D365B-A3EE-2CBC-489F-3496841FFB2E}"/>
              </a:ext>
            </a:extLst>
          </p:cNvPr>
          <p:cNvPicPr>
            <a:picLocks noChangeAspect="1"/>
          </p:cNvPicPr>
          <p:nvPr/>
        </p:nvPicPr>
        <p:blipFill>
          <a:blip r:embed="rId2"/>
          <a:stretch>
            <a:fillRect/>
          </a:stretch>
        </p:blipFill>
        <p:spPr>
          <a:xfrm>
            <a:off x="3693068" y="3014662"/>
            <a:ext cx="4805863" cy="2819682"/>
          </a:xfrm>
          <a:prstGeom prst="rect">
            <a:avLst/>
          </a:prstGeom>
        </p:spPr>
      </p:pic>
    </p:spTree>
    <p:extLst>
      <p:ext uri="{BB962C8B-B14F-4D97-AF65-F5344CB8AC3E}">
        <p14:creationId xmlns:p14="http://schemas.microsoft.com/office/powerpoint/2010/main" val="261864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677C-2BEF-41AB-DFBD-4923E33AE3EC}"/>
              </a:ext>
            </a:extLst>
          </p:cNvPr>
          <p:cNvSpPr>
            <a:spLocks noGrp="1"/>
          </p:cNvSpPr>
          <p:nvPr>
            <p:ph type="ctrTitle"/>
          </p:nvPr>
        </p:nvSpPr>
        <p:spPr>
          <a:xfrm>
            <a:off x="2417779" y="802298"/>
            <a:ext cx="8637073" cy="1119635"/>
          </a:xfrm>
        </p:spPr>
        <p:txBody>
          <a:bodyPr>
            <a:normAutofit/>
          </a:bodyPr>
          <a:lstStyle/>
          <a:p>
            <a:pPr algn="ctr"/>
            <a:r>
              <a:rPr lang="en-US" sz="4000" dirty="0"/>
              <a:t>The machine learning model</a:t>
            </a:r>
          </a:p>
        </p:txBody>
      </p:sp>
      <p:pic>
        <p:nvPicPr>
          <p:cNvPr id="5" name="Picture 4">
            <a:extLst>
              <a:ext uri="{FF2B5EF4-FFF2-40B4-BE49-F238E27FC236}">
                <a16:creationId xmlns:a16="http://schemas.microsoft.com/office/drawing/2014/main" id="{BAE4366A-D257-6B1A-2A7A-4ECA2D6462D4}"/>
              </a:ext>
            </a:extLst>
          </p:cNvPr>
          <p:cNvPicPr>
            <a:picLocks noChangeAspect="1"/>
          </p:cNvPicPr>
          <p:nvPr/>
        </p:nvPicPr>
        <p:blipFill>
          <a:blip r:embed="rId2"/>
          <a:stretch>
            <a:fillRect/>
          </a:stretch>
        </p:blipFill>
        <p:spPr>
          <a:xfrm>
            <a:off x="2554256" y="1921933"/>
            <a:ext cx="8364117" cy="1514686"/>
          </a:xfrm>
          <a:prstGeom prst="rect">
            <a:avLst/>
          </a:prstGeom>
        </p:spPr>
      </p:pic>
    </p:spTree>
    <p:extLst>
      <p:ext uri="{BB962C8B-B14F-4D97-AF65-F5344CB8AC3E}">
        <p14:creationId xmlns:p14="http://schemas.microsoft.com/office/powerpoint/2010/main" val="15986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5538-6EA6-EC67-6160-A50F86D4E14A}"/>
              </a:ext>
            </a:extLst>
          </p:cNvPr>
          <p:cNvSpPr>
            <a:spLocks noGrp="1"/>
          </p:cNvSpPr>
          <p:nvPr>
            <p:ph type="title"/>
          </p:nvPr>
        </p:nvSpPr>
        <p:spPr>
          <a:xfrm>
            <a:off x="1451579" y="804520"/>
            <a:ext cx="9603275" cy="736414"/>
          </a:xfrm>
        </p:spPr>
        <p:txBody>
          <a:bodyPr>
            <a:normAutofit/>
          </a:bodyPr>
          <a:lstStyle/>
          <a:p>
            <a:pPr algn="ctr"/>
            <a:r>
              <a:rPr lang="en-US" sz="1600" dirty="0"/>
              <a:t>We used our cleaned data in python/pandas to construct a model to predict the price of used cars, and compared our predictions to the data</a:t>
            </a:r>
          </a:p>
        </p:txBody>
      </p:sp>
      <p:pic>
        <p:nvPicPr>
          <p:cNvPr id="8" name="Content Placeholder 7">
            <a:extLst>
              <a:ext uri="{FF2B5EF4-FFF2-40B4-BE49-F238E27FC236}">
                <a16:creationId xmlns:a16="http://schemas.microsoft.com/office/drawing/2014/main" id="{6DA5727D-AA6D-6B62-15F1-00363FFB9483}"/>
              </a:ext>
            </a:extLst>
          </p:cNvPr>
          <p:cNvPicPr>
            <a:picLocks noGrp="1" noChangeAspect="1"/>
          </p:cNvPicPr>
          <p:nvPr>
            <p:ph idx="1"/>
          </p:nvPr>
        </p:nvPicPr>
        <p:blipFill>
          <a:blip r:embed="rId2"/>
          <a:stretch>
            <a:fillRect/>
          </a:stretch>
        </p:blipFill>
        <p:spPr>
          <a:xfrm>
            <a:off x="3525404" y="2016125"/>
            <a:ext cx="5455516" cy="3449638"/>
          </a:xfrm>
        </p:spPr>
      </p:pic>
    </p:spTree>
    <p:extLst>
      <p:ext uri="{BB962C8B-B14F-4D97-AF65-F5344CB8AC3E}">
        <p14:creationId xmlns:p14="http://schemas.microsoft.com/office/powerpoint/2010/main" val="373397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F448-930F-9929-1FAF-6B082203547D}"/>
              </a:ext>
            </a:extLst>
          </p:cNvPr>
          <p:cNvSpPr>
            <a:spLocks noGrp="1"/>
          </p:cNvSpPr>
          <p:nvPr>
            <p:ph type="title"/>
          </p:nvPr>
        </p:nvSpPr>
        <p:spPr/>
        <p:txBody>
          <a:bodyPr>
            <a:normAutofit/>
          </a:bodyPr>
          <a:lstStyle/>
          <a:p>
            <a:pPr algn="ctr"/>
            <a:r>
              <a:rPr lang="en-US" sz="1600" dirty="0" err="1"/>
              <a:t>Hypertuning</a:t>
            </a:r>
            <a:r>
              <a:rPr lang="en-US" sz="1600" dirty="0"/>
              <a:t> the model</a:t>
            </a:r>
          </a:p>
        </p:txBody>
      </p:sp>
      <p:pic>
        <p:nvPicPr>
          <p:cNvPr id="7" name="Content Placeholder 6">
            <a:extLst>
              <a:ext uri="{FF2B5EF4-FFF2-40B4-BE49-F238E27FC236}">
                <a16:creationId xmlns:a16="http://schemas.microsoft.com/office/drawing/2014/main" id="{32AF5E80-7492-523A-B1AE-FB868663F4E0}"/>
              </a:ext>
            </a:extLst>
          </p:cNvPr>
          <p:cNvPicPr>
            <a:picLocks noGrp="1" noChangeAspect="1"/>
          </p:cNvPicPr>
          <p:nvPr>
            <p:ph idx="1"/>
          </p:nvPr>
        </p:nvPicPr>
        <p:blipFill>
          <a:blip r:embed="rId2"/>
          <a:stretch>
            <a:fillRect/>
          </a:stretch>
        </p:blipFill>
        <p:spPr>
          <a:xfrm>
            <a:off x="3568822" y="2016125"/>
            <a:ext cx="5368680" cy="3449638"/>
          </a:xfrm>
        </p:spPr>
      </p:pic>
    </p:spTree>
    <p:extLst>
      <p:ext uri="{BB962C8B-B14F-4D97-AF65-F5344CB8AC3E}">
        <p14:creationId xmlns:p14="http://schemas.microsoft.com/office/powerpoint/2010/main" val="211535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6C2-CFD9-D0E9-58F8-F3DEBA15CEF6}"/>
              </a:ext>
            </a:extLst>
          </p:cNvPr>
          <p:cNvSpPr>
            <a:spLocks noGrp="1"/>
          </p:cNvSpPr>
          <p:nvPr>
            <p:ph type="title"/>
          </p:nvPr>
        </p:nvSpPr>
        <p:spPr/>
        <p:txBody>
          <a:bodyPr/>
          <a:lstStyle/>
          <a:p>
            <a:pPr algn="ctr"/>
            <a:r>
              <a:rPr lang="en-US" dirty="0"/>
              <a:t>A residual plot of the model</a:t>
            </a:r>
          </a:p>
        </p:txBody>
      </p:sp>
      <p:pic>
        <p:nvPicPr>
          <p:cNvPr id="6" name="Content Placeholder 5">
            <a:extLst>
              <a:ext uri="{FF2B5EF4-FFF2-40B4-BE49-F238E27FC236}">
                <a16:creationId xmlns:a16="http://schemas.microsoft.com/office/drawing/2014/main" id="{D92BDC42-C714-1210-36DA-02FA99164D50}"/>
              </a:ext>
            </a:extLst>
          </p:cNvPr>
          <p:cNvPicPr>
            <a:picLocks noGrp="1" noChangeAspect="1"/>
          </p:cNvPicPr>
          <p:nvPr>
            <p:ph sz="half" idx="1"/>
          </p:nvPr>
        </p:nvPicPr>
        <p:blipFill>
          <a:blip r:embed="rId2"/>
          <a:stretch>
            <a:fillRect/>
          </a:stretch>
        </p:blipFill>
        <p:spPr>
          <a:xfrm>
            <a:off x="1449218" y="1963704"/>
            <a:ext cx="3393716" cy="1774399"/>
          </a:xfrm>
        </p:spPr>
      </p:pic>
      <p:pic>
        <p:nvPicPr>
          <p:cNvPr id="8" name="Content Placeholder 7">
            <a:extLst>
              <a:ext uri="{FF2B5EF4-FFF2-40B4-BE49-F238E27FC236}">
                <a16:creationId xmlns:a16="http://schemas.microsoft.com/office/drawing/2014/main" id="{4A19524A-10A4-21B8-6221-BD9ACAA33509}"/>
              </a:ext>
            </a:extLst>
          </p:cNvPr>
          <p:cNvPicPr>
            <a:picLocks noGrp="1" noChangeAspect="1"/>
          </p:cNvPicPr>
          <p:nvPr>
            <p:ph sz="half" idx="2"/>
          </p:nvPr>
        </p:nvPicPr>
        <p:blipFill>
          <a:blip r:embed="rId3"/>
          <a:stretch>
            <a:fillRect/>
          </a:stretch>
        </p:blipFill>
        <p:spPr>
          <a:xfrm>
            <a:off x="4842934" y="1968367"/>
            <a:ext cx="6211918" cy="3738165"/>
          </a:xfrm>
        </p:spPr>
      </p:pic>
    </p:spTree>
    <p:extLst>
      <p:ext uri="{BB962C8B-B14F-4D97-AF65-F5344CB8AC3E}">
        <p14:creationId xmlns:p14="http://schemas.microsoft.com/office/powerpoint/2010/main" val="166109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7E1-A825-7E62-A568-32EBFBEDD8A9}"/>
              </a:ext>
            </a:extLst>
          </p:cNvPr>
          <p:cNvSpPr>
            <a:spLocks noGrp="1"/>
          </p:cNvSpPr>
          <p:nvPr>
            <p:ph type="title"/>
          </p:nvPr>
        </p:nvSpPr>
        <p:spPr/>
        <p:txBody>
          <a:bodyPr>
            <a:normAutofit/>
          </a:bodyPr>
          <a:lstStyle/>
          <a:p>
            <a:pPr algn="ctr"/>
            <a:r>
              <a:rPr lang="en-US" sz="1600" dirty="0"/>
              <a:t>A plot of actual vs. predicted prices</a:t>
            </a:r>
          </a:p>
        </p:txBody>
      </p:sp>
      <p:pic>
        <p:nvPicPr>
          <p:cNvPr id="6" name="Content Placeholder 5">
            <a:extLst>
              <a:ext uri="{FF2B5EF4-FFF2-40B4-BE49-F238E27FC236}">
                <a16:creationId xmlns:a16="http://schemas.microsoft.com/office/drawing/2014/main" id="{6B5093EE-39DF-381F-F47E-F4FA3740C047}"/>
              </a:ext>
            </a:extLst>
          </p:cNvPr>
          <p:cNvPicPr>
            <a:picLocks noGrp="1" noChangeAspect="1"/>
          </p:cNvPicPr>
          <p:nvPr>
            <p:ph sz="half" idx="1"/>
          </p:nvPr>
        </p:nvPicPr>
        <p:blipFill>
          <a:blip r:embed="rId2"/>
          <a:stretch>
            <a:fillRect/>
          </a:stretch>
        </p:blipFill>
        <p:spPr>
          <a:xfrm>
            <a:off x="1447800" y="3094457"/>
            <a:ext cx="4645025" cy="1281861"/>
          </a:xfrm>
        </p:spPr>
      </p:pic>
      <p:pic>
        <p:nvPicPr>
          <p:cNvPr id="8" name="Content Placeholder 7">
            <a:extLst>
              <a:ext uri="{FF2B5EF4-FFF2-40B4-BE49-F238E27FC236}">
                <a16:creationId xmlns:a16="http://schemas.microsoft.com/office/drawing/2014/main" id="{9E9798D9-F196-08B4-038E-FBD7879E07CB}"/>
              </a:ext>
            </a:extLst>
          </p:cNvPr>
          <p:cNvPicPr>
            <a:picLocks noGrp="1" noChangeAspect="1"/>
          </p:cNvPicPr>
          <p:nvPr>
            <p:ph sz="half" idx="2"/>
          </p:nvPr>
        </p:nvPicPr>
        <p:blipFill>
          <a:blip r:embed="rId3"/>
          <a:stretch>
            <a:fillRect/>
          </a:stretch>
        </p:blipFill>
        <p:spPr>
          <a:xfrm>
            <a:off x="6413500" y="2481520"/>
            <a:ext cx="4645025" cy="2514086"/>
          </a:xfrm>
        </p:spPr>
      </p:pic>
    </p:spTree>
    <p:extLst>
      <p:ext uri="{BB962C8B-B14F-4D97-AF65-F5344CB8AC3E}">
        <p14:creationId xmlns:p14="http://schemas.microsoft.com/office/powerpoint/2010/main" val="220811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a:xfrm>
            <a:off x="1449217" y="804890"/>
            <a:ext cx="9605635" cy="778378"/>
          </a:xfrm>
        </p:spPr>
        <p:txBody>
          <a:bodyPr>
            <a:normAutofit/>
          </a:bodyPr>
          <a:lstStyle/>
          <a:p>
            <a:pPr algn="ctr"/>
            <a:r>
              <a:rPr lang="en-US" sz="1600" dirty="0"/>
              <a:t>Next, we used the data to create visuals in Tableau. Here are some examples. The rest can be found at the link to tableau public in the repository</a:t>
            </a:r>
          </a:p>
        </p:txBody>
      </p:sp>
      <p:pic>
        <p:nvPicPr>
          <p:cNvPr id="6" name="Content Placeholder 5" descr="A graph with colorful bars&#10;&#10;Description automatically generated with medium confidence">
            <a:extLst>
              <a:ext uri="{FF2B5EF4-FFF2-40B4-BE49-F238E27FC236}">
                <a16:creationId xmlns:a16="http://schemas.microsoft.com/office/drawing/2014/main" id="{2A63E2F6-66D4-FB0B-69EE-250853CEC748}"/>
              </a:ext>
            </a:extLst>
          </p:cNvPr>
          <p:cNvPicPr>
            <a:picLocks noGrp="1" noChangeAspect="1"/>
          </p:cNvPicPr>
          <p:nvPr>
            <p:ph sz="half" idx="1"/>
          </p:nvPr>
        </p:nvPicPr>
        <p:blipFill>
          <a:blip r:embed="rId3"/>
          <a:stretch>
            <a:fillRect/>
          </a:stretch>
        </p:blipFill>
        <p:spPr>
          <a:xfrm>
            <a:off x="811162" y="1864193"/>
            <a:ext cx="5281664" cy="3813935"/>
          </a:xfrm>
        </p:spPr>
        <p:style>
          <a:lnRef idx="2">
            <a:schemeClr val="dk1"/>
          </a:lnRef>
          <a:fillRef idx="1">
            <a:schemeClr val="lt1"/>
          </a:fillRef>
          <a:effectRef idx="0">
            <a:schemeClr val="dk1"/>
          </a:effectRef>
          <a:fontRef idx="minor">
            <a:schemeClr val="dk1"/>
          </a:fontRef>
        </p:style>
      </p:pic>
      <p:pic>
        <p:nvPicPr>
          <p:cNvPr id="8" name="Content Placeholder 7" descr="A screen shot of a chart">
            <a:extLst>
              <a:ext uri="{FF2B5EF4-FFF2-40B4-BE49-F238E27FC236}">
                <a16:creationId xmlns:a16="http://schemas.microsoft.com/office/drawing/2014/main" id="{6387FE5D-F824-3076-1EE4-C2A0E329AF01}"/>
              </a:ext>
            </a:extLst>
          </p:cNvPr>
          <p:cNvPicPr>
            <a:picLocks noGrp="1" noChangeAspect="1"/>
          </p:cNvPicPr>
          <p:nvPr>
            <p:ph sz="half" idx="2"/>
          </p:nvPr>
        </p:nvPicPr>
        <p:blipFill>
          <a:blip r:embed="rId4"/>
          <a:stretch>
            <a:fillRect/>
          </a:stretch>
        </p:blipFill>
        <p:spPr>
          <a:xfrm>
            <a:off x="6413500" y="1976284"/>
            <a:ext cx="4645025" cy="3701843"/>
          </a:xfrm>
        </p:spPr>
      </p:pic>
    </p:spTree>
    <p:extLst>
      <p:ext uri="{BB962C8B-B14F-4D97-AF65-F5344CB8AC3E}">
        <p14:creationId xmlns:p14="http://schemas.microsoft.com/office/powerpoint/2010/main" val="197021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5" name="Content Placeholder 4">
            <a:extLst>
              <a:ext uri="{FF2B5EF4-FFF2-40B4-BE49-F238E27FC236}">
                <a16:creationId xmlns:a16="http://schemas.microsoft.com/office/drawing/2014/main" id="{FCBD5A96-BCD3-7C2A-1325-41AFE5BAB7ED}"/>
              </a:ext>
            </a:extLst>
          </p:cNvPr>
          <p:cNvPicPr>
            <a:picLocks noGrp="1" noChangeAspect="1"/>
          </p:cNvPicPr>
          <p:nvPr>
            <p:ph sz="half" idx="1"/>
          </p:nvPr>
        </p:nvPicPr>
        <p:blipFill>
          <a:blip r:embed="rId2"/>
          <a:stretch>
            <a:fillRect/>
          </a:stretch>
        </p:blipFill>
        <p:spPr>
          <a:xfrm>
            <a:off x="1450583" y="2017343"/>
            <a:ext cx="4639458" cy="3441519"/>
          </a:xfrm>
          <a:prstGeom prst="rect">
            <a:avLst/>
          </a:prstGeom>
        </p:spPr>
      </p:pic>
      <p:pic>
        <p:nvPicPr>
          <p:cNvPr id="7" name="Content Placeholder 6" descr="A map of the united states">
            <a:extLst>
              <a:ext uri="{FF2B5EF4-FFF2-40B4-BE49-F238E27FC236}">
                <a16:creationId xmlns:a16="http://schemas.microsoft.com/office/drawing/2014/main" id="{E9D6E520-6833-8EE1-9371-1D7E46803235}"/>
              </a:ext>
            </a:extLst>
          </p:cNvPr>
          <p:cNvPicPr>
            <a:picLocks noGrp="1" noChangeAspect="1"/>
          </p:cNvPicPr>
          <p:nvPr>
            <p:ph sz="half" idx="2"/>
          </p:nvPr>
        </p:nvPicPr>
        <p:blipFill>
          <a:blip r:embed="rId3"/>
          <a:stretch>
            <a:fillRect/>
          </a:stretch>
        </p:blipFill>
        <p:spPr>
          <a:xfrm>
            <a:off x="6413500" y="2017343"/>
            <a:ext cx="4645025" cy="3441519"/>
          </a:xfrm>
        </p:spPr>
      </p:pic>
    </p:spTree>
    <p:extLst>
      <p:ext uri="{BB962C8B-B14F-4D97-AF65-F5344CB8AC3E}">
        <p14:creationId xmlns:p14="http://schemas.microsoft.com/office/powerpoint/2010/main" val="116747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27E5-6C9C-E8F2-137A-2F86306699C4}"/>
              </a:ext>
            </a:extLst>
          </p:cNvPr>
          <p:cNvSpPr>
            <a:spLocks noGrp="1"/>
          </p:cNvSpPr>
          <p:nvPr>
            <p:ph type="title"/>
          </p:nvPr>
        </p:nvSpPr>
        <p:spPr/>
        <p:txBody>
          <a:bodyPr/>
          <a:lstStyle/>
          <a:p>
            <a:pPr algn="ctr"/>
            <a:r>
              <a:rPr lang="en-US" dirty="0"/>
              <a:t>Visualizations</a:t>
            </a:r>
          </a:p>
        </p:txBody>
      </p:sp>
      <p:pic>
        <p:nvPicPr>
          <p:cNvPr id="7" name="Content Placeholder 6" descr="A screenshot of a computer&#10;&#10;Description automatically generated">
            <a:extLst>
              <a:ext uri="{FF2B5EF4-FFF2-40B4-BE49-F238E27FC236}">
                <a16:creationId xmlns:a16="http://schemas.microsoft.com/office/drawing/2014/main" id="{B383BE71-2A01-B140-3C1E-1BD0B30C670E}"/>
              </a:ext>
            </a:extLst>
          </p:cNvPr>
          <p:cNvPicPr>
            <a:picLocks noGrp="1" noChangeAspect="1"/>
          </p:cNvPicPr>
          <p:nvPr>
            <p:ph sz="half" idx="1"/>
          </p:nvPr>
        </p:nvPicPr>
        <p:blipFill>
          <a:blip r:embed="rId2"/>
          <a:stretch>
            <a:fillRect/>
          </a:stretch>
        </p:blipFill>
        <p:spPr>
          <a:xfrm>
            <a:off x="1449217" y="1864194"/>
            <a:ext cx="9605635" cy="4188917"/>
          </a:xfrm>
        </p:spPr>
      </p:pic>
      <p:sp>
        <p:nvSpPr>
          <p:cNvPr id="10" name="Content Placeholder 9">
            <a:extLst>
              <a:ext uri="{FF2B5EF4-FFF2-40B4-BE49-F238E27FC236}">
                <a16:creationId xmlns:a16="http://schemas.microsoft.com/office/drawing/2014/main" id="{DCC1A56A-CD9A-E6FE-0E8D-C1542D31B6F5}"/>
              </a:ext>
            </a:extLst>
          </p:cNvPr>
          <p:cNvSpPr>
            <a:spLocks noGrp="1"/>
          </p:cNvSpPr>
          <p:nvPr>
            <p:ph sz="half" idx="2"/>
          </p:nvPr>
        </p:nvSpPr>
        <p:spPr>
          <a:xfrm>
            <a:off x="11013203" y="4999703"/>
            <a:ext cx="45719" cy="459160"/>
          </a:xfrm>
        </p:spPr>
        <p:txBody>
          <a:bodyPr/>
          <a:lstStyle/>
          <a:p>
            <a:endParaRPr lang="en-US" dirty="0"/>
          </a:p>
        </p:txBody>
      </p:sp>
    </p:spTree>
    <p:extLst>
      <p:ext uri="{BB962C8B-B14F-4D97-AF65-F5344CB8AC3E}">
        <p14:creationId xmlns:p14="http://schemas.microsoft.com/office/powerpoint/2010/main" val="3509567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7993-B36E-4C0E-BEDB-ECD010A59C16}"/>
              </a:ext>
            </a:extLst>
          </p:cNvPr>
          <p:cNvSpPr>
            <a:spLocks noGrp="1"/>
          </p:cNvSpPr>
          <p:nvPr>
            <p:ph type="title"/>
          </p:nvPr>
        </p:nvSpPr>
        <p:spPr/>
        <p:txBody>
          <a:bodyPr/>
          <a:lstStyle/>
          <a:p>
            <a:pPr algn="ctr"/>
            <a:r>
              <a:rPr lang="en-US" dirty="0"/>
              <a:t>Used car predictor webpage</a:t>
            </a:r>
          </a:p>
        </p:txBody>
      </p:sp>
      <p:sp>
        <p:nvSpPr>
          <p:cNvPr id="3" name="Content Placeholder 2">
            <a:extLst>
              <a:ext uri="{FF2B5EF4-FFF2-40B4-BE49-F238E27FC236}">
                <a16:creationId xmlns:a16="http://schemas.microsoft.com/office/drawing/2014/main" id="{2C39615A-6C65-08AA-5B1E-605F79FBB195}"/>
              </a:ext>
            </a:extLst>
          </p:cNvPr>
          <p:cNvSpPr>
            <a:spLocks noGrp="1"/>
          </p:cNvSpPr>
          <p:nvPr>
            <p:ph idx="1"/>
          </p:nvPr>
        </p:nvSpPr>
        <p:spPr/>
        <p:txBody>
          <a:bodyPr/>
          <a:lstStyle/>
          <a:p>
            <a:r>
              <a:rPr lang="en-US" dirty="0"/>
              <a:t>Creating the webpage, we took all of the information and tried to make it presentable to everyone in a single locations</a:t>
            </a:r>
          </a:p>
          <a:p>
            <a:r>
              <a:rPr lang="en-US" dirty="0"/>
              <a:t>The pages are placed in the header for simpler navigation and orientation</a:t>
            </a:r>
          </a:p>
          <a:p>
            <a:r>
              <a:rPr lang="en-US" dirty="0"/>
              <a:t>We wanted to set up all of the styling in a separate folder and functions for easier editing and management </a:t>
            </a:r>
          </a:p>
          <a:p>
            <a:r>
              <a:rPr lang="en-US" dirty="0"/>
              <a:t>Taking the app design and implementing it into the webpage so it is consistent across the board was the goal</a:t>
            </a:r>
          </a:p>
        </p:txBody>
      </p:sp>
    </p:spTree>
    <p:extLst>
      <p:ext uri="{BB962C8B-B14F-4D97-AF65-F5344CB8AC3E}">
        <p14:creationId xmlns:p14="http://schemas.microsoft.com/office/powerpoint/2010/main" val="31542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0F4-5F7E-146C-C7F4-2768998F36F7}"/>
              </a:ext>
            </a:extLst>
          </p:cNvPr>
          <p:cNvSpPr>
            <a:spLocks noGrp="1"/>
          </p:cNvSpPr>
          <p:nvPr>
            <p:ph type="title"/>
          </p:nvPr>
        </p:nvSpPr>
        <p:spPr/>
        <p:txBody>
          <a:bodyPr/>
          <a:lstStyle/>
          <a:p>
            <a:pPr algn="ctr"/>
            <a:r>
              <a:rPr lang="en-US" dirty="0"/>
              <a:t>Project summary</a:t>
            </a:r>
          </a:p>
        </p:txBody>
      </p:sp>
      <p:sp>
        <p:nvSpPr>
          <p:cNvPr id="3" name="Content Placeholder 2">
            <a:extLst>
              <a:ext uri="{FF2B5EF4-FFF2-40B4-BE49-F238E27FC236}">
                <a16:creationId xmlns:a16="http://schemas.microsoft.com/office/drawing/2014/main" id="{408920D5-0078-BAC2-0C97-061B79DF2E4F}"/>
              </a:ext>
            </a:extLst>
          </p:cNvPr>
          <p:cNvSpPr>
            <a:spLocks noGrp="1"/>
          </p:cNvSpPr>
          <p:nvPr>
            <p:ph idx="1"/>
          </p:nvPr>
        </p:nvSpPr>
        <p:spPr/>
        <p:txBody>
          <a:bodyPr/>
          <a:lstStyle/>
          <a:p>
            <a:pPr marL="0" indent="0" algn="ctr">
              <a:buNone/>
            </a:pPr>
            <a:r>
              <a:rPr lang="en-US" dirty="0"/>
              <a:t>	The “Car Price Analysis and Prediction” project involves delving into a dataset encompassing various attributes of used cars, ranging from price and make to fuel type (electric, hybrid, gasoline), color, and horsepower. Through data analysis, we aim to uncover the key factors influencing car prices. Moreover, predictive modeling will enable us to estimate the price of cars based on their attributes, empowering private sellers and dealers to make informed pricing decisions. The data could then be used by an automobile seller as a guide on how to target their customer base and maximize sales.</a:t>
            </a:r>
          </a:p>
        </p:txBody>
      </p:sp>
    </p:spTree>
    <p:extLst>
      <p:ext uri="{BB962C8B-B14F-4D97-AF65-F5344CB8AC3E}">
        <p14:creationId xmlns:p14="http://schemas.microsoft.com/office/powerpoint/2010/main" val="304761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F765-E30A-D0EF-2F45-7A8FE6A804AA}"/>
              </a:ext>
            </a:extLst>
          </p:cNvPr>
          <p:cNvSpPr>
            <a:spLocks noGrp="1"/>
          </p:cNvSpPr>
          <p:nvPr>
            <p:ph type="title"/>
          </p:nvPr>
        </p:nvSpPr>
        <p:spPr/>
        <p:txBody>
          <a:bodyPr/>
          <a:lstStyle/>
          <a:p>
            <a:pPr algn="ctr"/>
            <a:r>
              <a:rPr lang="en-US" dirty="0"/>
              <a:t>Used car predictor webpage</a:t>
            </a:r>
          </a:p>
        </p:txBody>
      </p:sp>
      <p:sp>
        <p:nvSpPr>
          <p:cNvPr id="3" name="Content Placeholder 2">
            <a:extLst>
              <a:ext uri="{FF2B5EF4-FFF2-40B4-BE49-F238E27FC236}">
                <a16:creationId xmlns:a16="http://schemas.microsoft.com/office/drawing/2014/main" id="{FA204BAF-1092-CC21-59C4-65ADAADEC01F}"/>
              </a:ext>
            </a:extLst>
          </p:cNvPr>
          <p:cNvSpPr>
            <a:spLocks noGrp="1"/>
          </p:cNvSpPr>
          <p:nvPr>
            <p:ph idx="1"/>
          </p:nvPr>
        </p:nvSpPr>
        <p:spPr/>
        <p:txBody>
          <a:bodyPr/>
          <a:lstStyle/>
          <a:p>
            <a:r>
              <a:rPr lang="en-US" dirty="0"/>
              <a:t>Using </a:t>
            </a:r>
            <a:r>
              <a:rPr lang="en-US" dirty="0" err="1"/>
              <a:t>Javascript</a:t>
            </a:r>
            <a:r>
              <a:rPr lang="en-US" dirty="0"/>
              <a:t> to run all of the functions came with its </a:t>
            </a:r>
            <a:r>
              <a:rPr lang="en-US" dirty="0" err="1"/>
              <a:t>owen</a:t>
            </a:r>
            <a:r>
              <a:rPr lang="en-US" dirty="0"/>
              <a:t> learning curve. Not really having a way to test the </a:t>
            </a:r>
            <a:r>
              <a:rPr lang="en-US" dirty="0" err="1"/>
              <a:t>js</a:t>
            </a:r>
            <a:r>
              <a:rPr lang="en-US" dirty="0"/>
              <a:t> files until the HTML base was set up required some bass setting and then going back to make the changes needed for that consistent look across the platform</a:t>
            </a:r>
          </a:p>
        </p:txBody>
      </p:sp>
    </p:spTree>
    <p:extLst>
      <p:ext uri="{BB962C8B-B14F-4D97-AF65-F5344CB8AC3E}">
        <p14:creationId xmlns:p14="http://schemas.microsoft.com/office/powerpoint/2010/main" val="28599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252F-CECF-2A70-863E-9ACC2C3AE2C9}"/>
              </a:ext>
            </a:extLst>
          </p:cNvPr>
          <p:cNvSpPr>
            <a:spLocks noGrp="1"/>
          </p:cNvSpPr>
          <p:nvPr>
            <p:ph type="title"/>
          </p:nvPr>
        </p:nvSpPr>
        <p:spPr/>
        <p:txBody>
          <a:bodyPr/>
          <a:lstStyle/>
          <a:p>
            <a:pPr algn="ctr"/>
            <a:r>
              <a:rPr lang="en-US" dirty="0"/>
              <a:t>results and features</a:t>
            </a:r>
          </a:p>
        </p:txBody>
      </p:sp>
      <p:sp>
        <p:nvSpPr>
          <p:cNvPr id="3" name="Content Placeholder 2">
            <a:extLst>
              <a:ext uri="{FF2B5EF4-FFF2-40B4-BE49-F238E27FC236}">
                <a16:creationId xmlns:a16="http://schemas.microsoft.com/office/drawing/2014/main" id="{5439413B-C5D3-57F1-7551-E7B5420313A5}"/>
              </a:ext>
            </a:extLst>
          </p:cNvPr>
          <p:cNvSpPr>
            <a:spLocks noGrp="1"/>
          </p:cNvSpPr>
          <p:nvPr>
            <p:ph idx="1"/>
          </p:nvPr>
        </p:nvSpPr>
        <p:spPr/>
        <p:txBody>
          <a:bodyPr/>
          <a:lstStyle/>
          <a:p>
            <a:r>
              <a:rPr lang="en-US" dirty="0"/>
              <a:t>Using a combination of datasets and APIs from sources on the internet, we were able to construct a machine learning model that accurately predicted the price of a used car based on various criteria, such as price, make, model, and year. </a:t>
            </a:r>
          </a:p>
          <a:p>
            <a:r>
              <a:rPr lang="en-US" dirty="0"/>
              <a:t>We were able to construct visualizations to illustrate the model</a:t>
            </a:r>
          </a:p>
          <a:p>
            <a:r>
              <a:rPr lang="en-US" dirty="0"/>
              <a:t>We were also able to incorporate an interactive link, where users could estimate the value of a car they were trying to sell, based again, on similar criteria that they input</a:t>
            </a:r>
          </a:p>
        </p:txBody>
      </p:sp>
    </p:spTree>
    <p:extLst>
      <p:ext uri="{BB962C8B-B14F-4D97-AF65-F5344CB8AC3E}">
        <p14:creationId xmlns:p14="http://schemas.microsoft.com/office/powerpoint/2010/main" val="989769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C720-304A-CF0C-DD92-5B7398F206F6}"/>
              </a:ext>
            </a:extLst>
          </p:cNvPr>
          <p:cNvSpPr>
            <a:spLocks noGrp="1"/>
          </p:cNvSpPr>
          <p:nvPr>
            <p:ph type="ctrTitle"/>
          </p:nvPr>
        </p:nvSpPr>
        <p:spPr/>
        <p:txBody>
          <a:bodyPr/>
          <a:lstStyle/>
          <a:p>
            <a:pPr algn="ctr"/>
            <a:r>
              <a:rPr lang="en-US" dirty="0"/>
              <a:t>Questions</a:t>
            </a:r>
          </a:p>
        </p:txBody>
      </p:sp>
    </p:spTree>
    <p:extLst>
      <p:ext uri="{BB962C8B-B14F-4D97-AF65-F5344CB8AC3E}">
        <p14:creationId xmlns:p14="http://schemas.microsoft.com/office/powerpoint/2010/main" val="336512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2183-A821-99D4-64AC-EC69A3D6F913}"/>
              </a:ext>
            </a:extLst>
          </p:cNvPr>
          <p:cNvSpPr>
            <a:spLocks noGrp="1"/>
          </p:cNvSpPr>
          <p:nvPr>
            <p:ph type="title"/>
          </p:nvPr>
        </p:nvSpPr>
        <p:spPr/>
        <p:txBody>
          <a:bodyPr/>
          <a:lstStyle/>
          <a:p>
            <a:pPr algn="ctr"/>
            <a:r>
              <a:rPr lang="en-US" dirty="0"/>
              <a:t>Process</a:t>
            </a:r>
          </a:p>
        </p:txBody>
      </p:sp>
      <p:sp>
        <p:nvSpPr>
          <p:cNvPr id="3" name="Content Placeholder 2">
            <a:extLst>
              <a:ext uri="{FF2B5EF4-FFF2-40B4-BE49-F238E27FC236}">
                <a16:creationId xmlns:a16="http://schemas.microsoft.com/office/drawing/2014/main" id="{494E80BD-01AE-C5D6-0B40-4C24ACE40CA0}"/>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and clean the data, using pandas, create a few visualizations to ensure the data is clean and usable. Create csv files for export and use in the next step</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PostGreSQL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create and join tables, the goal being to have all the pertinent data contained in one or two tables. Perform basic queries to ensure data integrity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visualizations in Tableau</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machine learning model, probably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Colab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Notebook to handle the predictive analysis that is the ultimate goal of this study.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interactive piece would allow a seller to input information about their car, and get an estimate of what it would sell for on the market.</a:t>
            </a:r>
          </a:p>
          <a:p>
            <a:endParaRPr lang="en-US" dirty="0"/>
          </a:p>
        </p:txBody>
      </p:sp>
    </p:spTree>
    <p:extLst>
      <p:ext uri="{BB962C8B-B14F-4D97-AF65-F5344CB8AC3E}">
        <p14:creationId xmlns:p14="http://schemas.microsoft.com/office/powerpoint/2010/main" val="219804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Data cleanup</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lstStyle/>
          <a:p>
            <a:r>
              <a:rPr lang="en-US" dirty="0"/>
              <a:t>We used several csv files from various sources.</a:t>
            </a:r>
          </a:p>
          <a:p>
            <a:r>
              <a:rPr lang="en-US" dirty="0"/>
              <a:t>Used pandas to clean up the files, dropping some irrelevant columns, adding an index in some cases. </a:t>
            </a:r>
          </a:p>
          <a:p>
            <a:r>
              <a:rPr lang="en-US" dirty="0"/>
              <a:t>Code for the cleanup found in the repository</a:t>
            </a:r>
          </a:p>
        </p:txBody>
      </p:sp>
    </p:spTree>
    <p:extLst>
      <p:ext uri="{BB962C8B-B14F-4D97-AF65-F5344CB8AC3E}">
        <p14:creationId xmlns:p14="http://schemas.microsoft.com/office/powerpoint/2010/main" val="384651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E0-BD3C-A40B-1714-3DB4E8EB4A4D}"/>
              </a:ext>
            </a:extLst>
          </p:cNvPr>
          <p:cNvSpPr>
            <a:spLocks noGrp="1"/>
          </p:cNvSpPr>
          <p:nvPr>
            <p:ph type="title"/>
          </p:nvPr>
        </p:nvSpPr>
        <p:spPr/>
        <p:txBody>
          <a:bodyPr/>
          <a:lstStyle/>
          <a:p>
            <a:pPr algn="ctr"/>
            <a:r>
              <a:rPr lang="en-US" dirty="0"/>
              <a:t>SQL </a:t>
            </a:r>
            <a:r>
              <a:rPr lang="en-US" dirty="0" err="1"/>
              <a:t>DAtabase</a:t>
            </a:r>
            <a:endParaRPr lang="en-US" dirty="0"/>
          </a:p>
        </p:txBody>
      </p:sp>
      <p:pic>
        <p:nvPicPr>
          <p:cNvPr id="5" name="Content Placeholder 4">
            <a:extLst>
              <a:ext uri="{FF2B5EF4-FFF2-40B4-BE49-F238E27FC236}">
                <a16:creationId xmlns:a16="http://schemas.microsoft.com/office/drawing/2014/main" id="{8ED629A6-F8BC-2212-3255-1FF10D3FDF1D}"/>
              </a:ext>
            </a:extLst>
          </p:cNvPr>
          <p:cNvPicPr>
            <a:picLocks noGrp="1" noChangeAspect="1"/>
          </p:cNvPicPr>
          <p:nvPr>
            <p:ph idx="1"/>
          </p:nvPr>
        </p:nvPicPr>
        <p:blipFill>
          <a:blip r:embed="rId2"/>
          <a:stretch>
            <a:fillRect/>
          </a:stretch>
        </p:blipFill>
        <p:spPr>
          <a:xfrm>
            <a:off x="1450479" y="3350957"/>
            <a:ext cx="9604375" cy="2236242"/>
          </a:xfrm>
        </p:spPr>
      </p:pic>
      <p:sp>
        <p:nvSpPr>
          <p:cNvPr id="6" name="TextBox 5">
            <a:extLst>
              <a:ext uri="{FF2B5EF4-FFF2-40B4-BE49-F238E27FC236}">
                <a16:creationId xmlns:a16="http://schemas.microsoft.com/office/drawing/2014/main" id="{4B4B492B-C2D8-DED3-2DB5-8753A884A36C}"/>
              </a:ext>
            </a:extLst>
          </p:cNvPr>
          <p:cNvSpPr txBox="1"/>
          <p:nvPr/>
        </p:nvSpPr>
        <p:spPr>
          <a:xfrm>
            <a:off x="1524000" y="2142067"/>
            <a:ext cx="9530854" cy="923330"/>
          </a:xfrm>
          <a:prstGeom prst="rect">
            <a:avLst/>
          </a:prstGeom>
          <a:noFill/>
        </p:spPr>
        <p:txBody>
          <a:bodyPr wrap="square" rtlCol="0">
            <a:spAutoFit/>
          </a:bodyPr>
          <a:lstStyle/>
          <a:p>
            <a:r>
              <a:rPr lang="en-US" dirty="0"/>
              <a:t>After the data were cleaned, we created a SQL database for easy queries and to check the quality of the data.  Three tables were eventually used. This one took into account items like horsepower and number of owners</a:t>
            </a:r>
          </a:p>
        </p:txBody>
      </p:sp>
    </p:spTree>
    <p:extLst>
      <p:ext uri="{BB962C8B-B14F-4D97-AF65-F5344CB8AC3E}">
        <p14:creationId xmlns:p14="http://schemas.microsoft.com/office/powerpoint/2010/main" val="148732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15C-0749-4988-6B53-C32935B665CD}"/>
              </a:ext>
            </a:extLst>
          </p:cNvPr>
          <p:cNvSpPr>
            <a:spLocks noGrp="1"/>
          </p:cNvSpPr>
          <p:nvPr>
            <p:ph type="title"/>
          </p:nvPr>
        </p:nvSpPr>
        <p:spPr/>
        <p:txBody>
          <a:bodyPr/>
          <a:lstStyle/>
          <a:p>
            <a:pPr algn="ctr"/>
            <a:r>
              <a:rPr lang="en-US" dirty="0"/>
              <a:t>Second table</a:t>
            </a:r>
            <a:br>
              <a:rPr lang="en-US" dirty="0"/>
            </a:br>
            <a:endParaRPr lang="en-US" dirty="0"/>
          </a:p>
        </p:txBody>
      </p:sp>
      <p:pic>
        <p:nvPicPr>
          <p:cNvPr id="5" name="Content Placeholder 4">
            <a:extLst>
              <a:ext uri="{FF2B5EF4-FFF2-40B4-BE49-F238E27FC236}">
                <a16:creationId xmlns:a16="http://schemas.microsoft.com/office/drawing/2014/main" id="{5390D8FD-F40D-3062-14B4-190003D9658E}"/>
              </a:ext>
            </a:extLst>
          </p:cNvPr>
          <p:cNvPicPr>
            <a:picLocks noGrp="1" noChangeAspect="1"/>
          </p:cNvPicPr>
          <p:nvPr>
            <p:ph idx="1"/>
          </p:nvPr>
        </p:nvPicPr>
        <p:blipFill>
          <a:blip r:embed="rId2"/>
          <a:stretch>
            <a:fillRect/>
          </a:stretch>
        </p:blipFill>
        <p:spPr>
          <a:xfrm>
            <a:off x="1485446" y="2881228"/>
            <a:ext cx="9604375" cy="2820100"/>
          </a:xfrm>
        </p:spPr>
      </p:pic>
      <p:sp>
        <p:nvSpPr>
          <p:cNvPr id="6" name="TextBox 5">
            <a:extLst>
              <a:ext uri="{FF2B5EF4-FFF2-40B4-BE49-F238E27FC236}">
                <a16:creationId xmlns:a16="http://schemas.microsoft.com/office/drawing/2014/main" id="{1A1B887E-C240-9BA8-6FAA-227CD4C534C2}"/>
              </a:ext>
            </a:extLst>
          </p:cNvPr>
          <p:cNvSpPr txBox="1"/>
          <p:nvPr/>
        </p:nvSpPr>
        <p:spPr>
          <a:xfrm>
            <a:off x="1485445" y="2054224"/>
            <a:ext cx="9603275" cy="369332"/>
          </a:xfrm>
          <a:prstGeom prst="rect">
            <a:avLst/>
          </a:prstGeom>
          <a:noFill/>
        </p:spPr>
        <p:txBody>
          <a:bodyPr wrap="square" rtlCol="0">
            <a:spAutoFit/>
          </a:bodyPr>
          <a:lstStyle/>
          <a:p>
            <a:r>
              <a:rPr lang="en-US" dirty="0"/>
              <a:t>This table added additional parameters like color and state</a:t>
            </a:r>
          </a:p>
        </p:txBody>
      </p:sp>
    </p:spTree>
    <p:extLst>
      <p:ext uri="{BB962C8B-B14F-4D97-AF65-F5344CB8AC3E}">
        <p14:creationId xmlns:p14="http://schemas.microsoft.com/office/powerpoint/2010/main" val="105943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2AB7-2A8A-F899-5FD3-8AE8F4BD97C3}"/>
              </a:ext>
            </a:extLst>
          </p:cNvPr>
          <p:cNvSpPr>
            <a:spLocks noGrp="1"/>
          </p:cNvSpPr>
          <p:nvPr>
            <p:ph type="title"/>
          </p:nvPr>
        </p:nvSpPr>
        <p:spPr/>
        <p:txBody>
          <a:bodyPr>
            <a:normAutofit/>
          </a:bodyPr>
          <a:lstStyle/>
          <a:p>
            <a:pPr algn="ctr"/>
            <a:r>
              <a:rPr lang="en-US" sz="1600" dirty="0"/>
              <a:t>The SQL database made it easy to spot outliers and possible mistakes in the data, and we used the clean tables for our machine learning model, visualizations and the interactive parts of our projects as well. </a:t>
            </a:r>
          </a:p>
        </p:txBody>
      </p:sp>
      <p:pic>
        <p:nvPicPr>
          <p:cNvPr id="6" name="Content Placeholder 5">
            <a:extLst>
              <a:ext uri="{FF2B5EF4-FFF2-40B4-BE49-F238E27FC236}">
                <a16:creationId xmlns:a16="http://schemas.microsoft.com/office/drawing/2014/main" id="{D14AAA63-E078-FA3B-075E-63ED5EFA7B77}"/>
              </a:ext>
            </a:extLst>
          </p:cNvPr>
          <p:cNvPicPr>
            <a:picLocks noGrp="1" noChangeAspect="1"/>
          </p:cNvPicPr>
          <p:nvPr>
            <p:ph sz="half" idx="1"/>
          </p:nvPr>
        </p:nvPicPr>
        <p:blipFill>
          <a:blip r:embed="rId2"/>
          <a:stretch>
            <a:fillRect/>
          </a:stretch>
        </p:blipFill>
        <p:spPr>
          <a:xfrm>
            <a:off x="2327909" y="2120022"/>
            <a:ext cx="2295845" cy="1200318"/>
          </a:xfrm>
        </p:spPr>
      </p:pic>
      <p:pic>
        <p:nvPicPr>
          <p:cNvPr id="8" name="Content Placeholder 7">
            <a:extLst>
              <a:ext uri="{FF2B5EF4-FFF2-40B4-BE49-F238E27FC236}">
                <a16:creationId xmlns:a16="http://schemas.microsoft.com/office/drawing/2014/main" id="{333CBFBB-9248-5344-E598-25FE225FD706}"/>
              </a:ext>
            </a:extLst>
          </p:cNvPr>
          <p:cNvPicPr>
            <a:picLocks noGrp="1" noChangeAspect="1"/>
          </p:cNvPicPr>
          <p:nvPr>
            <p:ph sz="half" idx="2"/>
          </p:nvPr>
        </p:nvPicPr>
        <p:blipFill>
          <a:blip r:embed="rId3"/>
          <a:stretch>
            <a:fillRect/>
          </a:stretch>
        </p:blipFill>
        <p:spPr>
          <a:xfrm>
            <a:off x="5875867" y="2017713"/>
            <a:ext cx="5178985" cy="2274887"/>
          </a:xfrm>
        </p:spPr>
      </p:pic>
      <p:sp>
        <p:nvSpPr>
          <p:cNvPr id="9" name="TextBox 8">
            <a:extLst>
              <a:ext uri="{FF2B5EF4-FFF2-40B4-BE49-F238E27FC236}">
                <a16:creationId xmlns:a16="http://schemas.microsoft.com/office/drawing/2014/main" id="{A433390C-F642-8BAE-C7E6-B42ADCAD37BC}"/>
              </a:ext>
            </a:extLst>
          </p:cNvPr>
          <p:cNvSpPr txBox="1"/>
          <p:nvPr/>
        </p:nvSpPr>
        <p:spPr>
          <a:xfrm>
            <a:off x="2082800" y="3666067"/>
            <a:ext cx="3471333" cy="923330"/>
          </a:xfrm>
          <a:prstGeom prst="rect">
            <a:avLst/>
          </a:prstGeom>
          <a:noFill/>
        </p:spPr>
        <p:txBody>
          <a:bodyPr wrap="square" rtlCol="0">
            <a:spAutoFit/>
          </a:bodyPr>
          <a:lstStyle/>
          <a:p>
            <a:r>
              <a:rPr lang="en-US" dirty="0"/>
              <a:t>What is a Ford Figo and why does it cost $94.5 million? Obviously an error in the dataset.</a:t>
            </a:r>
          </a:p>
        </p:txBody>
      </p:sp>
    </p:spTree>
    <p:extLst>
      <p:ext uri="{BB962C8B-B14F-4D97-AF65-F5344CB8AC3E}">
        <p14:creationId xmlns:p14="http://schemas.microsoft.com/office/powerpoint/2010/main" val="71853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Several columns are converted to numeric types to ensure proper analysis. The price column is converted from "lakhs" to USD using a conversion rate of 1 lakh = 1350 USD. The original price column is then dropped. Unnecessary columns, such as 'Unnamed: 0', are dropped. The 'ownership' column is renamed from a misspelled version to ensure consistency in the dataset. cleaning and preparing the dataset for further analysis, ensuring that all relevant data is in the correct format for subsequent modeling and evaluation. The we identify missing values in both datasets and drops rows with missing data to clean the datasets further. datasets are merged based on common columns such as index, Make, and Model. We used various machine learning tools such as </a:t>
            </a:r>
            <a:r>
              <a:rPr lang="en-US" dirty="0" err="1"/>
              <a:t>LinearRegression</a:t>
            </a:r>
            <a:r>
              <a:rPr lang="en-US" dirty="0"/>
              <a:t> and </a:t>
            </a:r>
            <a:r>
              <a:rPr lang="en-US" dirty="0" err="1"/>
              <a:t>RandomForestRegressor</a:t>
            </a:r>
            <a:r>
              <a:rPr lang="en-US" dirty="0"/>
              <a:t> to plot future prices in next five years.</a:t>
            </a:r>
          </a:p>
          <a:p>
            <a:endParaRPr lang="en-US" dirty="0"/>
          </a:p>
        </p:txBody>
      </p:sp>
    </p:spTree>
    <p:extLst>
      <p:ext uri="{BB962C8B-B14F-4D97-AF65-F5344CB8AC3E}">
        <p14:creationId xmlns:p14="http://schemas.microsoft.com/office/powerpoint/2010/main" val="384091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FC-A654-B1AB-59CE-38C7457FD86C}"/>
              </a:ext>
            </a:extLst>
          </p:cNvPr>
          <p:cNvSpPr>
            <a:spLocks noGrp="1"/>
          </p:cNvSpPr>
          <p:nvPr>
            <p:ph type="title"/>
          </p:nvPr>
        </p:nvSpPr>
        <p:spPr/>
        <p:txBody>
          <a:bodyPr/>
          <a:lstStyle/>
          <a:p>
            <a:pPr algn="ctr"/>
            <a:r>
              <a:rPr lang="en-US" dirty="0"/>
              <a:t>Used car price predictor using flask</a:t>
            </a:r>
          </a:p>
        </p:txBody>
      </p:sp>
      <p:sp>
        <p:nvSpPr>
          <p:cNvPr id="3" name="Content Placeholder 2">
            <a:extLst>
              <a:ext uri="{FF2B5EF4-FFF2-40B4-BE49-F238E27FC236}">
                <a16:creationId xmlns:a16="http://schemas.microsoft.com/office/drawing/2014/main" id="{DB5EB702-ACB8-4D43-8ADF-C1E3AF476470}"/>
              </a:ext>
            </a:extLst>
          </p:cNvPr>
          <p:cNvSpPr>
            <a:spLocks noGrp="1"/>
          </p:cNvSpPr>
          <p:nvPr>
            <p:ph idx="1"/>
          </p:nvPr>
        </p:nvSpPr>
        <p:spPr/>
        <p:txBody>
          <a:bodyPr>
            <a:normAutofit lnSpcReduction="10000"/>
          </a:bodyPr>
          <a:lstStyle/>
          <a:p>
            <a:r>
              <a:rPr lang="en-US" dirty="0"/>
              <a:t>Using Pandas </a:t>
            </a:r>
            <a:r>
              <a:rPr lang="en-US" dirty="0" err="1"/>
              <a:t>Numpy</a:t>
            </a:r>
            <a:r>
              <a:rPr lang="en-US" dirty="0"/>
              <a:t> and </a:t>
            </a:r>
            <a:r>
              <a:rPr lang="en-US" dirty="0" err="1"/>
              <a:t>SKLearn</a:t>
            </a:r>
            <a:r>
              <a:rPr lang="en-US" dirty="0"/>
              <a:t> libraries</a:t>
            </a:r>
            <a:br>
              <a:rPr lang="en-US" dirty="0"/>
            </a:br>
            <a:r>
              <a:rPr lang="en-US" dirty="0"/>
              <a:t>All the factors are normalized using Min-Max scaling to a scale of 0 to 1. This step ensures that each factor contributes proportionally to the final score, making the different criteria comparable by 3. </a:t>
            </a:r>
            <a:br>
              <a:rPr lang="en-US" dirty="0"/>
            </a:br>
            <a:r>
              <a:rPr lang="en-US" dirty="0"/>
              <a:t>Then sum up the normalized values of the positive factors.  Those being</a:t>
            </a:r>
            <a:br>
              <a:rPr lang="en-US" dirty="0"/>
            </a:br>
            <a:r>
              <a:rPr lang="en-US" dirty="0"/>
              <a:t>Fuel efficiency, torque, horse power and year made. </a:t>
            </a:r>
            <a:br>
              <a:rPr lang="en-US" dirty="0"/>
            </a:br>
            <a:r>
              <a:rPr lang="en-US" dirty="0"/>
              <a:t>Subtracting the normalized values of the negative factors.</a:t>
            </a:r>
            <a:br>
              <a:rPr lang="en-US" dirty="0"/>
            </a:br>
            <a:r>
              <a:rPr lang="en-US" dirty="0"/>
              <a:t>Engine size, mileage, price and previous owners. </a:t>
            </a:r>
            <a:br>
              <a:rPr lang="en-US" dirty="0"/>
            </a:br>
            <a:r>
              <a:rPr lang="en-US" dirty="0"/>
              <a:t> The resulting score is then normalized to a 0-100 scale to make it easier to interpret.</a:t>
            </a:r>
            <a:br>
              <a:rPr lang="en-US" dirty="0"/>
            </a:br>
            <a:endParaRPr lang="en-US" dirty="0"/>
          </a:p>
        </p:txBody>
      </p:sp>
    </p:spTree>
    <p:extLst>
      <p:ext uri="{BB962C8B-B14F-4D97-AF65-F5344CB8AC3E}">
        <p14:creationId xmlns:p14="http://schemas.microsoft.com/office/powerpoint/2010/main" val="12430974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c7890e8-8459-473b-8b86-643375e9aab5}" enabled="1" method="Privileged" siteId="{8c642d1d-d709-47b0-ab10-080af10798fb}"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243</TotalTime>
  <Words>1023</Words>
  <Application>Microsoft Office PowerPoint</Application>
  <PresentationFormat>Widescreen</PresentationFormat>
  <Paragraphs>51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Symbol</vt:lpstr>
      <vt:lpstr>Gallery</vt:lpstr>
      <vt:lpstr>Project 4 – Car pricing predictor</vt:lpstr>
      <vt:lpstr>Project summary</vt:lpstr>
      <vt:lpstr>Process</vt:lpstr>
      <vt:lpstr>Data cleanup</vt:lpstr>
      <vt:lpstr>SQL DAtabase</vt:lpstr>
      <vt:lpstr>Second table </vt:lpstr>
      <vt:lpstr>The SQL database made it easy to spot outliers and possible mistakes in the data, and we used the clean tables for our machine learning model, visualizations and the interactive parts of our projects as well. </vt:lpstr>
      <vt:lpstr>Used car Price predictor using Flask</vt:lpstr>
      <vt:lpstr>Used car price predictor using flask</vt:lpstr>
      <vt:lpstr>Used car price predictor using flask</vt:lpstr>
      <vt:lpstr>The machine learning model</vt:lpstr>
      <vt:lpstr>We used our cleaned data in python/pandas to construct a model to predict the price of used cars, and compared our predictions to the data</vt:lpstr>
      <vt:lpstr>Hypertuning the model</vt:lpstr>
      <vt:lpstr>A residual plot of the model</vt:lpstr>
      <vt:lpstr>A plot of actual vs. predicted prices</vt:lpstr>
      <vt:lpstr>Next, we used the data to create visuals in Tableau. Here are some examples. The rest can be found at the link to tableau public in the repository</vt:lpstr>
      <vt:lpstr>Visualizations</vt:lpstr>
      <vt:lpstr>Visualizations</vt:lpstr>
      <vt:lpstr>Used car predictor webpage</vt:lpstr>
      <vt:lpstr>Used car predictor webpage</vt:lpstr>
      <vt:lpstr>results and features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Paul Anderson</cp:lastModifiedBy>
  <cp:revision>23</cp:revision>
  <dcterms:created xsi:type="dcterms:W3CDTF">2024-08-09T00:14:50Z</dcterms:created>
  <dcterms:modified xsi:type="dcterms:W3CDTF">2024-08-20T00:28:46Z</dcterms:modified>
</cp:coreProperties>
</file>