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7" r:id="rId6"/>
    <p:sldId id="266" r:id="rId7"/>
    <p:sldId id="259" r:id="rId8"/>
    <p:sldId id="268" r:id="rId9"/>
    <p:sldId id="264" r:id="rId10"/>
    <p:sldId id="262" r:id="rId11"/>
    <p:sldId id="263"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67" d="100"/>
          <a:sy n="67" d="100"/>
        </p:scale>
        <p:origin x="8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560E-375F-7E14-B99B-58703FEFFAF1}"/>
              </a:ext>
            </a:extLst>
          </p:cNvPr>
          <p:cNvSpPr>
            <a:spLocks noGrp="1"/>
          </p:cNvSpPr>
          <p:nvPr>
            <p:ph type="ctrTitle"/>
          </p:nvPr>
        </p:nvSpPr>
        <p:spPr>
          <a:xfrm>
            <a:off x="2417779" y="802298"/>
            <a:ext cx="8637073" cy="806369"/>
          </a:xfrm>
        </p:spPr>
        <p:txBody>
          <a:bodyPr>
            <a:normAutofit/>
          </a:bodyPr>
          <a:lstStyle/>
          <a:p>
            <a:pPr algn="ctr"/>
            <a:r>
              <a:rPr lang="en-US" sz="3200" dirty="0"/>
              <a:t>Project 4 – Car pricing predictor</a:t>
            </a:r>
          </a:p>
        </p:txBody>
      </p:sp>
      <p:sp>
        <p:nvSpPr>
          <p:cNvPr id="3" name="Subtitle 2">
            <a:extLst>
              <a:ext uri="{FF2B5EF4-FFF2-40B4-BE49-F238E27FC236}">
                <a16:creationId xmlns:a16="http://schemas.microsoft.com/office/drawing/2014/main" id="{7447B98B-7263-BB24-46E3-7A6510D85120}"/>
              </a:ext>
            </a:extLst>
          </p:cNvPr>
          <p:cNvSpPr>
            <a:spLocks noGrp="1"/>
          </p:cNvSpPr>
          <p:nvPr>
            <p:ph type="subTitle" idx="1"/>
          </p:nvPr>
        </p:nvSpPr>
        <p:spPr>
          <a:xfrm>
            <a:off x="2417780" y="1634671"/>
            <a:ext cx="8637072" cy="2175329"/>
          </a:xfrm>
        </p:spPr>
        <p:txBody>
          <a:bodyPr>
            <a:normAutofit/>
          </a:bodyPr>
          <a:lstStyle/>
          <a:p>
            <a:r>
              <a:rPr lang="en-US" sz="1400" dirty="0"/>
              <a:t>Colin Roberts</a:t>
            </a:r>
          </a:p>
          <a:p>
            <a:r>
              <a:rPr lang="en-US" sz="1400" dirty="0"/>
              <a:t>Mitchell </a:t>
            </a:r>
            <a:r>
              <a:rPr lang="en-US" sz="1400" dirty="0" err="1"/>
              <a:t>hatchett</a:t>
            </a:r>
            <a:endParaRPr lang="en-US" sz="1400" dirty="0"/>
          </a:p>
          <a:p>
            <a:r>
              <a:rPr lang="en-US" sz="1400" dirty="0"/>
              <a:t>Jaylen </a:t>
            </a:r>
            <a:r>
              <a:rPr lang="en-US" sz="1400" dirty="0" err="1"/>
              <a:t>whittaker</a:t>
            </a:r>
            <a:endParaRPr lang="en-US" sz="1400" dirty="0"/>
          </a:p>
          <a:p>
            <a:r>
              <a:rPr lang="en-US" sz="1400" dirty="0"/>
              <a:t>Connery </a:t>
            </a:r>
            <a:r>
              <a:rPr lang="en-US" sz="1400" dirty="0" err="1"/>
              <a:t>hinson</a:t>
            </a:r>
            <a:endParaRPr lang="en-US" sz="1400" dirty="0"/>
          </a:p>
          <a:p>
            <a:r>
              <a:rPr lang="en-US" sz="1400" dirty="0"/>
              <a:t>Paul </a:t>
            </a:r>
            <a:r>
              <a:rPr lang="en-US" sz="1400" dirty="0" err="1"/>
              <a:t>anderson</a:t>
            </a:r>
            <a:endParaRPr lang="en-US" sz="1400" dirty="0"/>
          </a:p>
          <a:p>
            <a:endParaRPr lang="en-US" sz="1400" dirty="0"/>
          </a:p>
        </p:txBody>
      </p:sp>
    </p:spTree>
    <p:extLst>
      <p:ext uri="{BB962C8B-B14F-4D97-AF65-F5344CB8AC3E}">
        <p14:creationId xmlns:p14="http://schemas.microsoft.com/office/powerpoint/2010/main" val="369742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27E5-6C9C-E8F2-137A-2F86306699C4}"/>
              </a:ext>
            </a:extLst>
          </p:cNvPr>
          <p:cNvSpPr>
            <a:spLocks noGrp="1"/>
          </p:cNvSpPr>
          <p:nvPr>
            <p:ph type="title"/>
          </p:nvPr>
        </p:nvSpPr>
        <p:spPr/>
        <p:txBody>
          <a:bodyPr/>
          <a:lstStyle/>
          <a:p>
            <a:pPr algn="ctr"/>
            <a:r>
              <a:rPr lang="en-US" dirty="0"/>
              <a:t>Visualizations</a:t>
            </a:r>
          </a:p>
        </p:txBody>
      </p:sp>
      <p:sp>
        <p:nvSpPr>
          <p:cNvPr id="3" name="Content Placeholder 2">
            <a:extLst>
              <a:ext uri="{FF2B5EF4-FFF2-40B4-BE49-F238E27FC236}">
                <a16:creationId xmlns:a16="http://schemas.microsoft.com/office/drawing/2014/main" id="{16DACF88-B64B-2324-069C-E56BFD05D14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E8FC3950-8E58-43AC-CADE-F53A68E6183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23007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7F88-EE5A-067D-847D-46DA8C89826A}"/>
              </a:ext>
            </a:extLst>
          </p:cNvPr>
          <p:cNvSpPr>
            <a:spLocks noGrp="1"/>
          </p:cNvSpPr>
          <p:nvPr>
            <p:ph type="title"/>
          </p:nvPr>
        </p:nvSpPr>
        <p:spPr/>
        <p:txBody>
          <a:bodyPr/>
          <a:lstStyle/>
          <a:p>
            <a:pPr algn="ctr"/>
            <a:r>
              <a:rPr lang="en-US" dirty="0"/>
              <a:t>Visualizations (</a:t>
            </a:r>
            <a:r>
              <a:rPr lang="en-US" dirty="0" err="1"/>
              <a:t>con’t</a:t>
            </a:r>
            <a:r>
              <a:rPr lang="en-US" dirty="0"/>
              <a:t>)</a:t>
            </a:r>
          </a:p>
        </p:txBody>
      </p:sp>
      <p:sp>
        <p:nvSpPr>
          <p:cNvPr id="3" name="Content Placeholder 2">
            <a:extLst>
              <a:ext uri="{FF2B5EF4-FFF2-40B4-BE49-F238E27FC236}">
                <a16:creationId xmlns:a16="http://schemas.microsoft.com/office/drawing/2014/main" id="{826AF86C-C267-63CF-3001-AD38F69B3A3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EA8075EF-8994-F684-2A8E-691A18002A6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87226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252F-CECF-2A70-863E-9ACC2C3AE2C9}"/>
              </a:ext>
            </a:extLst>
          </p:cNvPr>
          <p:cNvSpPr>
            <a:spLocks noGrp="1"/>
          </p:cNvSpPr>
          <p:nvPr>
            <p:ph type="title"/>
          </p:nvPr>
        </p:nvSpPr>
        <p:spPr/>
        <p:txBody>
          <a:bodyPr/>
          <a:lstStyle/>
          <a:p>
            <a:pPr algn="ctr"/>
            <a:r>
              <a:rPr lang="en-US" dirty="0"/>
              <a:t>Conclusions and features</a:t>
            </a:r>
          </a:p>
        </p:txBody>
      </p:sp>
      <p:sp>
        <p:nvSpPr>
          <p:cNvPr id="3" name="Content Placeholder 2">
            <a:extLst>
              <a:ext uri="{FF2B5EF4-FFF2-40B4-BE49-F238E27FC236}">
                <a16:creationId xmlns:a16="http://schemas.microsoft.com/office/drawing/2014/main" id="{5439413B-C5D3-57F1-7551-E7B5420313A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9769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80F4-5F7E-146C-C7F4-2768998F36F7}"/>
              </a:ext>
            </a:extLst>
          </p:cNvPr>
          <p:cNvSpPr>
            <a:spLocks noGrp="1"/>
          </p:cNvSpPr>
          <p:nvPr>
            <p:ph type="title"/>
          </p:nvPr>
        </p:nvSpPr>
        <p:spPr/>
        <p:txBody>
          <a:bodyPr/>
          <a:lstStyle/>
          <a:p>
            <a:pPr algn="ctr"/>
            <a:r>
              <a:rPr lang="en-US" dirty="0"/>
              <a:t>Project summary</a:t>
            </a:r>
          </a:p>
        </p:txBody>
      </p:sp>
      <p:sp>
        <p:nvSpPr>
          <p:cNvPr id="3" name="Content Placeholder 2">
            <a:extLst>
              <a:ext uri="{FF2B5EF4-FFF2-40B4-BE49-F238E27FC236}">
                <a16:creationId xmlns:a16="http://schemas.microsoft.com/office/drawing/2014/main" id="{408920D5-0078-BAC2-0C97-061B79DF2E4F}"/>
              </a:ext>
            </a:extLst>
          </p:cNvPr>
          <p:cNvSpPr>
            <a:spLocks noGrp="1"/>
          </p:cNvSpPr>
          <p:nvPr>
            <p:ph idx="1"/>
          </p:nvPr>
        </p:nvSpPr>
        <p:spPr/>
        <p:txBody>
          <a:bodyPr/>
          <a:lstStyle/>
          <a:p>
            <a:pPr marL="0" indent="0" algn="ctr">
              <a:buNone/>
            </a:pPr>
            <a:r>
              <a:rPr lang="en-US" dirty="0"/>
              <a:t>	The “Car Price Analysis and Prediction” project involves delving into a dataset encompassing various attributes of used cars, ranging from price and make to fuel type (electric, hybrid, gasoline), color, and horsepower. Through data analysis, we aim to uncover the key factors influencing car prices. Moreover, predictive modeling will enable us to estimate the price of cars based on their attributes, empowering private sellers and dealers to make informed pricing decisions. The data could then be used by an automobile seller as a guide on how to target their customer base and maximize sales.</a:t>
            </a:r>
          </a:p>
        </p:txBody>
      </p:sp>
    </p:spTree>
    <p:extLst>
      <p:ext uri="{BB962C8B-B14F-4D97-AF65-F5344CB8AC3E}">
        <p14:creationId xmlns:p14="http://schemas.microsoft.com/office/powerpoint/2010/main" val="304761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2183-A821-99D4-64AC-EC69A3D6F913}"/>
              </a:ext>
            </a:extLst>
          </p:cNvPr>
          <p:cNvSpPr>
            <a:spLocks noGrp="1"/>
          </p:cNvSpPr>
          <p:nvPr>
            <p:ph type="title"/>
          </p:nvPr>
        </p:nvSpPr>
        <p:spPr/>
        <p:txBody>
          <a:bodyPr/>
          <a:lstStyle/>
          <a:p>
            <a:pPr algn="ctr"/>
            <a:r>
              <a:rPr lang="en-US" dirty="0"/>
              <a:t>Process</a:t>
            </a:r>
          </a:p>
        </p:txBody>
      </p:sp>
      <p:sp>
        <p:nvSpPr>
          <p:cNvPr id="3" name="Content Placeholder 2">
            <a:extLst>
              <a:ext uri="{FF2B5EF4-FFF2-40B4-BE49-F238E27FC236}">
                <a16:creationId xmlns:a16="http://schemas.microsoft.com/office/drawing/2014/main" id="{494E80BD-01AE-C5D6-0B40-4C24ACE40CA0}"/>
              </a:ext>
            </a:extLst>
          </p:cNvPr>
          <p:cNvSpPr>
            <a:spLocks noGrp="1"/>
          </p:cNvSpPr>
          <p:nvPr>
            <p:ph idx="1"/>
          </p:nvPr>
        </p:nvSpPr>
        <p:spPr/>
        <p:txBody>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Find and clean the data, using pandas, create a few visualizations to ensure the data is clean and usable. Create csv files for export and use in the next step</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 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PostGreSQL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database to create and join tables, the goal being to have all the pertinent data contained in one or two tables. Perform basic queries to ensure data integrity</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visualizations in Tableau</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machine learning model, probably 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Colab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Notebook to handle the predictive analysis that is the ultimate goal of this study.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interactive piece would allow a seller to input information about their car, and get an estimate of what it would sell for on the market.</a:t>
            </a:r>
          </a:p>
          <a:p>
            <a:endParaRPr lang="en-US" dirty="0"/>
          </a:p>
        </p:txBody>
      </p:sp>
    </p:spTree>
    <p:extLst>
      <p:ext uri="{BB962C8B-B14F-4D97-AF65-F5344CB8AC3E}">
        <p14:creationId xmlns:p14="http://schemas.microsoft.com/office/powerpoint/2010/main" val="219804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FC-A654-B1AB-59CE-38C7457FD86C}"/>
              </a:ext>
            </a:extLst>
          </p:cNvPr>
          <p:cNvSpPr>
            <a:spLocks noGrp="1"/>
          </p:cNvSpPr>
          <p:nvPr>
            <p:ph type="title"/>
          </p:nvPr>
        </p:nvSpPr>
        <p:spPr/>
        <p:txBody>
          <a:bodyPr/>
          <a:lstStyle/>
          <a:p>
            <a:pPr algn="ctr"/>
            <a:r>
              <a:rPr lang="en-US" dirty="0"/>
              <a:t>Data cleanup</a:t>
            </a:r>
          </a:p>
        </p:txBody>
      </p:sp>
      <p:sp>
        <p:nvSpPr>
          <p:cNvPr id="3" name="Content Placeholder 2">
            <a:extLst>
              <a:ext uri="{FF2B5EF4-FFF2-40B4-BE49-F238E27FC236}">
                <a16:creationId xmlns:a16="http://schemas.microsoft.com/office/drawing/2014/main" id="{DB5EB702-ACB8-4D43-8ADF-C1E3AF476470}"/>
              </a:ext>
            </a:extLst>
          </p:cNvPr>
          <p:cNvSpPr>
            <a:spLocks noGrp="1"/>
          </p:cNvSpPr>
          <p:nvPr>
            <p:ph idx="1"/>
          </p:nvPr>
        </p:nvSpPr>
        <p:spPr/>
        <p:txBody>
          <a:bodyPr>
            <a:normAutofit lnSpcReduction="10000"/>
          </a:bodyPr>
          <a:lstStyle/>
          <a:p>
            <a:r>
              <a:rPr lang="en-US" dirty="0"/>
              <a:t>Several columns are converted to numeric types to ensure proper analysis. The price column is converted from "lakhs" to USD using a conversion rate of 1 lakh = 1350 USD. The original price column is then dropped. Unnecessary columns, such as 'Unnamed: 0', are dropped. The 'ownership' column is renamed from a misspelled version to ensure consistency in the dataset. cleaning and preparing the dataset for further analysis, ensuring that all relevant data is in the correct format for subsequent modeling and evaluation. The we identify missing values in both datasets and drops rows with missing data to clean the datasets further. datasets are merged based on common columns such as index, Make, and Model. We used various machine learning tools such as </a:t>
            </a:r>
            <a:r>
              <a:rPr lang="en-US" dirty="0" err="1"/>
              <a:t>LinearRegression</a:t>
            </a:r>
            <a:r>
              <a:rPr lang="en-US" dirty="0"/>
              <a:t> and </a:t>
            </a:r>
            <a:r>
              <a:rPr lang="en-US" dirty="0" err="1"/>
              <a:t>RandomForestRegressor</a:t>
            </a:r>
            <a:r>
              <a:rPr lang="en-US" dirty="0"/>
              <a:t> to plot future prices in next five years.</a:t>
            </a:r>
          </a:p>
          <a:p>
            <a:endParaRPr lang="en-US" dirty="0"/>
          </a:p>
        </p:txBody>
      </p:sp>
    </p:spTree>
    <p:extLst>
      <p:ext uri="{BB962C8B-B14F-4D97-AF65-F5344CB8AC3E}">
        <p14:creationId xmlns:p14="http://schemas.microsoft.com/office/powerpoint/2010/main" val="384651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FC-A654-B1AB-59CE-38C7457FD86C}"/>
              </a:ext>
            </a:extLst>
          </p:cNvPr>
          <p:cNvSpPr>
            <a:spLocks noGrp="1"/>
          </p:cNvSpPr>
          <p:nvPr>
            <p:ph type="title"/>
          </p:nvPr>
        </p:nvSpPr>
        <p:spPr/>
        <p:txBody>
          <a:bodyPr/>
          <a:lstStyle/>
          <a:p>
            <a:pPr algn="ctr"/>
            <a:r>
              <a:rPr lang="en-US" dirty="0"/>
              <a:t>Data cleanup</a:t>
            </a:r>
          </a:p>
        </p:txBody>
      </p:sp>
      <p:sp>
        <p:nvSpPr>
          <p:cNvPr id="3" name="Content Placeholder 2">
            <a:extLst>
              <a:ext uri="{FF2B5EF4-FFF2-40B4-BE49-F238E27FC236}">
                <a16:creationId xmlns:a16="http://schemas.microsoft.com/office/drawing/2014/main" id="{DB5EB702-ACB8-4D43-8ADF-C1E3AF476470}"/>
              </a:ext>
            </a:extLst>
          </p:cNvPr>
          <p:cNvSpPr>
            <a:spLocks noGrp="1"/>
          </p:cNvSpPr>
          <p:nvPr>
            <p:ph idx="1"/>
          </p:nvPr>
        </p:nvSpPr>
        <p:spPr/>
        <p:txBody>
          <a:bodyPr>
            <a:normAutofit lnSpcReduction="10000"/>
          </a:bodyPr>
          <a:lstStyle/>
          <a:p>
            <a:r>
              <a:rPr lang="en-US" dirty="0"/>
              <a:t>Using Pandas </a:t>
            </a:r>
            <a:r>
              <a:rPr lang="en-US" dirty="0" err="1"/>
              <a:t>Numpy</a:t>
            </a:r>
            <a:r>
              <a:rPr lang="en-US" dirty="0"/>
              <a:t> and </a:t>
            </a:r>
            <a:r>
              <a:rPr lang="en-US" dirty="0" err="1"/>
              <a:t>SKLearn</a:t>
            </a:r>
            <a:r>
              <a:rPr lang="en-US" dirty="0"/>
              <a:t> libraries</a:t>
            </a:r>
            <a:br>
              <a:rPr lang="en-US" dirty="0"/>
            </a:br>
            <a:r>
              <a:rPr lang="en-US" dirty="0"/>
              <a:t>All the factors are normalized using Min-Max scaling to a scale of 0 to 1. This step ensures that each factor contributes proportionally to the final score, making the different criteria comparable by 3. </a:t>
            </a:r>
            <a:br>
              <a:rPr lang="en-US" dirty="0"/>
            </a:br>
            <a:r>
              <a:rPr lang="en-US" dirty="0"/>
              <a:t>Then sum up the normalized values of the positive factors.  Those being</a:t>
            </a:r>
            <a:br>
              <a:rPr lang="en-US" dirty="0"/>
            </a:br>
            <a:r>
              <a:rPr lang="en-US" dirty="0"/>
              <a:t>Fuel efficiency, torque, horse power and year made. </a:t>
            </a:r>
            <a:br>
              <a:rPr lang="en-US" dirty="0"/>
            </a:br>
            <a:r>
              <a:rPr lang="en-US" dirty="0"/>
              <a:t>Subtracting the normalized values of the negative factors.</a:t>
            </a:r>
            <a:br>
              <a:rPr lang="en-US" dirty="0"/>
            </a:br>
            <a:r>
              <a:rPr lang="en-US" dirty="0"/>
              <a:t>Engine size, mileage, price and previous owners. </a:t>
            </a:r>
            <a:br>
              <a:rPr lang="en-US" dirty="0"/>
            </a:br>
            <a:r>
              <a:rPr lang="en-US" dirty="0"/>
              <a:t> The resulting score is then normalized to a 0-100 scale to make it easier to interpret.</a:t>
            </a:r>
            <a:br>
              <a:rPr lang="en-US" dirty="0"/>
            </a:br>
            <a:endParaRPr lang="en-US" dirty="0"/>
          </a:p>
        </p:txBody>
      </p:sp>
    </p:spTree>
    <p:extLst>
      <p:ext uri="{BB962C8B-B14F-4D97-AF65-F5344CB8AC3E}">
        <p14:creationId xmlns:p14="http://schemas.microsoft.com/office/powerpoint/2010/main" val="1243097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FC-A654-B1AB-59CE-38C7457FD86C}"/>
              </a:ext>
            </a:extLst>
          </p:cNvPr>
          <p:cNvSpPr>
            <a:spLocks noGrp="1"/>
          </p:cNvSpPr>
          <p:nvPr>
            <p:ph type="title"/>
          </p:nvPr>
        </p:nvSpPr>
        <p:spPr/>
        <p:txBody>
          <a:bodyPr/>
          <a:lstStyle/>
          <a:p>
            <a:pPr algn="ctr"/>
            <a:r>
              <a:rPr lang="en-US" dirty="0"/>
              <a:t>Data cleanup</a:t>
            </a:r>
          </a:p>
        </p:txBody>
      </p:sp>
      <p:sp>
        <p:nvSpPr>
          <p:cNvPr id="3" name="Content Placeholder 2">
            <a:extLst>
              <a:ext uri="{FF2B5EF4-FFF2-40B4-BE49-F238E27FC236}">
                <a16:creationId xmlns:a16="http://schemas.microsoft.com/office/drawing/2014/main" id="{DB5EB702-ACB8-4D43-8ADF-C1E3AF476470}"/>
              </a:ext>
            </a:extLst>
          </p:cNvPr>
          <p:cNvSpPr>
            <a:spLocks noGrp="1"/>
          </p:cNvSpPr>
          <p:nvPr>
            <p:ph idx="1"/>
          </p:nvPr>
        </p:nvSpPr>
        <p:spPr/>
        <p:txBody>
          <a:bodyPr/>
          <a:lstStyle/>
          <a:p>
            <a:r>
              <a:rPr lang="en-US" dirty="0"/>
              <a:t>Then identified the rows that were most important for the price prediction model. These columns being the car rating, horsepower and engine. </a:t>
            </a:r>
          </a:p>
        </p:txBody>
      </p:sp>
      <p:pic>
        <p:nvPicPr>
          <p:cNvPr id="5" name="Picture 4" descr="A screen shot of a graph&#10;&#10;Description automatically generated">
            <a:extLst>
              <a:ext uri="{FF2B5EF4-FFF2-40B4-BE49-F238E27FC236}">
                <a16:creationId xmlns:a16="http://schemas.microsoft.com/office/drawing/2014/main" id="{822D365B-A3EE-2CBC-489F-3496841FFB2E}"/>
              </a:ext>
            </a:extLst>
          </p:cNvPr>
          <p:cNvPicPr>
            <a:picLocks noChangeAspect="1"/>
          </p:cNvPicPr>
          <p:nvPr/>
        </p:nvPicPr>
        <p:blipFill>
          <a:blip r:embed="rId2"/>
          <a:stretch>
            <a:fillRect/>
          </a:stretch>
        </p:blipFill>
        <p:spPr>
          <a:xfrm>
            <a:off x="3693068" y="3014662"/>
            <a:ext cx="4805863" cy="2819682"/>
          </a:xfrm>
          <a:prstGeom prst="rect">
            <a:avLst/>
          </a:prstGeom>
        </p:spPr>
      </p:pic>
    </p:spTree>
    <p:extLst>
      <p:ext uri="{BB962C8B-B14F-4D97-AF65-F5344CB8AC3E}">
        <p14:creationId xmlns:p14="http://schemas.microsoft.com/office/powerpoint/2010/main" val="261864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EFE0-BD3C-A40B-1714-3DB4E8EB4A4D}"/>
              </a:ext>
            </a:extLst>
          </p:cNvPr>
          <p:cNvSpPr>
            <a:spLocks noGrp="1"/>
          </p:cNvSpPr>
          <p:nvPr>
            <p:ph type="title"/>
          </p:nvPr>
        </p:nvSpPr>
        <p:spPr/>
        <p:txBody>
          <a:bodyPr/>
          <a:lstStyle/>
          <a:p>
            <a:pPr algn="ctr"/>
            <a:r>
              <a:rPr lang="en-US" dirty="0"/>
              <a:t>SQL </a:t>
            </a:r>
            <a:r>
              <a:rPr lang="en-US" dirty="0" err="1"/>
              <a:t>DAtabase</a:t>
            </a:r>
            <a:endParaRPr lang="en-US" dirty="0"/>
          </a:p>
        </p:txBody>
      </p:sp>
      <p:pic>
        <p:nvPicPr>
          <p:cNvPr id="5" name="Content Placeholder 4">
            <a:extLst>
              <a:ext uri="{FF2B5EF4-FFF2-40B4-BE49-F238E27FC236}">
                <a16:creationId xmlns:a16="http://schemas.microsoft.com/office/drawing/2014/main" id="{8ED629A6-F8BC-2212-3255-1FF10D3FDF1D}"/>
              </a:ext>
            </a:extLst>
          </p:cNvPr>
          <p:cNvPicPr>
            <a:picLocks noGrp="1" noChangeAspect="1"/>
          </p:cNvPicPr>
          <p:nvPr>
            <p:ph idx="1"/>
          </p:nvPr>
        </p:nvPicPr>
        <p:blipFill>
          <a:blip r:embed="rId2"/>
          <a:stretch>
            <a:fillRect/>
          </a:stretch>
        </p:blipFill>
        <p:spPr>
          <a:xfrm>
            <a:off x="1450479" y="3350957"/>
            <a:ext cx="9604375" cy="2236242"/>
          </a:xfrm>
        </p:spPr>
      </p:pic>
      <p:sp>
        <p:nvSpPr>
          <p:cNvPr id="6" name="TextBox 5">
            <a:extLst>
              <a:ext uri="{FF2B5EF4-FFF2-40B4-BE49-F238E27FC236}">
                <a16:creationId xmlns:a16="http://schemas.microsoft.com/office/drawing/2014/main" id="{4B4B492B-C2D8-DED3-2DB5-8753A884A36C}"/>
              </a:ext>
            </a:extLst>
          </p:cNvPr>
          <p:cNvSpPr txBox="1"/>
          <p:nvPr/>
        </p:nvSpPr>
        <p:spPr>
          <a:xfrm>
            <a:off x="1524000" y="2142067"/>
            <a:ext cx="9530854" cy="923330"/>
          </a:xfrm>
          <a:prstGeom prst="rect">
            <a:avLst/>
          </a:prstGeom>
          <a:noFill/>
        </p:spPr>
        <p:txBody>
          <a:bodyPr wrap="square" rtlCol="0">
            <a:spAutoFit/>
          </a:bodyPr>
          <a:lstStyle/>
          <a:p>
            <a:r>
              <a:rPr lang="en-US" dirty="0"/>
              <a:t>After the data was cleaned, we created a SQL database for easy queries and to check the quality of the data.  Three tables were eventually used. This one took into account items like horsepower and number of owners</a:t>
            </a:r>
          </a:p>
        </p:txBody>
      </p:sp>
    </p:spTree>
    <p:extLst>
      <p:ext uri="{BB962C8B-B14F-4D97-AF65-F5344CB8AC3E}">
        <p14:creationId xmlns:p14="http://schemas.microsoft.com/office/powerpoint/2010/main" val="148732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EFE0-BD3C-A40B-1714-3DB4E8EB4A4D}"/>
              </a:ext>
            </a:extLst>
          </p:cNvPr>
          <p:cNvSpPr>
            <a:spLocks noGrp="1"/>
          </p:cNvSpPr>
          <p:nvPr>
            <p:ph type="title"/>
          </p:nvPr>
        </p:nvSpPr>
        <p:spPr/>
        <p:txBody>
          <a:bodyPr>
            <a:normAutofit/>
          </a:bodyPr>
          <a:lstStyle/>
          <a:p>
            <a:pPr algn="ctr"/>
            <a:r>
              <a:rPr lang="en-US" dirty="0" err="1"/>
              <a:t>Py</a:t>
            </a:r>
            <a:r>
              <a:rPr lang="en-US" dirty="0"/>
              <a:t> app with flask for the </a:t>
            </a:r>
            <a:br>
              <a:rPr lang="en-US" dirty="0"/>
            </a:br>
            <a:r>
              <a:rPr lang="en-US" dirty="0"/>
              <a:t>used car estimator</a:t>
            </a:r>
          </a:p>
        </p:txBody>
      </p:sp>
      <p:sp>
        <p:nvSpPr>
          <p:cNvPr id="6" name="TextBox 5">
            <a:extLst>
              <a:ext uri="{FF2B5EF4-FFF2-40B4-BE49-F238E27FC236}">
                <a16:creationId xmlns:a16="http://schemas.microsoft.com/office/drawing/2014/main" id="{4B4B492B-C2D8-DED3-2DB5-8753A884A36C}"/>
              </a:ext>
            </a:extLst>
          </p:cNvPr>
          <p:cNvSpPr txBox="1"/>
          <p:nvPr/>
        </p:nvSpPr>
        <p:spPr>
          <a:xfrm>
            <a:off x="1524000" y="2142067"/>
            <a:ext cx="9530854" cy="2585323"/>
          </a:xfrm>
          <a:prstGeom prst="rect">
            <a:avLst/>
          </a:prstGeom>
          <a:noFill/>
        </p:spPr>
        <p:txBody>
          <a:bodyPr wrap="square" rtlCol="0">
            <a:spAutoFit/>
          </a:bodyPr>
          <a:lstStyle/>
          <a:p>
            <a:r>
              <a:rPr lang="en-US" dirty="0"/>
              <a:t>Using flask and python upon initialization, the app loads two key datasets. web application is designed to estimate the value of used cars and provide a detailed rating based on various criteria These dropdowns are dynamically populated based on the unique options extracted from the datasets, ensuring that users only see relevant and available choices. Upon form submission, the app attempts to find an exact match in the dataset to calculate an average price based on similar listings. If no exact match is found, it broadens the search or defaults to an overall average price of the make and models average . The app also retrieves a rating for the selected car make and model, displaying it alongside the estimated price. The application is designed with basic error handling and is deployed on Heroku through </a:t>
            </a:r>
            <a:r>
              <a:rPr lang="en-US" dirty="0" err="1"/>
              <a:t>github</a:t>
            </a:r>
            <a:r>
              <a:rPr lang="en-US" dirty="0"/>
              <a:t>.</a:t>
            </a:r>
          </a:p>
        </p:txBody>
      </p:sp>
    </p:spTree>
    <p:extLst>
      <p:ext uri="{BB962C8B-B14F-4D97-AF65-F5344CB8AC3E}">
        <p14:creationId xmlns:p14="http://schemas.microsoft.com/office/powerpoint/2010/main" val="50208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415C-0749-4988-6B53-C32935B665CD}"/>
              </a:ext>
            </a:extLst>
          </p:cNvPr>
          <p:cNvSpPr>
            <a:spLocks noGrp="1"/>
          </p:cNvSpPr>
          <p:nvPr>
            <p:ph type="title"/>
          </p:nvPr>
        </p:nvSpPr>
        <p:spPr/>
        <p:txBody>
          <a:bodyPr/>
          <a:lstStyle/>
          <a:p>
            <a:pPr algn="ctr"/>
            <a:r>
              <a:rPr lang="en-US" dirty="0"/>
              <a:t>Second table</a:t>
            </a:r>
            <a:br>
              <a:rPr lang="en-US" dirty="0"/>
            </a:br>
            <a:endParaRPr lang="en-US" dirty="0"/>
          </a:p>
        </p:txBody>
      </p:sp>
      <p:pic>
        <p:nvPicPr>
          <p:cNvPr id="5" name="Content Placeholder 4">
            <a:extLst>
              <a:ext uri="{FF2B5EF4-FFF2-40B4-BE49-F238E27FC236}">
                <a16:creationId xmlns:a16="http://schemas.microsoft.com/office/drawing/2014/main" id="{5390D8FD-F40D-3062-14B4-190003D9658E}"/>
              </a:ext>
            </a:extLst>
          </p:cNvPr>
          <p:cNvPicPr>
            <a:picLocks noGrp="1" noChangeAspect="1"/>
          </p:cNvPicPr>
          <p:nvPr>
            <p:ph idx="1"/>
          </p:nvPr>
        </p:nvPicPr>
        <p:blipFill>
          <a:blip r:embed="rId2"/>
          <a:stretch>
            <a:fillRect/>
          </a:stretch>
        </p:blipFill>
        <p:spPr>
          <a:xfrm>
            <a:off x="1485446" y="2881228"/>
            <a:ext cx="9604375" cy="2820100"/>
          </a:xfrm>
        </p:spPr>
      </p:pic>
      <p:sp>
        <p:nvSpPr>
          <p:cNvPr id="6" name="TextBox 5">
            <a:extLst>
              <a:ext uri="{FF2B5EF4-FFF2-40B4-BE49-F238E27FC236}">
                <a16:creationId xmlns:a16="http://schemas.microsoft.com/office/drawing/2014/main" id="{1A1B887E-C240-9BA8-6FAA-227CD4C534C2}"/>
              </a:ext>
            </a:extLst>
          </p:cNvPr>
          <p:cNvSpPr txBox="1"/>
          <p:nvPr/>
        </p:nvSpPr>
        <p:spPr>
          <a:xfrm>
            <a:off x="1485445" y="2054224"/>
            <a:ext cx="9603275" cy="369332"/>
          </a:xfrm>
          <a:prstGeom prst="rect">
            <a:avLst/>
          </a:prstGeom>
          <a:noFill/>
        </p:spPr>
        <p:txBody>
          <a:bodyPr wrap="square" rtlCol="0">
            <a:spAutoFit/>
          </a:bodyPr>
          <a:lstStyle/>
          <a:p>
            <a:r>
              <a:rPr lang="en-US" dirty="0"/>
              <a:t>This table added additional parameters like color and state</a:t>
            </a:r>
          </a:p>
        </p:txBody>
      </p:sp>
    </p:spTree>
    <p:extLst>
      <p:ext uri="{BB962C8B-B14F-4D97-AF65-F5344CB8AC3E}">
        <p14:creationId xmlns:p14="http://schemas.microsoft.com/office/powerpoint/2010/main" val="10594367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Metadata/LabelInfo.xml><?xml version="1.0" encoding="utf-8"?>
<clbl:labelList xmlns:clbl="http://schemas.microsoft.com/office/2020/mipLabelMetadata">
  <clbl:label id="{2c7890e8-8459-473b-8b86-643375e9aab5}" enabled="1" method="Privileged" siteId="{8c642d1d-d709-47b0-ab10-080af10798fb}" contentBits="0" removed="0"/>
</clbl:labelList>
</file>

<file path=docProps/app.xml><?xml version="1.0" encoding="utf-8"?>
<Properties xmlns="http://schemas.openxmlformats.org/officeDocument/2006/extended-properties" xmlns:vt="http://schemas.openxmlformats.org/officeDocument/2006/docPropsVTypes">
  <Template>TM10001114[[fn=Gallery]]</Template>
  <TotalTime>334</TotalTime>
  <Words>764</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Symbol</vt:lpstr>
      <vt:lpstr>Gallery</vt:lpstr>
      <vt:lpstr>Project 4 – Car pricing predictor</vt:lpstr>
      <vt:lpstr>Project summary</vt:lpstr>
      <vt:lpstr>Process</vt:lpstr>
      <vt:lpstr>Data cleanup</vt:lpstr>
      <vt:lpstr>Data cleanup</vt:lpstr>
      <vt:lpstr>Data cleanup</vt:lpstr>
      <vt:lpstr>SQL DAtabase</vt:lpstr>
      <vt:lpstr>Py app with flask for the  used car estimator</vt:lpstr>
      <vt:lpstr>Second table </vt:lpstr>
      <vt:lpstr>Visualizations</vt:lpstr>
      <vt:lpstr>Visualizations (con’t)</vt:lpstr>
      <vt:lpstr>Conclusions and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Anderson</dc:creator>
  <cp:lastModifiedBy>Colin Roberts (TEMA)</cp:lastModifiedBy>
  <cp:revision>17</cp:revision>
  <dcterms:created xsi:type="dcterms:W3CDTF">2024-08-09T00:14:50Z</dcterms:created>
  <dcterms:modified xsi:type="dcterms:W3CDTF">2024-08-14T19:44:18Z</dcterms:modified>
</cp:coreProperties>
</file>