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0"/>
  </p:notesMasterIdLst>
  <p:sldIdLst>
    <p:sldId id="258" r:id="rId2"/>
    <p:sldId id="265"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683" autoAdjust="0"/>
    <p:restoredTop sz="85745" autoAdjust="0"/>
  </p:normalViewPr>
  <p:slideViewPr>
    <p:cSldViewPr snapToGrid="0">
      <p:cViewPr varScale="1">
        <p:scale>
          <a:sx n="32" d="100"/>
          <a:sy n="32" d="100"/>
        </p:scale>
        <p:origin x="16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6C59D-52ED-42A6-8E14-1ED613ABBB08}" type="doc">
      <dgm:prSet loTypeId="urn:microsoft.com/office/officeart/2005/8/layout/hierarchy1" loCatId="hierarchy" qsTypeId="urn:microsoft.com/office/officeart/2005/8/quickstyle/simple4" qsCatId="simple" csTypeId="urn:microsoft.com/office/officeart/2005/8/colors/accent3_2" csCatId="accent3" phldr="1"/>
      <dgm:spPr/>
      <dgm:t>
        <a:bodyPr/>
        <a:lstStyle/>
        <a:p>
          <a:endParaRPr lang="en-US"/>
        </a:p>
      </dgm:t>
    </dgm:pt>
    <dgm:pt modelId="{884CB067-EB80-4264-8659-4D9FA49348DF}">
      <dgm:prSet/>
      <dgm:spPr/>
      <dgm:t>
        <a:bodyPr/>
        <a:lstStyle/>
        <a:p>
          <a:r>
            <a:rPr lang="en-US" baseline="0"/>
            <a:t>Extract: Financial Analysis Data</a:t>
          </a:r>
          <a:endParaRPr lang="en-US"/>
        </a:p>
      </dgm:t>
    </dgm:pt>
    <dgm:pt modelId="{F0C5D87E-762A-4CAD-895B-2BA38F736575}" type="parTrans" cxnId="{1DB8892C-7DF4-4B1D-AF76-25F086A78A2B}">
      <dgm:prSet/>
      <dgm:spPr/>
      <dgm:t>
        <a:bodyPr/>
        <a:lstStyle/>
        <a:p>
          <a:endParaRPr lang="en-US"/>
        </a:p>
      </dgm:t>
    </dgm:pt>
    <dgm:pt modelId="{6D4EEE80-F877-4B44-B10F-D154D1D99BFB}" type="sibTrans" cxnId="{1DB8892C-7DF4-4B1D-AF76-25F086A78A2B}">
      <dgm:prSet/>
      <dgm:spPr/>
      <dgm:t>
        <a:bodyPr/>
        <a:lstStyle/>
        <a:p>
          <a:endParaRPr lang="en-US"/>
        </a:p>
      </dgm:t>
    </dgm:pt>
    <dgm:pt modelId="{C32EFE40-87D2-4BE6-8E23-E1F03326DA3A}">
      <dgm:prSet/>
      <dgm:spPr/>
      <dgm:t>
        <a:bodyPr/>
        <a:lstStyle/>
        <a:p>
          <a:r>
            <a:rPr lang="en-US" baseline="0"/>
            <a:t>Transform: Consolidate data</a:t>
          </a:r>
          <a:endParaRPr lang="en-US"/>
        </a:p>
      </dgm:t>
    </dgm:pt>
    <dgm:pt modelId="{CEF98E54-578F-4F4B-95FE-F5795BE2FBE2}" type="parTrans" cxnId="{8131B14D-D792-4038-A0BF-4F5C7A9EE041}">
      <dgm:prSet/>
      <dgm:spPr/>
      <dgm:t>
        <a:bodyPr/>
        <a:lstStyle/>
        <a:p>
          <a:endParaRPr lang="en-US"/>
        </a:p>
      </dgm:t>
    </dgm:pt>
    <dgm:pt modelId="{0BE93D6D-F0D8-4942-B760-0656C8E1A0DB}" type="sibTrans" cxnId="{8131B14D-D792-4038-A0BF-4F5C7A9EE041}">
      <dgm:prSet/>
      <dgm:spPr/>
      <dgm:t>
        <a:bodyPr/>
        <a:lstStyle/>
        <a:p>
          <a:endParaRPr lang="en-US"/>
        </a:p>
      </dgm:t>
    </dgm:pt>
    <dgm:pt modelId="{560F509D-318F-4F4E-8A2D-40F0C5F54DC3}">
      <dgm:prSet/>
      <dgm:spPr/>
      <dgm:t>
        <a:bodyPr/>
        <a:lstStyle/>
        <a:p>
          <a:r>
            <a:rPr lang="en-US"/>
            <a:t>Load: Financial Analysis Database</a:t>
          </a:r>
        </a:p>
      </dgm:t>
    </dgm:pt>
    <dgm:pt modelId="{D4695B16-EADC-7D4C-993C-65B36909665D}" type="parTrans" cxnId="{7D7D2F09-28CF-F946-9C76-BCF4715C6591}">
      <dgm:prSet/>
      <dgm:spPr/>
      <dgm:t>
        <a:bodyPr/>
        <a:lstStyle/>
        <a:p>
          <a:endParaRPr lang="en-US"/>
        </a:p>
      </dgm:t>
    </dgm:pt>
    <dgm:pt modelId="{FA9CE494-D01C-ED43-803E-CAABDD7D8ABB}" type="sibTrans" cxnId="{7D7D2F09-28CF-F946-9C76-BCF4715C6591}">
      <dgm:prSet/>
      <dgm:spPr/>
      <dgm:t>
        <a:bodyPr/>
        <a:lstStyle/>
        <a:p>
          <a:endParaRPr lang="en-US"/>
        </a:p>
      </dgm:t>
    </dgm:pt>
    <dgm:pt modelId="{60264F68-806A-614E-974F-AF9C4AB1D233}" type="pres">
      <dgm:prSet presAssocID="{C1E6C59D-52ED-42A6-8E14-1ED613ABBB08}" presName="hierChild1" presStyleCnt="0">
        <dgm:presLayoutVars>
          <dgm:chPref val="1"/>
          <dgm:dir/>
          <dgm:animOne val="branch"/>
          <dgm:animLvl val="lvl"/>
          <dgm:resizeHandles/>
        </dgm:presLayoutVars>
      </dgm:prSet>
      <dgm:spPr/>
    </dgm:pt>
    <dgm:pt modelId="{AA3D5AAD-FF1E-744B-A3FA-C95AFE34A82C}" type="pres">
      <dgm:prSet presAssocID="{884CB067-EB80-4264-8659-4D9FA49348DF}" presName="hierRoot1" presStyleCnt="0"/>
      <dgm:spPr/>
    </dgm:pt>
    <dgm:pt modelId="{BDCDA1ED-C8D7-5644-9919-2FACE1C2D60B}" type="pres">
      <dgm:prSet presAssocID="{884CB067-EB80-4264-8659-4D9FA49348DF}" presName="composite" presStyleCnt="0"/>
      <dgm:spPr/>
    </dgm:pt>
    <dgm:pt modelId="{34625BA6-5CE9-DC45-BAB0-BE4BF432249E}" type="pres">
      <dgm:prSet presAssocID="{884CB067-EB80-4264-8659-4D9FA49348DF}" presName="background" presStyleLbl="node0" presStyleIdx="0" presStyleCnt="3"/>
      <dgm:spPr/>
    </dgm:pt>
    <dgm:pt modelId="{5080C015-9DF0-AF44-868A-3073733C7136}" type="pres">
      <dgm:prSet presAssocID="{884CB067-EB80-4264-8659-4D9FA49348DF}" presName="text" presStyleLbl="fgAcc0" presStyleIdx="0" presStyleCnt="3">
        <dgm:presLayoutVars>
          <dgm:chPref val="3"/>
        </dgm:presLayoutVars>
      </dgm:prSet>
      <dgm:spPr/>
    </dgm:pt>
    <dgm:pt modelId="{3451D87C-E7F5-074C-8BFA-2D7FC08A4829}" type="pres">
      <dgm:prSet presAssocID="{884CB067-EB80-4264-8659-4D9FA49348DF}" presName="hierChild2" presStyleCnt="0"/>
      <dgm:spPr/>
    </dgm:pt>
    <dgm:pt modelId="{30A9580A-C7F9-D141-89B0-4E816018ACA4}" type="pres">
      <dgm:prSet presAssocID="{C32EFE40-87D2-4BE6-8E23-E1F03326DA3A}" presName="hierRoot1" presStyleCnt="0"/>
      <dgm:spPr/>
    </dgm:pt>
    <dgm:pt modelId="{48E0FA15-D8C5-0244-87B6-8EF52F118ECF}" type="pres">
      <dgm:prSet presAssocID="{C32EFE40-87D2-4BE6-8E23-E1F03326DA3A}" presName="composite" presStyleCnt="0"/>
      <dgm:spPr/>
    </dgm:pt>
    <dgm:pt modelId="{A25ACE47-6E75-9E42-928B-6B698E6B1A94}" type="pres">
      <dgm:prSet presAssocID="{C32EFE40-87D2-4BE6-8E23-E1F03326DA3A}" presName="background" presStyleLbl="node0" presStyleIdx="1" presStyleCnt="3"/>
      <dgm:spPr/>
    </dgm:pt>
    <dgm:pt modelId="{7B8763F6-8D1A-C24F-B229-243D7B684901}" type="pres">
      <dgm:prSet presAssocID="{C32EFE40-87D2-4BE6-8E23-E1F03326DA3A}" presName="text" presStyleLbl="fgAcc0" presStyleIdx="1" presStyleCnt="3">
        <dgm:presLayoutVars>
          <dgm:chPref val="3"/>
        </dgm:presLayoutVars>
      </dgm:prSet>
      <dgm:spPr/>
    </dgm:pt>
    <dgm:pt modelId="{BA3865D6-AEF6-5E4D-ADCC-D1C1FB8DAC4A}" type="pres">
      <dgm:prSet presAssocID="{C32EFE40-87D2-4BE6-8E23-E1F03326DA3A}" presName="hierChild2" presStyleCnt="0"/>
      <dgm:spPr/>
    </dgm:pt>
    <dgm:pt modelId="{ECC1D804-8A8B-524F-B28A-DE8EB58A0015}" type="pres">
      <dgm:prSet presAssocID="{560F509D-318F-4F4E-8A2D-40F0C5F54DC3}" presName="hierRoot1" presStyleCnt="0"/>
      <dgm:spPr/>
    </dgm:pt>
    <dgm:pt modelId="{8ADC1F54-2A42-9D42-B8D3-AE87BE71B217}" type="pres">
      <dgm:prSet presAssocID="{560F509D-318F-4F4E-8A2D-40F0C5F54DC3}" presName="composite" presStyleCnt="0"/>
      <dgm:spPr/>
    </dgm:pt>
    <dgm:pt modelId="{15C5C875-C517-DE49-BE16-529008360D3D}" type="pres">
      <dgm:prSet presAssocID="{560F509D-318F-4F4E-8A2D-40F0C5F54DC3}" presName="background" presStyleLbl="node0" presStyleIdx="2" presStyleCnt="3"/>
      <dgm:spPr/>
    </dgm:pt>
    <dgm:pt modelId="{D5D0530A-1CD3-D648-9B29-C827E03EB732}" type="pres">
      <dgm:prSet presAssocID="{560F509D-318F-4F4E-8A2D-40F0C5F54DC3}" presName="text" presStyleLbl="fgAcc0" presStyleIdx="2" presStyleCnt="3">
        <dgm:presLayoutVars>
          <dgm:chPref val="3"/>
        </dgm:presLayoutVars>
      </dgm:prSet>
      <dgm:spPr/>
    </dgm:pt>
    <dgm:pt modelId="{B66B2769-F058-584D-A702-71609DFC98A8}" type="pres">
      <dgm:prSet presAssocID="{560F509D-318F-4F4E-8A2D-40F0C5F54DC3}" presName="hierChild2" presStyleCnt="0"/>
      <dgm:spPr/>
    </dgm:pt>
  </dgm:ptLst>
  <dgm:cxnLst>
    <dgm:cxn modelId="{7D7D2F09-28CF-F946-9C76-BCF4715C6591}" srcId="{C1E6C59D-52ED-42A6-8E14-1ED613ABBB08}" destId="{560F509D-318F-4F4E-8A2D-40F0C5F54DC3}" srcOrd="2" destOrd="0" parTransId="{D4695B16-EADC-7D4C-993C-65B36909665D}" sibTransId="{FA9CE494-D01C-ED43-803E-CAABDD7D8ABB}"/>
    <dgm:cxn modelId="{1DB8892C-7DF4-4B1D-AF76-25F086A78A2B}" srcId="{C1E6C59D-52ED-42A6-8E14-1ED613ABBB08}" destId="{884CB067-EB80-4264-8659-4D9FA49348DF}" srcOrd="0" destOrd="0" parTransId="{F0C5D87E-762A-4CAD-895B-2BA38F736575}" sibTransId="{6D4EEE80-F877-4B44-B10F-D154D1D99BFB}"/>
    <dgm:cxn modelId="{BF5D3536-23B5-594E-9EC6-EBDEBD747BC5}" type="presOf" srcId="{C32EFE40-87D2-4BE6-8E23-E1F03326DA3A}" destId="{7B8763F6-8D1A-C24F-B229-243D7B684901}" srcOrd="0" destOrd="0" presId="urn:microsoft.com/office/officeart/2005/8/layout/hierarchy1"/>
    <dgm:cxn modelId="{8131B14D-D792-4038-A0BF-4F5C7A9EE041}" srcId="{C1E6C59D-52ED-42A6-8E14-1ED613ABBB08}" destId="{C32EFE40-87D2-4BE6-8E23-E1F03326DA3A}" srcOrd="1" destOrd="0" parTransId="{CEF98E54-578F-4F4B-95FE-F5795BE2FBE2}" sibTransId="{0BE93D6D-F0D8-4942-B760-0656C8E1A0DB}"/>
    <dgm:cxn modelId="{820EEE56-628F-7349-98B7-15D306FD8386}" type="presOf" srcId="{884CB067-EB80-4264-8659-4D9FA49348DF}" destId="{5080C015-9DF0-AF44-868A-3073733C7136}" srcOrd="0" destOrd="0" presId="urn:microsoft.com/office/officeart/2005/8/layout/hierarchy1"/>
    <dgm:cxn modelId="{93A2ADC9-5331-3A42-A4C9-AD0227C3A859}" type="presOf" srcId="{560F509D-318F-4F4E-8A2D-40F0C5F54DC3}" destId="{D5D0530A-1CD3-D648-9B29-C827E03EB732}" srcOrd="0" destOrd="0" presId="urn:microsoft.com/office/officeart/2005/8/layout/hierarchy1"/>
    <dgm:cxn modelId="{682874E7-91E2-1C48-B1BC-297A9F8330A8}" type="presOf" srcId="{C1E6C59D-52ED-42A6-8E14-1ED613ABBB08}" destId="{60264F68-806A-614E-974F-AF9C4AB1D233}" srcOrd="0" destOrd="0" presId="urn:microsoft.com/office/officeart/2005/8/layout/hierarchy1"/>
    <dgm:cxn modelId="{6E09B0F0-3373-9A47-9659-0620C68FFCE0}" type="presParOf" srcId="{60264F68-806A-614E-974F-AF9C4AB1D233}" destId="{AA3D5AAD-FF1E-744B-A3FA-C95AFE34A82C}" srcOrd="0" destOrd="0" presId="urn:microsoft.com/office/officeart/2005/8/layout/hierarchy1"/>
    <dgm:cxn modelId="{D1DB0292-20BC-6444-A052-D6797EE9C2D1}" type="presParOf" srcId="{AA3D5AAD-FF1E-744B-A3FA-C95AFE34A82C}" destId="{BDCDA1ED-C8D7-5644-9919-2FACE1C2D60B}" srcOrd="0" destOrd="0" presId="urn:microsoft.com/office/officeart/2005/8/layout/hierarchy1"/>
    <dgm:cxn modelId="{39997AAD-A58C-5D49-89DE-5553039AF180}" type="presParOf" srcId="{BDCDA1ED-C8D7-5644-9919-2FACE1C2D60B}" destId="{34625BA6-5CE9-DC45-BAB0-BE4BF432249E}" srcOrd="0" destOrd="0" presId="urn:microsoft.com/office/officeart/2005/8/layout/hierarchy1"/>
    <dgm:cxn modelId="{BCA62A9A-C5ED-9C4C-8245-394E83E0D43A}" type="presParOf" srcId="{BDCDA1ED-C8D7-5644-9919-2FACE1C2D60B}" destId="{5080C015-9DF0-AF44-868A-3073733C7136}" srcOrd="1" destOrd="0" presId="urn:microsoft.com/office/officeart/2005/8/layout/hierarchy1"/>
    <dgm:cxn modelId="{BF57D53D-5F3B-6747-B36C-A0290C358647}" type="presParOf" srcId="{AA3D5AAD-FF1E-744B-A3FA-C95AFE34A82C}" destId="{3451D87C-E7F5-074C-8BFA-2D7FC08A4829}" srcOrd="1" destOrd="0" presId="urn:microsoft.com/office/officeart/2005/8/layout/hierarchy1"/>
    <dgm:cxn modelId="{A731CCFE-E325-794F-8C25-AEBD4DA347D5}" type="presParOf" srcId="{60264F68-806A-614E-974F-AF9C4AB1D233}" destId="{30A9580A-C7F9-D141-89B0-4E816018ACA4}" srcOrd="1" destOrd="0" presId="urn:microsoft.com/office/officeart/2005/8/layout/hierarchy1"/>
    <dgm:cxn modelId="{2B3AD221-7B30-8744-A14B-E6748006D8CD}" type="presParOf" srcId="{30A9580A-C7F9-D141-89B0-4E816018ACA4}" destId="{48E0FA15-D8C5-0244-87B6-8EF52F118ECF}" srcOrd="0" destOrd="0" presId="urn:microsoft.com/office/officeart/2005/8/layout/hierarchy1"/>
    <dgm:cxn modelId="{58AD9D45-B223-634E-B04A-A4EA2E6F3D1F}" type="presParOf" srcId="{48E0FA15-D8C5-0244-87B6-8EF52F118ECF}" destId="{A25ACE47-6E75-9E42-928B-6B698E6B1A94}" srcOrd="0" destOrd="0" presId="urn:microsoft.com/office/officeart/2005/8/layout/hierarchy1"/>
    <dgm:cxn modelId="{4646A669-B874-8142-BE5E-2005581699D3}" type="presParOf" srcId="{48E0FA15-D8C5-0244-87B6-8EF52F118ECF}" destId="{7B8763F6-8D1A-C24F-B229-243D7B684901}" srcOrd="1" destOrd="0" presId="urn:microsoft.com/office/officeart/2005/8/layout/hierarchy1"/>
    <dgm:cxn modelId="{011770A8-2931-CE4F-A3B5-BE5EA3631584}" type="presParOf" srcId="{30A9580A-C7F9-D141-89B0-4E816018ACA4}" destId="{BA3865D6-AEF6-5E4D-ADCC-D1C1FB8DAC4A}" srcOrd="1" destOrd="0" presId="urn:microsoft.com/office/officeart/2005/8/layout/hierarchy1"/>
    <dgm:cxn modelId="{EFA144F1-60CE-CD4D-A1A2-EA271C05ADAD}" type="presParOf" srcId="{60264F68-806A-614E-974F-AF9C4AB1D233}" destId="{ECC1D804-8A8B-524F-B28A-DE8EB58A0015}" srcOrd="2" destOrd="0" presId="urn:microsoft.com/office/officeart/2005/8/layout/hierarchy1"/>
    <dgm:cxn modelId="{AC092F49-CE78-DF42-A807-07812ED41ED2}" type="presParOf" srcId="{ECC1D804-8A8B-524F-B28A-DE8EB58A0015}" destId="{8ADC1F54-2A42-9D42-B8D3-AE87BE71B217}" srcOrd="0" destOrd="0" presId="urn:microsoft.com/office/officeart/2005/8/layout/hierarchy1"/>
    <dgm:cxn modelId="{F5301B38-3098-0845-9A20-CCE809733CC7}" type="presParOf" srcId="{8ADC1F54-2A42-9D42-B8D3-AE87BE71B217}" destId="{15C5C875-C517-DE49-BE16-529008360D3D}" srcOrd="0" destOrd="0" presId="urn:microsoft.com/office/officeart/2005/8/layout/hierarchy1"/>
    <dgm:cxn modelId="{C1B4CBAE-809C-0743-841F-C1993307C063}" type="presParOf" srcId="{8ADC1F54-2A42-9D42-B8D3-AE87BE71B217}" destId="{D5D0530A-1CD3-D648-9B29-C827E03EB732}" srcOrd="1" destOrd="0" presId="urn:microsoft.com/office/officeart/2005/8/layout/hierarchy1"/>
    <dgm:cxn modelId="{5D129C2F-7FB0-624C-A896-C358C10A3C83}" type="presParOf" srcId="{ECC1D804-8A8B-524F-B28A-DE8EB58A0015}" destId="{B66B2769-F058-584D-A702-71609DFC98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5BA6-5CE9-DC45-BAB0-BE4BF432249E}">
      <dsp:nvSpPr>
        <dsp:cNvPr id="0" name=""/>
        <dsp:cNvSpPr/>
      </dsp:nvSpPr>
      <dsp:spPr>
        <a:xfrm>
          <a:off x="0"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80C015-9DF0-AF44-868A-3073733C7136}">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Extract: Financial Analysis Data</a:t>
          </a:r>
          <a:endParaRPr lang="en-US" sz="3100" kern="1200"/>
        </a:p>
      </dsp:txBody>
      <dsp:txXfrm>
        <a:off x="383617" y="1447754"/>
        <a:ext cx="2847502" cy="1768010"/>
      </dsp:txXfrm>
    </dsp:sp>
    <dsp:sp modelId="{A25ACE47-6E75-9E42-928B-6B698E6B1A94}">
      <dsp:nvSpPr>
        <dsp:cNvPr id="0" name=""/>
        <dsp:cNvSpPr/>
      </dsp:nvSpPr>
      <dsp:spPr>
        <a:xfrm>
          <a:off x="3614737"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763F6-8D1A-C24F-B229-243D7B684901}">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Transform: Consolidate data</a:t>
          </a:r>
          <a:endParaRPr lang="en-US" sz="3100" kern="1200"/>
        </a:p>
      </dsp:txBody>
      <dsp:txXfrm>
        <a:off x="3998355" y="1447754"/>
        <a:ext cx="2847502" cy="1768010"/>
      </dsp:txXfrm>
    </dsp:sp>
    <dsp:sp modelId="{15C5C875-C517-DE49-BE16-529008360D3D}">
      <dsp:nvSpPr>
        <dsp:cNvPr id="0" name=""/>
        <dsp:cNvSpPr/>
      </dsp:nvSpPr>
      <dsp:spPr>
        <a:xfrm>
          <a:off x="7229475"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D0530A-1CD3-D648-9B29-C827E03EB732}">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Load: Financial Analysis Database</a:t>
          </a:r>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4948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1/22/22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387642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 id="214748385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gawlik/nyse?select=securities.csv"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5" name="Picture 4" descr="Digital business graph and charts">
            <a:extLst>
              <a:ext uri="{FF2B5EF4-FFF2-40B4-BE49-F238E27FC236}">
                <a16:creationId xmlns:a16="http://schemas.microsoft.com/office/drawing/2014/main" id="{802124CC-5C10-4071-ABB7-31389F01D169}"/>
              </a:ext>
            </a:extLst>
          </p:cNvPr>
          <p:cNvPicPr>
            <a:picLocks noChangeAspect="1"/>
          </p:cNvPicPr>
          <p:nvPr/>
        </p:nvPicPr>
        <p:blipFill rotWithShape="1">
          <a:blip r:embed="rId2">
            <a:duotone>
              <a:schemeClr val="accent1">
                <a:shade val="45000"/>
                <a:satMod val="135000"/>
              </a:schemeClr>
              <a:prstClr val="white"/>
            </a:duotone>
            <a:alphaModFix amt="35000"/>
          </a:blip>
          <a:srcRect l="13562" r="1550" b="1"/>
          <a:stretch/>
        </p:blipFill>
        <p:spPr>
          <a:xfrm>
            <a:off x="20" y="10"/>
            <a:ext cx="12191981" cy="6857989"/>
          </a:xfrm>
          <a:prstGeom prst="rect">
            <a:avLst/>
          </a:prstGeom>
        </p:spPr>
      </p:pic>
      <p:sp>
        <p:nvSpPr>
          <p:cNvPr id="2" name="Title 1"/>
          <p:cNvSpPr>
            <a:spLocks noGrp="1"/>
          </p:cNvSpPr>
          <p:nvPr>
            <p:ph type="ctrTitle"/>
          </p:nvPr>
        </p:nvSpPr>
        <p:spPr>
          <a:xfrm>
            <a:off x="1256275" y="2271449"/>
            <a:ext cx="9679449" cy="2847058"/>
          </a:xfrm>
        </p:spPr>
        <p:txBody>
          <a:bodyPr anchor="b">
            <a:normAutofit/>
          </a:bodyPr>
          <a:lstStyle/>
          <a:p>
            <a:r>
              <a:rPr lang="en-US" sz="8000" dirty="0">
                <a:solidFill>
                  <a:srgbClr val="FFFFFF"/>
                </a:solidFill>
              </a:rPr>
              <a:t>Stock Data ETL</a:t>
            </a:r>
          </a:p>
        </p:txBody>
      </p:sp>
      <p:sp>
        <p:nvSpPr>
          <p:cNvPr id="3" name="Content Placeholder 2"/>
          <p:cNvSpPr>
            <a:spLocks noGrp="1"/>
          </p:cNvSpPr>
          <p:nvPr>
            <p:ph type="subTitle" idx="1"/>
          </p:nvPr>
        </p:nvSpPr>
        <p:spPr>
          <a:xfrm>
            <a:off x="1256275" y="5098254"/>
            <a:ext cx="9679449" cy="750259"/>
          </a:xfrm>
        </p:spPr>
        <p:txBody>
          <a:bodyPr anchor="ctr">
            <a:normAutofit/>
          </a:bodyPr>
          <a:lstStyle/>
          <a:p>
            <a:r>
              <a:rPr lang="en-US" sz="2000" dirty="0">
                <a:solidFill>
                  <a:srgbClr val="FFFFFF"/>
                </a:solidFill>
              </a:rPr>
              <a:t>Group 1 </a:t>
            </a:r>
          </a:p>
        </p:txBody>
      </p:sp>
    </p:spTree>
    <p:extLst>
      <p:ext uri="{BB962C8B-B14F-4D97-AF65-F5344CB8AC3E}">
        <p14:creationId xmlns:p14="http://schemas.microsoft.com/office/powerpoint/2010/main" val="25571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13" name="Picture 4" descr="Digital business graph and charts">
            <a:extLst>
              <a:ext uri="{FF2B5EF4-FFF2-40B4-BE49-F238E27FC236}">
                <a16:creationId xmlns:a16="http://schemas.microsoft.com/office/drawing/2014/main" id="{ED80DC3B-9BA3-4BB1-923C-4A5FA800CAE1}"/>
              </a:ext>
            </a:extLst>
          </p:cNvPr>
          <p:cNvPicPr>
            <a:picLocks noChangeAspect="1"/>
          </p:cNvPicPr>
          <p:nvPr/>
        </p:nvPicPr>
        <p:blipFill rotWithShape="1">
          <a:blip r:embed="rId2">
            <a:duotone>
              <a:prstClr val="black"/>
              <a:schemeClr val="tx2">
                <a:tint val="45000"/>
                <a:satMod val="400000"/>
              </a:schemeClr>
            </a:duotone>
            <a:alphaModFix amt="25000"/>
          </a:blip>
          <a:srcRect l="13059" r="2052" b="1"/>
          <a:stretch/>
        </p:blipFill>
        <p:spPr>
          <a:xfrm>
            <a:off x="20" y="10"/>
            <a:ext cx="12191981" cy="6857989"/>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4400" dirty="0">
                <a:ln w="22225">
                  <a:solidFill>
                    <a:srgbClr val="FFFFFF"/>
                  </a:solidFill>
                </a:ln>
                <a:solidFill>
                  <a:schemeClr val="tx1"/>
                </a:solidFill>
                <a:latin typeface="+mj-lt"/>
                <a:cs typeface="+mj-cs"/>
              </a:rPr>
              <a:t>Idea: </a:t>
            </a:r>
            <a:br>
              <a:rPr lang="en-US" sz="4400" dirty="0">
                <a:ln w="22225">
                  <a:solidFill>
                    <a:srgbClr val="FFFFFF"/>
                  </a:solidFill>
                </a:ln>
                <a:solidFill>
                  <a:schemeClr val="tx1"/>
                </a:solidFill>
                <a:latin typeface="+mj-lt"/>
                <a:cs typeface="+mj-cs"/>
              </a:rPr>
            </a:br>
            <a:br>
              <a:rPr lang="en-US" sz="4400" dirty="0">
                <a:ln w="22225">
                  <a:solidFill>
                    <a:srgbClr val="FFFFFF"/>
                  </a:solidFill>
                </a:ln>
                <a:solidFill>
                  <a:schemeClr val="tx1"/>
                </a:solidFill>
                <a:latin typeface="+mj-lt"/>
                <a:cs typeface="+mj-cs"/>
              </a:rPr>
            </a:br>
            <a:r>
              <a:rPr lang="en-US" dirty="0">
                <a:solidFill>
                  <a:schemeClr val="tx1"/>
                </a:solidFill>
              </a:rPr>
              <a:t>Consolidate Data Available for New York Stock Exchange </a:t>
            </a:r>
            <a:endParaRPr lang="en-US" sz="4400" dirty="0">
              <a:ln w="22225">
                <a:solidFill>
                  <a:srgbClr val="FFFFFF"/>
                </a:solidFill>
              </a:ln>
              <a:solidFill>
                <a:schemeClr val="tx1"/>
              </a:solidFill>
              <a:latin typeface="+mj-lt"/>
              <a:cs typeface="+mj-cs"/>
            </a:endParaRPr>
          </a:p>
        </p:txBody>
      </p:sp>
      <p:graphicFrame>
        <p:nvGraphicFramePr>
          <p:cNvPr id="52" name="Content Placeholder 2">
            <a:extLst>
              <a:ext uri="{FF2B5EF4-FFF2-40B4-BE49-F238E27FC236}">
                <a16:creationId xmlns:a16="http://schemas.microsoft.com/office/drawing/2014/main" id="{3CDB4D77-C48C-4FA1-89DB-5C16451BEBE3}"/>
              </a:ext>
            </a:extLst>
          </p:cNvPr>
          <p:cNvGraphicFramePr>
            <a:graphicFrameLocks noGrp="1"/>
          </p:cNvGraphicFramePr>
          <p:nvPr>
            <p:ph idx="1"/>
            <p:extLst>
              <p:ext uri="{D42A27DB-BD31-4B8C-83A1-F6EECF244321}">
                <p14:modId xmlns:p14="http://schemas.microsoft.com/office/powerpoint/2010/main" val="11139880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4707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86000"/>
          </a:schemeClr>
        </a:solidFill>
        <a:effectLst/>
      </p:bgPr>
    </p:bg>
    <p:spTree>
      <p:nvGrpSpPr>
        <p:cNvPr id="1" name=""/>
        <p:cNvGrpSpPr/>
        <p:nvPr/>
      </p:nvGrpSpPr>
      <p:grpSpPr>
        <a:xfrm>
          <a:off x="0" y="0"/>
          <a:ext cx="0" cy="0"/>
          <a:chOff x="0" y="0"/>
          <a:chExt cx="0" cy="0"/>
        </a:xfrm>
      </p:grpSpPr>
      <p:pic>
        <p:nvPicPr>
          <p:cNvPr id="6" name="Picture 4">
            <a:hlinkClick r:id="rId2" tooltip="Kaggle"/>
            <a:extLst>
              <a:ext uri="{FF2B5EF4-FFF2-40B4-BE49-F238E27FC236}">
                <a16:creationId xmlns:a16="http://schemas.microsoft.com/office/drawing/2014/main" id="{0104D92C-DB2E-1D46-AC47-E1D1DDA5C41F}"/>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9140"/>
                    </a14:imgEffect>
                    <a14:imgEffect>
                      <a14:saturation sat="392000"/>
                    </a14:imgEffect>
                  </a14:imgLayer>
                </a14:imgProps>
              </a:ext>
            </a:extLst>
          </a:blip>
          <a:srcRect t="19899" b="19899"/>
          <a:stretch/>
        </p:blipFill>
        <p:spPr>
          <a:xfrm>
            <a:off x="0" y="11"/>
            <a:ext cx="12191981" cy="6857989"/>
          </a:xfrm>
          <a:prstGeom prst="rect">
            <a:avLst/>
          </a:prstGeom>
          <a:solidFill>
            <a:schemeClr val="bg1">
              <a:alpha val="63715"/>
            </a:schemeClr>
          </a:solidFill>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Content : </a:t>
            </a:r>
            <a:r>
              <a:rPr lang="en-US" sz="4400" dirty="0">
                <a:solidFill>
                  <a:schemeClr val="tx1"/>
                </a:solidFill>
                <a:latin typeface="+mj-lt"/>
                <a:cs typeface="+mj-cs"/>
                <a:hlinkClick r:id="rId2"/>
              </a:rPr>
              <a:t>Kaggle - NYSE</a:t>
            </a:r>
            <a:endParaRPr lang="en-US" sz="4400" dirty="0">
              <a:solidFill>
                <a:schemeClr val="tx1"/>
              </a:solidFill>
              <a:latin typeface="+mj-lt"/>
              <a:cs typeface="+mj-cs"/>
            </a:endParaRP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fontAlgn="base">
              <a:buNone/>
            </a:pPr>
            <a:r>
              <a:rPr lang="en-US" sz="2000" dirty="0"/>
              <a:t>Dataset consists of following files:</a:t>
            </a:r>
          </a:p>
          <a:p>
            <a:pPr marL="0" indent="0" fontAlgn="base">
              <a:buNone/>
            </a:pPr>
            <a:endParaRPr lang="en-US" sz="2000" dirty="0"/>
          </a:p>
          <a:p>
            <a:pPr fontAlgn="base"/>
            <a:r>
              <a:rPr lang="en-US" sz="2000" b="1" u="sng" dirty="0" err="1"/>
              <a:t>prices.csv</a:t>
            </a:r>
            <a:r>
              <a:rPr lang="en-US" sz="2000" b="1" dirty="0"/>
              <a:t> : </a:t>
            </a:r>
            <a:r>
              <a:rPr lang="en-US" sz="2000" dirty="0"/>
              <a:t>raw, as-is daily prices. Most of data spans from 2010 to the end 2016, for companies new on stock market date range is shorter. There have been approx. 140 stock splits in that time, this set doesn't account for that.</a:t>
            </a:r>
          </a:p>
          <a:p>
            <a:pPr marL="0" indent="0" fontAlgn="base">
              <a:buNone/>
            </a:pPr>
            <a:endParaRPr lang="en-US" sz="2000" dirty="0"/>
          </a:p>
          <a:p>
            <a:pPr fontAlgn="base"/>
            <a:r>
              <a:rPr lang="en-US" sz="2000" b="1" u="sng" dirty="0" err="1"/>
              <a:t>securities.csv</a:t>
            </a:r>
            <a:r>
              <a:rPr lang="en-US" sz="2000" b="1" dirty="0"/>
              <a:t> : </a:t>
            </a:r>
            <a:r>
              <a:rPr lang="en-US" sz="2000" dirty="0"/>
              <a:t>general description of each company with division on sectors</a:t>
            </a:r>
          </a:p>
          <a:p>
            <a:pPr marL="0" indent="0" fontAlgn="base">
              <a:buNone/>
            </a:pPr>
            <a:endParaRPr lang="en-US" sz="2000" dirty="0"/>
          </a:p>
          <a:p>
            <a:pPr fontAlgn="base"/>
            <a:r>
              <a:rPr lang="en-US" sz="2000" b="1" u="sng" dirty="0" err="1">
                <a:solidFill>
                  <a:schemeClr val="tx1"/>
                </a:solidFill>
              </a:rPr>
              <a:t>fundamentals.csv</a:t>
            </a:r>
            <a:r>
              <a:rPr lang="en-US" sz="2000" b="1" dirty="0">
                <a:solidFill>
                  <a:schemeClr val="tx1"/>
                </a:solidFill>
              </a:rPr>
              <a:t> : </a:t>
            </a:r>
            <a:r>
              <a:rPr lang="en-US" sz="2000" dirty="0"/>
              <a:t>metrics extracted from annual SEC 10K fillings (2012-2016), should be enough to derive most of popular fundamental indicators.</a:t>
            </a:r>
          </a:p>
          <a:p>
            <a:endParaRPr lang="en-US" dirty="0">
              <a:solidFill>
                <a:schemeClr val="tx1"/>
              </a:solidFill>
              <a:latin typeface="+mn-lt"/>
              <a:cs typeface="+mn-cs"/>
            </a:endParaRPr>
          </a:p>
        </p:txBody>
      </p:sp>
    </p:spTree>
    <p:extLst>
      <p:ext uri="{BB962C8B-B14F-4D97-AF65-F5344CB8AC3E}">
        <p14:creationId xmlns:p14="http://schemas.microsoft.com/office/powerpoint/2010/main" val="163505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gital business graph and charts">
            <a:hlinkClick r:id="rId2" tooltip="Kaggle"/>
            <a:extLst>
              <a:ext uri="{FF2B5EF4-FFF2-40B4-BE49-F238E27FC236}">
                <a16:creationId xmlns:a16="http://schemas.microsoft.com/office/drawing/2014/main" id="{0104D92C-DB2E-1D46-AC47-E1D1DDA5C41F}"/>
              </a:ext>
            </a:extLst>
          </p:cNvPr>
          <p:cNvPicPr>
            <a:picLocks noChangeAspect="1"/>
          </p:cNvPicPr>
          <p:nvPr/>
        </p:nvPicPr>
        <p:blipFill rotWithShape="1">
          <a:blip r:embed="rId3"/>
          <a:srcRect r="22828" b="9090"/>
          <a:stretch/>
        </p:blipFill>
        <p:spPr>
          <a:xfrm>
            <a:off x="0" y="11"/>
            <a:ext cx="12191981" cy="6857989"/>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Extract</a:t>
            </a: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dirty="0">
              <a:solidFill>
                <a:schemeClr val="tx1"/>
              </a:solidFill>
              <a:latin typeface="+mn-lt"/>
              <a:cs typeface="+mn-cs"/>
            </a:endParaRPr>
          </a:p>
        </p:txBody>
      </p:sp>
    </p:spTree>
    <p:extLst>
      <p:ext uri="{BB962C8B-B14F-4D97-AF65-F5344CB8AC3E}">
        <p14:creationId xmlns:p14="http://schemas.microsoft.com/office/powerpoint/2010/main" val="418268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gital business graph and charts">
            <a:hlinkClick r:id="rId2" tooltip="Kaggle"/>
            <a:extLst>
              <a:ext uri="{FF2B5EF4-FFF2-40B4-BE49-F238E27FC236}">
                <a16:creationId xmlns:a16="http://schemas.microsoft.com/office/drawing/2014/main" id="{0104D92C-DB2E-1D46-AC47-E1D1DDA5C41F}"/>
              </a:ext>
            </a:extLst>
          </p:cNvPr>
          <p:cNvPicPr>
            <a:picLocks noChangeAspect="1"/>
          </p:cNvPicPr>
          <p:nvPr/>
        </p:nvPicPr>
        <p:blipFill rotWithShape="1">
          <a:blip r:embed="rId3"/>
          <a:srcRect r="22828" b="9090"/>
          <a:stretch/>
        </p:blipFill>
        <p:spPr>
          <a:xfrm>
            <a:off x="0" y="11"/>
            <a:ext cx="12191981" cy="6857989"/>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Transform</a:t>
            </a: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dirty="0">
              <a:solidFill>
                <a:schemeClr val="tx1"/>
              </a:solidFill>
              <a:latin typeface="+mn-lt"/>
              <a:cs typeface="+mn-cs"/>
            </a:endParaRPr>
          </a:p>
        </p:txBody>
      </p:sp>
    </p:spTree>
    <p:extLst>
      <p:ext uri="{BB962C8B-B14F-4D97-AF65-F5344CB8AC3E}">
        <p14:creationId xmlns:p14="http://schemas.microsoft.com/office/powerpoint/2010/main" val="21327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gital business graph and charts">
            <a:hlinkClick r:id="rId2" tooltip="Kaggle"/>
            <a:extLst>
              <a:ext uri="{FF2B5EF4-FFF2-40B4-BE49-F238E27FC236}">
                <a16:creationId xmlns:a16="http://schemas.microsoft.com/office/drawing/2014/main" id="{0104D92C-DB2E-1D46-AC47-E1D1DDA5C41F}"/>
              </a:ext>
            </a:extLst>
          </p:cNvPr>
          <p:cNvPicPr>
            <a:picLocks noChangeAspect="1"/>
          </p:cNvPicPr>
          <p:nvPr/>
        </p:nvPicPr>
        <p:blipFill rotWithShape="1">
          <a:blip r:embed="rId3"/>
          <a:srcRect r="22828" b="9090"/>
          <a:stretch/>
        </p:blipFill>
        <p:spPr>
          <a:xfrm>
            <a:off x="0" y="11"/>
            <a:ext cx="12191981" cy="6857989"/>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Load</a:t>
            </a: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dirty="0">
              <a:solidFill>
                <a:schemeClr val="tx1"/>
              </a:solidFill>
              <a:latin typeface="+mn-lt"/>
              <a:cs typeface="+mn-cs"/>
            </a:endParaRPr>
          </a:p>
        </p:txBody>
      </p:sp>
    </p:spTree>
    <p:extLst>
      <p:ext uri="{BB962C8B-B14F-4D97-AF65-F5344CB8AC3E}">
        <p14:creationId xmlns:p14="http://schemas.microsoft.com/office/powerpoint/2010/main" val="254765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gital business graph and charts">
            <a:hlinkClick r:id="rId2" tooltip="Kaggle"/>
            <a:extLst>
              <a:ext uri="{FF2B5EF4-FFF2-40B4-BE49-F238E27FC236}">
                <a16:creationId xmlns:a16="http://schemas.microsoft.com/office/drawing/2014/main" id="{0104D92C-DB2E-1D46-AC47-E1D1DDA5C41F}"/>
              </a:ext>
            </a:extLst>
          </p:cNvPr>
          <p:cNvPicPr>
            <a:picLocks noChangeAspect="1"/>
          </p:cNvPicPr>
          <p:nvPr/>
        </p:nvPicPr>
        <p:blipFill rotWithShape="1">
          <a:blip r:embed="rId3"/>
          <a:srcRect r="22828" b="9090"/>
          <a:stretch/>
        </p:blipFill>
        <p:spPr>
          <a:xfrm>
            <a:off x="0" y="11"/>
            <a:ext cx="12191981" cy="6857989"/>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Database</a:t>
            </a: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dirty="0">
              <a:solidFill>
                <a:schemeClr val="tx1"/>
              </a:solidFill>
              <a:latin typeface="+mn-lt"/>
              <a:cs typeface="+mn-cs"/>
            </a:endParaRPr>
          </a:p>
        </p:txBody>
      </p:sp>
    </p:spTree>
    <p:extLst>
      <p:ext uri="{BB962C8B-B14F-4D97-AF65-F5344CB8AC3E}">
        <p14:creationId xmlns:p14="http://schemas.microsoft.com/office/powerpoint/2010/main" val="146191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Digital business graph and charts">
            <a:hlinkClick r:id="rId2" tooltip="Kaggle"/>
            <a:extLst>
              <a:ext uri="{FF2B5EF4-FFF2-40B4-BE49-F238E27FC236}">
                <a16:creationId xmlns:a16="http://schemas.microsoft.com/office/drawing/2014/main" id="{0104D92C-DB2E-1D46-AC47-E1D1DDA5C41F}"/>
              </a:ext>
            </a:extLst>
          </p:cNvPr>
          <p:cNvPicPr>
            <a:picLocks noChangeAspect="1"/>
          </p:cNvPicPr>
          <p:nvPr/>
        </p:nvPicPr>
        <p:blipFill rotWithShape="1">
          <a:blip r:embed="rId3"/>
          <a:srcRect r="22828" b="9090"/>
          <a:stretch/>
        </p:blipFill>
        <p:spPr>
          <a:xfrm>
            <a:off x="0" y="11"/>
            <a:ext cx="12191981" cy="6857989"/>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dirty="0">
                <a:solidFill>
                  <a:schemeClr val="tx1"/>
                </a:solidFill>
                <a:latin typeface="+mj-lt"/>
                <a:cs typeface="+mj-cs"/>
              </a:rPr>
              <a:t>Works Cited</a:t>
            </a:r>
          </a:p>
        </p:txBody>
      </p:sp>
      <p:sp>
        <p:nvSpPr>
          <p:cNvPr id="4" name="Content Placeholder 3">
            <a:extLst>
              <a:ext uri="{FF2B5EF4-FFF2-40B4-BE49-F238E27FC236}">
                <a16:creationId xmlns:a16="http://schemas.microsoft.com/office/drawing/2014/main" id="{79A8EC8A-5260-F24D-80C0-98A692F8EDFF}"/>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dirty="0">
              <a:solidFill>
                <a:schemeClr val="tx1"/>
              </a:solidFill>
              <a:latin typeface="+mn-lt"/>
              <a:cs typeface="+mn-cs"/>
            </a:endParaRPr>
          </a:p>
          <a:p>
            <a:pPr marL="0" indent="0">
              <a:buNone/>
            </a:pPr>
            <a:r>
              <a:rPr lang="en-US" sz="1800" dirty="0">
                <a:hlinkClick r:id="rId2"/>
              </a:rPr>
              <a:t>://www.kaggle.com/dgawlik/nyse?select=securities.csv</a:t>
            </a:r>
            <a:endParaRPr lang="en-US" sz="1800" dirty="0"/>
          </a:p>
          <a:p>
            <a:endParaRPr lang="en-US" sz="1800" dirty="0"/>
          </a:p>
          <a:p>
            <a:r>
              <a:rPr lang="en-US" sz="1800" dirty="0"/>
              <a:t>Prices were fetched from Yahoo Finance, fundamentals are from Nasdaq Financials, extended by some fields from EDGAR SEC databases.</a:t>
            </a:r>
            <a:endParaRPr lang="en-US" sz="1800" dirty="0">
              <a:solidFill>
                <a:schemeClr val="tx1"/>
              </a:solidFill>
              <a:latin typeface="+mn-lt"/>
              <a:cs typeface="+mn-cs"/>
            </a:endParaRPr>
          </a:p>
        </p:txBody>
      </p:sp>
    </p:spTree>
    <p:extLst>
      <p:ext uri="{BB962C8B-B14F-4D97-AF65-F5344CB8AC3E}">
        <p14:creationId xmlns:p14="http://schemas.microsoft.com/office/powerpoint/2010/main" val="1545338071"/>
      </p:ext>
    </p:extLst>
  </p:cSld>
  <p:clrMapOvr>
    <a:masterClrMapping/>
  </p:clrMapOvr>
</p:sld>
</file>

<file path=ppt/theme/theme1.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175</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Segoe UI Light</vt:lpstr>
      <vt:lpstr>Segoe UI Semilight</vt:lpstr>
      <vt:lpstr>QuickStarter Theme</vt:lpstr>
      <vt:lpstr>Stock Data ETL</vt:lpstr>
      <vt:lpstr>Idea:   Consolidate Data Available for New York Stock Exchange </vt:lpstr>
      <vt:lpstr>Content : Kaggle - NYSE</vt:lpstr>
      <vt:lpstr>Extract</vt:lpstr>
      <vt:lpstr>Transform</vt:lpstr>
      <vt:lpstr>Load</vt:lpstr>
      <vt:lpstr>Database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Data ETL</dc:title>
  <dc:creator>Omar Bernal</dc:creator>
  <cp:lastModifiedBy>Omar Bernal</cp:lastModifiedBy>
  <cp:revision>1</cp:revision>
  <dcterms:created xsi:type="dcterms:W3CDTF">2022-01-22T17:22:36Z</dcterms:created>
  <dcterms:modified xsi:type="dcterms:W3CDTF">2022-01-22T18:38:25Z</dcterms:modified>
</cp:coreProperties>
</file>