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73" r:id="rId6"/>
    <p:sldId id="259" r:id="rId7"/>
    <p:sldId id="263" r:id="rId8"/>
    <p:sldId id="262" r:id="rId9"/>
    <p:sldId id="270" r:id="rId10"/>
    <p:sldId id="260" r:id="rId11"/>
    <p:sldId id="264" r:id="rId12"/>
    <p:sldId id="261" r:id="rId13"/>
    <p:sldId id="267" r:id="rId14"/>
    <p:sldId id="268" r:id="rId15"/>
    <p:sldId id="272" r:id="rId16"/>
    <p:sldId id="265" r:id="rId17"/>
    <p:sldId id="27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191"/>
    <a:srgbClr val="F8A581"/>
    <a:srgbClr val="F8A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25" d="100"/>
          <a:sy n="125" d="100"/>
        </p:scale>
        <p:origin x="192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2CE3-FF70-4718-BFB6-FCC85A74B52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A9C1-735A-406A-8890-85C20FB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4566" y="2257426"/>
            <a:ext cx="1519104" cy="2039112"/>
          </a:xfrm>
          <a:prstGeom prst="roundRect">
            <a:avLst>
              <a:gd name="adj" fmla="val 938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3160951" y="2257425"/>
            <a:ext cx="1542118" cy="2039112"/>
          </a:xfrm>
          <a:prstGeom prst="roundRect">
            <a:avLst>
              <a:gd name="adj" fmla="val 872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34271" y="2257424"/>
            <a:ext cx="1382958" cy="2039112"/>
          </a:xfrm>
          <a:prstGeom prst="roundRect">
            <a:avLst>
              <a:gd name="adj" fmla="val 93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68721" y="2444362"/>
            <a:ext cx="887828" cy="1273935"/>
          </a:xfrm>
          <a:prstGeom prst="roundRect">
            <a:avLst>
              <a:gd name="adj" fmla="val 87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DDR Memory</a:t>
            </a:r>
          </a:p>
        </p:txBody>
      </p:sp>
      <p:sp>
        <p:nvSpPr>
          <p:cNvPr id="14" name="Left-Right Arrow 13"/>
          <p:cNvSpPr/>
          <p:nvPr/>
        </p:nvSpPr>
        <p:spPr>
          <a:xfrm flipH="1">
            <a:off x="2513669" y="2362991"/>
            <a:ext cx="640080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sp>
        <p:nvSpPr>
          <p:cNvPr id="19" name="Right Arrow 18"/>
          <p:cNvSpPr/>
          <p:nvPr/>
        </p:nvSpPr>
        <p:spPr>
          <a:xfrm flipH="1">
            <a:off x="2513671" y="318993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13671" y="260867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2513671" y="289930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2" name="Right Arrow 21"/>
          <p:cNvSpPr/>
          <p:nvPr/>
        </p:nvSpPr>
        <p:spPr>
          <a:xfrm flipH="1">
            <a:off x="2513673" y="377119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3" name="Right Arrow 22"/>
          <p:cNvSpPr/>
          <p:nvPr/>
        </p:nvSpPr>
        <p:spPr>
          <a:xfrm flipH="1">
            <a:off x="2513674" y="348056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4695871" y="318173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8" name="Left-Right Arrow 27"/>
          <p:cNvSpPr/>
          <p:nvPr/>
        </p:nvSpPr>
        <p:spPr>
          <a:xfrm flipH="1">
            <a:off x="4695871" y="2891102"/>
            <a:ext cx="640077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9" name="Right Arrow 28"/>
          <p:cNvSpPr/>
          <p:nvPr/>
        </p:nvSpPr>
        <p:spPr>
          <a:xfrm flipH="1">
            <a:off x="4695873" y="376299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30" name="Right Arrow 29"/>
          <p:cNvSpPr/>
          <p:nvPr/>
        </p:nvSpPr>
        <p:spPr>
          <a:xfrm flipH="1">
            <a:off x="4695874" y="347236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31" name="Left-Right Arrow 30"/>
          <p:cNvSpPr/>
          <p:nvPr/>
        </p:nvSpPr>
        <p:spPr>
          <a:xfrm flipH="1">
            <a:off x="4703070" y="2353421"/>
            <a:ext cx="640080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sp>
        <p:nvSpPr>
          <p:cNvPr id="32" name="Left-Right Arrow 31"/>
          <p:cNvSpPr/>
          <p:nvPr/>
        </p:nvSpPr>
        <p:spPr>
          <a:xfrm flipH="1">
            <a:off x="6717228" y="2979266"/>
            <a:ext cx="551492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2857730" y="3171685"/>
            <a:ext cx="17713" cy="2224935"/>
          </a:xfrm>
          <a:prstGeom prst="bentConnector3">
            <a:avLst>
              <a:gd name="adj1" fmla="val 13905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H="1" flipV="1">
            <a:off x="5013758" y="3242158"/>
            <a:ext cx="5473" cy="2074883"/>
          </a:xfrm>
          <a:prstGeom prst="bentConnector3">
            <a:avLst>
              <a:gd name="adj1" fmla="val -417686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0592" y="4069320"/>
            <a:ext cx="47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FCLK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76113" y="4069320"/>
            <a:ext cx="47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FCLK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50996" y="4063847"/>
            <a:ext cx="47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FCLK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8682" y="2884121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S_AXI3_HP0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10343" y="318040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S_AXI3_HP1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10343" y="346978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S_AXI3_HP2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08682" y="376780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S_AXI3_HP3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08540" y="2312105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M_AXI3_GPO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1072" y="286507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23208" y="316135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3208" y="34507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1072" y="374875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2426" y="2864356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M_AXIS4_0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14562" y="3160641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M_AXIS4_1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14562" y="345002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M_AXIS4_2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22426" y="3748035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M_AXIS4_3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2425" y="257873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08350" y="232783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44965" y="233044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6833" y="2892810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S_AXIS_INPUT0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94643" y="3189197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S_AXIS_INPUT1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80760" y="3477940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S_AXIS_INPUT2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86833" y="376827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S_AXIS_INPUT3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70039" y="2597789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M_AXIS_OUTPUT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22339" y="232960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5027" y="1905697"/>
            <a:ext cx="2018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HLS Accelerated Block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70176" y="1901939"/>
            <a:ext cx="206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AXI/DMA Interconnect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30434" y="1914561"/>
            <a:ext cx="10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Zynq-7000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6474" y="4641368"/>
            <a:ext cx="4229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* Reset and interrupt signals are </a:t>
            </a:r>
            <a:r>
              <a:rPr lang="en-US" sz="1100"/>
              <a:t>not displayed </a:t>
            </a:r>
            <a:r>
              <a:rPr lang="en-US" sz="1100" dirty="0"/>
              <a:t>for readability purposes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4178" y="1218312"/>
            <a:ext cx="2246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Programmable Logic (PL)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97354" y="1220494"/>
            <a:ext cx="2079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Processing System (PS)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34812" y="-238853"/>
            <a:ext cx="306944" cy="3907000"/>
          </a:xfrm>
          <a:prstGeom prst="leftBrace">
            <a:avLst>
              <a:gd name="adj1" fmla="val 8333"/>
              <a:gd name="adj2" fmla="val 497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5400000" flipV="1">
            <a:off x="5809063" y="746791"/>
            <a:ext cx="306944" cy="1930362"/>
          </a:xfrm>
          <a:prstGeom prst="leftBrace">
            <a:avLst>
              <a:gd name="adj1" fmla="val 8333"/>
              <a:gd name="adj2" fmla="val 497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9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396" y="1625082"/>
            <a:ext cx="1188720" cy="914400"/>
            <a:chOff x="2717957" y="1400174"/>
            <a:chExt cx="1581151" cy="1280160"/>
          </a:xfrm>
        </p:grpSpPr>
        <p:sp>
          <p:nvSpPr>
            <p:cNvPr id="6" name="Oval 5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7957" y="1758968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Export RTL of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HLS Block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30529" y="1625082"/>
            <a:ext cx="1188720" cy="914400"/>
            <a:chOff x="2721530" y="1400175"/>
            <a:chExt cx="1581151" cy="1280160"/>
          </a:xfrm>
        </p:grpSpPr>
        <p:sp>
          <p:nvSpPr>
            <p:cNvPr id="10" name="Oval 9"/>
            <p:cNvSpPr/>
            <p:nvPr/>
          </p:nvSpPr>
          <p:spPr>
            <a:xfrm>
              <a:off x="2875598" y="1400175"/>
              <a:ext cx="1280160" cy="1280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1530" y="1629970"/>
              <a:ext cx="1581151" cy="696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HLS Block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Synthesis &amp;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Analysis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4248" y="1619696"/>
            <a:ext cx="1188720" cy="914400"/>
            <a:chOff x="2727005" y="1400175"/>
            <a:chExt cx="1581151" cy="1280160"/>
          </a:xfrm>
        </p:grpSpPr>
        <p:sp>
          <p:nvSpPr>
            <p:cNvPr id="13" name="Oval 12"/>
            <p:cNvSpPr/>
            <p:nvPr/>
          </p:nvSpPr>
          <p:spPr>
            <a:xfrm>
              <a:off x="2876550" y="1400175"/>
              <a:ext cx="1280160" cy="1280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7005" y="1725529"/>
              <a:ext cx="1581151" cy="49717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HLS Block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Updates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17346" y="1625561"/>
            <a:ext cx="1188720" cy="914400"/>
            <a:chOff x="2737491" y="1400175"/>
            <a:chExt cx="1581151" cy="1280160"/>
          </a:xfrm>
        </p:grpSpPr>
        <p:sp>
          <p:nvSpPr>
            <p:cNvPr id="16" name="Oval 15"/>
            <p:cNvSpPr/>
            <p:nvPr/>
          </p:nvSpPr>
          <p:spPr>
            <a:xfrm>
              <a:off x="2875598" y="1400175"/>
              <a:ext cx="1280160" cy="1280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37491" y="1725305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Simulation of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HLS Block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9947" y="2879967"/>
            <a:ext cx="1188720" cy="914400"/>
            <a:chOff x="2717957" y="1400174"/>
            <a:chExt cx="1581151" cy="1280160"/>
          </a:xfrm>
        </p:grpSpPr>
        <p:sp>
          <p:nvSpPr>
            <p:cNvPr id="19" name="Oval 18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7957" y="1687847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Synthesis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2844" y="2899332"/>
            <a:ext cx="969381" cy="914400"/>
            <a:chOff x="2875598" y="1400174"/>
            <a:chExt cx="1289402" cy="1280160"/>
          </a:xfrm>
        </p:grpSpPr>
        <p:sp>
          <p:nvSpPr>
            <p:cNvPr id="23" name="Oval 22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15740" y="1631404"/>
              <a:ext cx="1249260" cy="9048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29332" y="2875000"/>
            <a:ext cx="1188720" cy="914400"/>
            <a:chOff x="2717957" y="1400174"/>
            <a:chExt cx="1581151" cy="1280160"/>
          </a:xfrm>
        </p:grpSpPr>
        <p:sp>
          <p:nvSpPr>
            <p:cNvPr id="27" name="Oval 26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7957" y="1758968"/>
              <a:ext cx="15811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Bit stream Generation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40964" y="4141166"/>
            <a:ext cx="1188720" cy="914400"/>
            <a:chOff x="2725102" y="1400174"/>
            <a:chExt cx="1581151" cy="1280160"/>
          </a:xfrm>
        </p:grpSpPr>
        <p:sp>
          <p:nvSpPr>
            <p:cNvPr id="33" name="Oval 32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5102" y="1539454"/>
              <a:ext cx="1581151" cy="89492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C/C++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Algorithm,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HW Drivers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Updates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89635" y="4148739"/>
            <a:ext cx="1188720" cy="914400"/>
            <a:chOff x="2725102" y="1281914"/>
            <a:chExt cx="1581151" cy="1280160"/>
          </a:xfrm>
        </p:grpSpPr>
        <p:sp>
          <p:nvSpPr>
            <p:cNvPr id="39" name="Oval 38"/>
            <p:cNvSpPr/>
            <p:nvPr/>
          </p:nvSpPr>
          <p:spPr>
            <a:xfrm>
              <a:off x="2863697" y="1281914"/>
              <a:ext cx="1280160" cy="12801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5102" y="1642604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Zynq-7000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Simulation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04574" y="2900602"/>
            <a:ext cx="1188720" cy="914400"/>
            <a:chOff x="2725102" y="1400174"/>
            <a:chExt cx="1581151" cy="1280160"/>
          </a:xfrm>
        </p:grpSpPr>
        <p:sp>
          <p:nvSpPr>
            <p:cNvPr id="42" name="Oval 41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25102" y="1728382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 Blocks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Design</a:t>
              </a: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2847381" y="1954591"/>
            <a:ext cx="256032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4181750" y="1956124"/>
            <a:ext cx="256032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558751" y="1943917"/>
            <a:ext cx="256032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rved Right Arrow 46"/>
          <p:cNvSpPr/>
          <p:nvPr/>
        </p:nvSpPr>
        <p:spPr>
          <a:xfrm rot="5400000">
            <a:off x="3283257" y="81412"/>
            <a:ext cx="443014" cy="2604059"/>
          </a:xfrm>
          <a:prstGeom prst="curvedRightArrow">
            <a:avLst>
              <a:gd name="adj1" fmla="val 35354"/>
              <a:gd name="adj2" fmla="val 71963"/>
              <a:gd name="adj3" fmla="val 2323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6295440" y="2589821"/>
            <a:ext cx="228600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H="1">
            <a:off x="5577799" y="3228849"/>
            <a:ext cx="256032" cy="26517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H="1">
            <a:off x="4235961" y="3230209"/>
            <a:ext cx="256032" cy="26517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flipH="1">
            <a:off x="2862590" y="3258887"/>
            <a:ext cx="256032" cy="26517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2343345" flipH="1">
            <a:off x="2833387" y="2674688"/>
            <a:ext cx="557095" cy="265176"/>
          </a:xfrm>
          <a:prstGeom prst="rightArrow">
            <a:avLst>
              <a:gd name="adj1" fmla="val 64368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2198163" y="3831963"/>
            <a:ext cx="274320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886442" y="4487602"/>
            <a:ext cx="256032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rved Right Arrow 56"/>
          <p:cNvSpPr/>
          <p:nvPr/>
        </p:nvSpPr>
        <p:spPr>
          <a:xfrm rot="5400000">
            <a:off x="2817127" y="3699204"/>
            <a:ext cx="248354" cy="804972"/>
          </a:xfrm>
          <a:prstGeom prst="curvedRightArrow">
            <a:avLst>
              <a:gd name="adj1" fmla="val 44152"/>
              <a:gd name="adj2" fmla="val 104436"/>
              <a:gd name="adj3" fmla="val 2968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5" name="Picture 4" descr="http://www.clipartbest.com/cliparts/aie/K54/aieK54o9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73" y="2443116"/>
            <a:ext cx="269358" cy="2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http://www.clipartbest.com/cliparts/aie/K54/aieK54o9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15" y="2419709"/>
            <a:ext cx="269358" cy="2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http://www.clipartbest.com/cliparts/aie/K54/aieK54o9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75" y="3751249"/>
            <a:ext cx="269358" cy="2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http://www.clipartbest.com/cliparts/aie/K54/aieK54o9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25" y="4970207"/>
            <a:ext cx="269358" cy="2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/>
          <p:cNvGrpSpPr/>
          <p:nvPr/>
        </p:nvGrpSpPr>
        <p:grpSpPr>
          <a:xfrm>
            <a:off x="2622714" y="3665460"/>
            <a:ext cx="721076" cy="261399"/>
            <a:chOff x="792300" y="3250001"/>
            <a:chExt cx="721076" cy="261399"/>
          </a:xfrm>
        </p:grpSpPr>
        <p:sp>
          <p:nvSpPr>
            <p:cNvPr id="153" name="TextBox 152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5-10</a:t>
              </a:r>
            </a:p>
          </p:txBody>
        </p:sp>
        <p:pic>
          <p:nvPicPr>
            <p:cNvPr id="1040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4" name="Group 183"/>
          <p:cNvGrpSpPr/>
          <p:nvPr/>
        </p:nvGrpSpPr>
        <p:grpSpPr>
          <a:xfrm>
            <a:off x="4005814" y="3682433"/>
            <a:ext cx="721076" cy="261399"/>
            <a:chOff x="792300" y="3250001"/>
            <a:chExt cx="721076" cy="261399"/>
          </a:xfrm>
        </p:grpSpPr>
        <p:sp>
          <p:nvSpPr>
            <p:cNvPr id="185" name="TextBox 184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10-20</a:t>
              </a:r>
            </a:p>
          </p:txBody>
        </p:sp>
        <p:pic>
          <p:nvPicPr>
            <p:cNvPr id="186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7" name="Group 186"/>
          <p:cNvGrpSpPr/>
          <p:nvPr/>
        </p:nvGrpSpPr>
        <p:grpSpPr>
          <a:xfrm>
            <a:off x="5323148" y="3696898"/>
            <a:ext cx="721076" cy="261399"/>
            <a:chOff x="792300" y="3250001"/>
            <a:chExt cx="721076" cy="261399"/>
          </a:xfrm>
        </p:grpSpPr>
        <p:sp>
          <p:nvSpPr>
            <p:cNvPr id="188" name="TextBox 187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20-60</a:t>
              </a:r>
            </a:p>
          </p:txBody>
        </p:sp>
        <p:pic>
          <p:nvPicPr>
            <p:cNvPr id="189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0" name="Group 189"/>
          <p:cNvGrpSpPr/>
          <p:nvPr/>
        </p:nvGrpSpPr>
        <p:grpSpPr>
          <a:xfrm>
            <a:off x="4019576" y="2391534"/>
            <a:ext cx="721076" cy="261399"/>
            <a:chOff x="792300" y="3250001"/>
            <a:chExt cx="721076" cy="261399"/>
          </a:xfrm>
        </p:grpSpPr>
        <p:sp>
          <p:nvSpPr>
            <p:cNvPr id="191" name="TextBox 190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5-10</a:t>
              </a:r>
            </a:p>
          </p:txBody>
        </p:sp>
        <p:pic>
          <p:nvPicPr>
            <p:cNvPr id="192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3" name="Group 192"/>
          <p:cNvGrpSpPr/>
          <p:nvPr/>
        </p:nvGrpSpPr>
        <p:grpSpPr>
          <a:xfrm>
            <a:off x="6669441" y="2431105"/>
            <a:ext cx="721076" cy="261399"/>
            <a:chOff x="792300" y="3250001"/>
            <a:chExt cx="721076" cy="261399"/>
          </a:xfrm>
        </p:grpSpPr>
        <p:sp>
          <p:nvSpPr>
            <p:cNvPr id="194" name="TextBox 193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1-2</a:t>
              </a:r>
            </a:p>
          </p:txBody>
        </p:sp>
        <p:pic>
          <p:nvPicPr>
            <p:cNvPr id="195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/>
          <p:cNvGrpSpPr/>
          <p:nvPr/>
        </p:nvGrpSpPr>
        <p:grpSpPr>
          <a:xfrm>
            <a:off x="4054653" y="4940855"/>
            <a:ext cx="721076" cy="261399"/>
            <a:chOff x="792300" y="3250001"/>
            <a:chExt cx="721076" cy="261399"/>
          </a:xfrm>
        </p:grpSpPr>
        <p:sp>
          <p:nvSpPr>
            <p:cNvPr id="197" name="TextBox 196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 1</a:t>
              </a:r>
            </a:p>
          </p:txBody>
        </p:sp>
        <p:pic>
          <p:nvPicPr>
            <p:cNvPr id="198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2" name="Group 1041"/>
          <p:cNvGrpSpPr/>
          <p:nvPr/>
        </p:nvGrpSpPr>
        <p:grpSpPr>
          <a:xfrm>
            <a:off x="4655646" y="4082482"/>
            <a:ext cx="2490168" cy="1067116"/>
            <a:chOff x="4398088" y="3473846"/>
            <a:chExt cx="2490168" cy="1067116"/>
          </a:xfrm>
        </p:grpSpPr>
        <p:grpSp>
          <p:nvGrpSpPr>
            <p:cNvPr id="1039" name="Group 1038"/>
            <p:cNvGrpSpPr/>
            <p:nvPr/>
          </p:nvGrpSpPr>
          <p:grpSpPr>
            <a:xfrm>
              <a:off x="4398088" y="3473846"/>
              <a:ext cx="2490168" cy="1067116"/>
              <a:chOff x="4518114" y="4089756"/>
              <a:chExt cx="2490168" cy="106711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518114" y="4089756"/>
                <a:ext cx="2439368" cy="1067116"/>
                <a:chOff x="1409382" y="3498498"/>
                <a:chExt cx="2439368" cy="1067116"/>
              </a:xfrm>
            </p:grpSpPr>
            <p:sp>
              <p:nvSpPr>
                <p:cNvPr id="59" name="Pentagon 591"/>
                <p:cNvSpPr/>
                <p:nvPr/>
              </p:nvSpPr>
              <p:spPr>
                <a:xfrm flipH="1">
                  <a:off x="1581482" y="3611448"/>
                  <a:ext cx="182880" cy="13716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0" name="Pentagon 591"/>
                <p:cNvSpPr/>
                <p:nvPr/>
              </p:nvSpPr>
              <p:spPr>
                <a:xfrm flipH="1">
                  <a:off x="1581482" y="3789455"/>
                  <a:ext cx="182880" cy="13716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1409382" y="3498498"/>
                  <a:ext cx="2439368" cy="1067116"/>
                </a:xfrm>
                <a:prstGeom prst="roundRect">
                  <a:avLst>
                    <a:gd name="adj" fmla="val 7920"/>
                  </a:avLst>
                </a:prstGeom>
                <a:noFill/>
                <a:ln>
                  <a:prstDash val="lg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2" name="Pentagon 591"/>
                <p:cNvSpPr/>
                <p:nvPr/>
              </p:nvSpPr>
              <p:spPr>
                <a:xfrm flipH="1">
                  <a:off x="1581482" y="3967983"/>
                  <a:ext cx="182880" cy="12214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739191" y="3569232"/>
                  <a:ext cx="162897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/>
                    <a:t>Vivado High-Level Synthesis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739191" y="3750068"/>
                  <a:ext cx="122341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/>
                    <a:t>Vivado IP Integrator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740230" y="3936975"/>
                  <a:ext cx="189186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/>
                    <a:t>Xilinx Software Development Kit 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695352" y="3753643"/>
                  <a:ext cx="69994" cy="10038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/>
                </a:p>
              </p:txBody>
            </p:sp>
          </p:grpSp>
          <p:pic>
            <p:nvPicPr>
              <p:cNvPr id="178" name="Picture 4" descr="http://www.clipartbest.com/cliparts/aie/K54/aieK54o9T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0825" y="4905305"/>
                <a:ext cx="186828" cy="156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9" name="TextBox 178"/>
              <p:cNvSpPr txBox="1"/>
              <p:nvPr/>
            </p:nvSpPr>
            <p:spPr>
              <a:xfrm>
                <a:off x="4837759" y="4892618"/>
                <a:ext cx="21705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Manual process (Workings required)</a:t>
                </a: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841952" y="4707995"/>
                <a:ext cx="203207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Automatic process time (minutes)</a:t>
                </a:r>
              </a:p>
            </p:txBody>
          </p:sp>
        </p:grpSp>
        <p:pic>
          <p:nvPicPr>
            <p:cNvPr id="199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799" y="4101662"/>
              <a:ext cx="161657" cy="161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1" name="Curved Right Arrow 200"/>
          <p:cNvSpPr/>
          <p:nvPr/>
        </p:nvSpPr>
        <p:spPr>
          <a:xfrm rot="5400000">
            <a:off x="2774392" y="1165702"/>
            <a:ext cx="248354" cy="804972"/>
          </a:xfrm>
          <a:prstGeom prst="curvedRightArrow">
            <a:avLst>
              <a:gd name="adj1" fmla="val 44152"/>
              <a:gd name="adj2" fmla="val 104436"/>
              <a:gd name="adj3" fmla="val 2968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396" y="1625082"/>
            <a:ext cx="1188720" cy="914400"/>
            <a:chOff x="2717957" y="1400174"/>
            <a:chExt cx="1581151" cy="1280160"/>
          </a:xfrm>
        </p:grpSpPr>
        <p:sp>
          <p:nvSpPr>
            <p:cNvPr id="6" name="Oval 5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7957" y="1758968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Export RTL of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HLS Block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30529" y="1625082"/>
            <a:ext cx="1188720" cy="914400"/>
            <a:chOff x="2721530" y="1400175"/>
            <a:chExt cx="1581151" cy="1280160"/>
          </a:xfrm>
        </p:grpSpPr>
        <p:sp>
          <p:nvSpPr>
            <p:cNvPr id="10" name="Oval 9"/>
            <p:cNvSpPr/>
            <p:nvPr/>
          </p:nvSpPr>
          <p:spPr>
            <a:xfrm>
              <a:off x="2875598" y="1400175"/>
              <a:ext cx="1280160" cy="1280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1530" y="1629970"/>
              <a:ext cx="1581151" cy="696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HLS Block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Synthesis &amp;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Analysis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4248" y="1619696"/>
            <a:ext cx="1188720" cy="914400"/>
            <a:chOff x="2727005" y="1400175"/>
            <a:chExt cx="1581151" cy="1280160"/>
          </a:xfrm>
        </p:grpSpPr>
        <p:sp>
          <p:nvSpPr>
            <p:cNvPr id="13" name="Oval 12"/>
            <p:cNvSpPr/>
            <p:nvPr/>
          </p:nvSpPr>
          <p:spPr>
            <a:xfrm>
              <a:off x="2876550" y="1400175"/>
              <a:ext cx="1280160" cy="1280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7005" y="1725529"/>
              <a:ext cx="1581151" cy="49717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HLS Block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Updates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17346" y="1625561"/>
            <a:ext cx="1188720" cy="914400"/>
            <a:chOff x="2737491" y="1400175"/>
            <a:chExt cx="1581151" cy="1280160"/>
          </a:xfrm>
        </p:grpSpPr>
        <p:sp>
          <p:nvSpPr>
            <p:cNvPr id="16" name="Oval 15"/>
            <p:cNvSpPr/>
            <p:nvPr/>
          </p:nvSpPr>
          <p:spPr>
            <a:xfrm>
              <a:off x="2875598" y="1400175"/>
              <a:ext cx="1280160" cy="1280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37491" y="1725305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Simulation of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HLS Block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9947" y="2879967"/>
            <a:ext cx="1188720" cy="914400"/>
            <a:chOff x="2717957" y="1400174"/>
            <a:chExt cx="1581151" cy="1280160"/>
          </a:xfrm>
        </p:grpSpPr>
        <p:sp>
          <p:nvSpPr>
            <p:cNvPr id="19" name="Oval 18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7957" y="1687847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Synthesis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2844" y="2899332"/>
            <a:ext cx="969381" cy="914400"/>
            <a:chOff x="2875598" y="1400174"/>
            <a:chExt cx="1289402" cy="1280160"/>
          </a:xfrm>
        </p:grpSpPr>
        <p:sp>
          <p:nvSpPr>
            <p:cNvPr id="23" name="Oval 22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15740" y="1631404"/>
              <a:ext cx="1249260" cy="9048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29332" y="2875000"/>
            <a:ext cx="1188720" cy="914400"/>
            <a:chOff x="2717957" y="1400174"/>
            <a:chExt cx="1581151" cy="1280160"/>
          </a:xfrm>
        </p:grpSpPr>
        <p:sp>
          <p:nvSpPr>
            <p:cNvPr id="27" name="Oval 26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7957" y="1758968"/>
              <a:ext cx="15811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Bit stream Generation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40964" y="4141166"/>
            <a:ext cx="1188720" cy="914400"/>
            <a:chOff x="2725102" y="1400174"/>
            <a:chExt cx="1581151" cy="1280160"/>
          </a:xfrm>
        </p:grpSpPr>
        <p:sp>
          <p:nvSpPr>
            <p:cNvPr id="33" name="Oval 32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5102" y="1539454"/>
              <a:ext cx="1581151" cy="89492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C/C++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Algorithm,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HW Drivers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Updates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89635" y="4148739"/>
            <a:ext cx="1188720" cy="914400"/>
            <a:chOff x="2725102" y="1281914"/>
            <a:chExt cx="1581151" cy="1280160"/>
          </a:xfrm>
        </p:grpSpPr>
        <p:sp>
          <p:nvSpPr>
            <p:cNvPr id="39" name="Oval 38"/>
            <p:cNvSpPr/>
            <p:nvPr/>
          </p:nvSpPr>
          <p:spPr>
            <a:xfrm>
              <a:off x="2863697" y="1281914"/>
              <a:ext cx="1280160" cy="12801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5102" y="1642604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Zynq-7000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Simulation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04574" y="2900602"/>
            <a:ext cx="1188720" cy="914400"/>
            <a:chOff x="2725102" y="1400174"/>
            <a:chExt cx="1581151" cy="1280160"/>
          </a:xfrm>
        </p:grpSpPr>
        <p:sp>
          <p:nvSpPr>
            <p:cNvPr id="42" name="Oval 41"/>
            <p:cNvSpPr/>
            <p:nvPr/>
          </p:nvSpPr>
          <p:spPr>
            <a:xfrm>
              <a:off x="2875598" y="1400174"/>
              <a:ext cx="1280160" cy="1280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25102" y="1728382"/>
              <a:ext cx="158115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 Blocks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Design</a:t>
              </a: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2847381" y="1954591"/>
            <a:ext cx="256032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4181750" y="1956124"/>
            <a:ext cx="256032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558751" y="1943917"/>
            <a:ext cx="256032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rved Right Arrow 46"/>
          <p:cNvSpPr/>
          <p:nvPr/>
        </p:nvSpPr>
        <p:spPr>
          <a:xfrm rot="5400000">
            <a:off x="3283257" y="81412"/>
            <a:ext cx="443014" cy="2604059"/>
          </a:xfrm>
          <a:prstGeom prst="curvedRightArrow">
            <a:avLst>
              <a:gd name="adj1" fmla="val 35354"/>
              <a:gd name="adj2" fmla="val 71963"/>
              <a:gd name="adj3" fmla="val 2323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6295440" y="2589821"/>
            <a:ext cx="228600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H="1">
            <a:off x="5577799" y="3228849"/>
            <a:ext cx="256032" cy="26517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H="1">
            <a:off x="4235961" y="3230209"/>
            <a:ext cx="256032" cy="26517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flipH="1">
            <a:off x="2862590" y="3258887"/>
            <a:ext cx="256032" cy="26517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2343345" flipH="1">
            <a:off x="2833387" y="2674688"/>
            <a:ext cx="557095" cy="265176"/>
          </a:xfrm>
          <a:prstGeom prst="rightArrow">
            <a:avLst>
              <a:gd name="adj1" fmla="val 64368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2198163" y="3831963"/>
            <a:ext cx="274320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886442" y="4487602"/>
            <a:ext cx="256032" cy="2651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rved Right Arrow 56"/>
          <p:cNvSpPr/>
          <p:nvPr/>
        </p:nvSpPr>
        <p:spPr>
          <a:xfrm rot="5400000">
            <a:off x="2817127" y="3699204"/>
            <a:ext cx="248354" cy="804972"/>
          </a:xfrm>
          <a:prstGeom prst="curvedRightArrow">
            <a:avLst>
              <a:gd name="adj1" fmla="val 44152"/>
              <a:gd name="adj2" fmla="val 104436"/>
              <a:gd name="adj3" fmla="val 2968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5" name="Picture 4" descr="http://www.clipartbest.com/cliparts/aie/K54/aieK54o9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73" y="2443116"/>
            <a:ext cx="269358" cy="2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http://www.clipartbest.com/cliparts/aie/K54/aieK54o9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15" y="2419709"/>
            <a:ext cx="269358" cy="2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http://www.clipartbest.com/cliparts/aie/K54/aieK54o9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75" y="3751249"/>
            <a:ext cx="269358" cy="2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http://www.clipartbest.com/cliparts/aie/K54/aieK54o9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25" y="4970207"/>
            <a:ext cx="269358" cy="2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/>
          <p:cNvGrpSpPr/>
          <p:nvPr/>
        </p:nvGrpSpPr>
        <p:grpSpPr>
          <a:xfrm>
            <a:off x="2622714" y="3665460"/>
            <a:ext cx="721076" cy="261399"/>
            <a:chOff x="792300" y="3250001"/>
            <a:chExt cx="721076" cy="261399"/>
          </a:xfrm>
        </p:grpSpPr>
        <p:sp>
          <p:nvSpPr>
            <p:cNvPr id="153" name="TextBox 152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5-10</a:t>
              </a:r>
            </a:p>
          </p:txBody>
        </p:sp>
        <p:pic>
          <p:nvPicPr>
            <p:cNvPr id="1040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4" name="Group 183"/>
          <p:cNvGrpSpPr/>
          <p:nvPr/>
        </p:nvGrpSpPr>
        <p:grpSpPr>
          <a:xfrm>
            <a:off x="4005814" y="3682433"/>
            <a:ext cx="721076" cy="261399"/>
            <a:chOff x="792300" y="3250001"/>
            <a:chExt cx="721076" cy="261399"/>
          </a:xfrm>
        </p:grpSpPr>
        <p:sp>
          <p:nvSpPr>
            <p:cNvPr id="185" name="TextBox 184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10-20</a:t>
              </a:r>
            </a:p>
          </p:txBody>
        </p:sp>
        <p:pic>
          <p:nvPicPr>
            <p:cNvPr id="186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7" name="Group 186"/>
          <p:cNvGrpSpPr/>
          <p:nvPr/>
        </p:nvGrpSpPr>
        <p:grpSpPr>
          <a:xfrm>
            <a:off x="5323148" y="3696898"/>
            <a:ext cx="721076" cy="261399"/>
            <a:chOff x="792300" y="3250001"/>
            <a:chExt cx="721076" cy="261399"/>
          </a:xfrm>
        </p:grpSpPr>
        <p:sp>
          <p:nvSpPr>
            <p:cNvPr id="188" name="TextBox 187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20-60</a:t>
              </a:r>
            </a:p>
          </p:txBody>
        </p:sp>
        <p:pic>
          <p:nvPicPr>
            <p:cNvPr id="189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0" name="Group 189"/>
          <p:cNvGrpSpPr/>
          <p:nvPr/>
        </p:nvGrpSpPr>
        <p:grpSpPr>
          <a:xfrm>
            <a:off x="4019576" y="2391534"/>
            <a:ext cx="721076" cy="261399"/>
            <a:chOff x="792300" y="3250001"/>
            <a:chExt cx="721076" cy="261399"/>
          </a:xfrm>
        </p:grpSpPr>
        <p:sp>
          <p:nvSpPr>
            <p:cNvPr id="191" name="TextBox 190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5-10</a:t>
              </a:r>
            </a:p>
          </p:txBody>
        </p:sp>
        <p:pic>
          <p:nvPicPr>
            <p:cNvPr id="192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3" name="Group 192"/>
          <p:cNvGrpSpPr/>
          <p:nvPr/>
        </p:nvGrpSpPr>
        <p:grpSpPr>
          <a:xfrm>
            <a:off x="6669441" y="2431105"/>
            <a:ext cx="721076" cy="261399"/>
            <a:chOff x="792300" y="3250001"/>
            <a:chExt cx="721076" cy="261399"/>
          </a:xfrm>
        </p:grpSpPr>
        <p:sp>
          <p:nvSpPr>
            <p:cNvPr id="194" name="TextBox 193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1-2</a:t>
              </a:r>
            </a:p>
          </p:txBody>
        </p:sp>
        <p:pic>
          <p:nvPicPr>
            <p:cNvPr id="195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/>
          <p:cNvGrpSpPr/>
          <p:nvPr/>
        </p:nvGrpSpPr>
        <p:grpSpPr>
          <a:xfrm>
            <a:off x="4054653" y="4940855"/>
            <a:ext cx="721076" cy="261399"/>
            <a:chOff x="792300" y="3250001"/>
            <a:chExt cx="721076" cy="261399"/>
          </a:xfrm>
        </p:grpSpPr>
        <p:sp>
          <p:nvSpPr>
            <p:cNvPr id="197" name="TextBox 196"/>
            <p:cNvSpPr txBox="1"/>
            <p:nvPr/>
          </p:nvSpPr>
          <p:spPr>
            <a:xfrm>
              <a:off x="975531" y="3265179"/>
              <a:ext cx="5378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 1</a:t>
              </a:r>
            </a:p>
          </p:txBody>
        </p:sp>
        <p:pic>
          <p:nvPicPr>
            <p:cNvPr id="198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2" name="Group 1041"/>
          <p:cNvGrpSpPr/>
          <p:nvPr/>
        </p:nvGrpSpPr>
        <p:grpSpPr>
          <a:xfrm>
            <a:off x="4655646" y="4082482"/>
            <a:ext cx="2490168" cy="1067116"/>
            <a:chOff x="4398088" y="3473846"/>
            <a:chExt cx="2490168" cy="1067116"/>
          </a:xfrm>
        </p:grpSpPr>
        <p:grpSp>
          <p:nvGrpSpPr>
            <p:cNvPr id="1039" name="Group 1038"/>
            <p:cNvGrpSpPr/>
            <p:nvPr/>
          </p:nvGrpSpPr>
          <p:grpSpPr>
            <a:xfrm>
              <a:off x="4398088" y="3473846"/>
              <a:ext cx="2490168" cy="1067116"/>
              <a:chOff x="4518114" y="4089756"/>
              <a:chExt cx="2490168" cy="106711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518114" y="4089756"/>
                <a:ext cx="2439368" cy="1067116"/>
                <a:chOff x="1409382" y="3498498"/>
                <a:chExt cx="2439368" cy="1067116"/>
              </a:xfrm>
            </p:grpSpPr>
            <p:sp>
              <p:nvSpPr>
                <p:cNvPr id="59" name="Pentagon 591"/>
                <p:cNvSpPr/>
                <p:nvPr/>
              </p:nvSpPr>
              <p:spPr>
                <a:xfrm flipH="1">
                  <a:off x="1581482" y="3611448"/>
                  <a:ext cx="182880" cy="13716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0" name="Pentagon 591"/>
                <p:cNvSpPr/>
                <p:nvPr/>
              </p:nvSpPr>
              <p:spPr>
                <a:xfrm flipH="1">
                  <a:off x="1581482" y="3789455"/>
                  <a:ext cx="182880" cy="13716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1409382" y="3498498"/>
                  <a:ext cx="2439368" cy="1067116"/>
                </a:xfrm>
                <a:prstGeom prst="roundRect">
                  <a:avLst>
                    <a:gd name="adj" fmla="val 7920"/>
                  </a:avLst>
                </a:prstGeom>
                <a:noFill/>
                <a:ln>
                  <a:prstDash val="lg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2" name="Pentagon 591"/>
                <p:cNvSpPr/>
                <p:nvPr/>
              </p:nvSpPr>
              <p:spPr>
                <a:xfrm flipH="1">
                  <a:off x="1581482" y="3967983"/>
                  <a:ext cx="182880" cy="12214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739191" y="3569232"/>
                  <a:ext cx="162897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/>
                    <a:t>Vivado High-Level Synthesis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739191" y="3750068"/>
                  <a:ext cx="122341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/>
                    <a:t>Vivado IP Integrator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740230" y="3936975"/>
                  <a:ext cx="189186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/>
                    <a:t>Xilinx Software Development Kit 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695352" y="3753643"/>
                  <a:ext cx="69994" cy="10038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/>
                </a:p>
              </p:txBody>
            </p:sp>
          </p:grpSp>
          <p:pic>
            <p:nvPicPr>
              <p:cNvPr id="178" name="Picture 4" descr="http://www.clipartbest.com/cliparts/aie/K54/aieK54o9T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0825" y="4905305"/>
                <a:ext cx="186828" cy="156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9" name="TextBox 178"/>
              <p:cNvSpPr txBox="1"/>
              <p:nvPr/>
            </p:nvSpPr>
            <p:spPr>
              <a:xfrm>
                <a:off x="4837759" y="4892618"/>
                <a:ext cx="21705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Manual process (Workings required)</a:t>
                </a: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841952" y="4707995"/>
                <a:ext cx="203207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Automatic process time (minutes)</a:t>
                </a:r>
              </a:p>
            </p:txBody>
          </p:sp>
        </p:grpSp>
        <p:pic>
          <p:nvPicPr>
            <p:cNvPr id="199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799" y="4101662"/>
              <a:ext cx="161657" cy="161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1" name="Curved Right Arrow 200"/>
          <p:cNvSpPr/>
          <p:nvPr/>
        </p:nvSpPr>
        <p:spPr>
          <a:xfrm rot="5400000">
            <a:off x="2774392" y="1165702"/>
            <a:ext cx="248354" cy="804972"/>
          </a:xfrm>
          <a:prstGeom prst="curvedRightArrow">
            <a:avLst>
              <a:gd name="adj1" fmla="val 44152"/>
              <a:gd name="adj2" fmla="val 104436"/>
              <a:gd name="adj3" fmla="val 2968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ounded Rectangle 433"/>
          <p:cNvSpPr/>
          <p:nvPr/>
        </p:nvSpPr>
        <p:spPr>
          <a:xfrm>
            <a:off x="1773102" y="1035776"/>
            <a:ext cx="864340" cy="1859844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ounded Rectangle 432"/>
          <p:cNvSpPr/>
          <p:nvPr/>
        </p:nvSpPr>
        <p:spPr>
          <a:xfrm>
            <a:off x="4746868" y="1022350"/>
            <a:ext cx="652621" cy="1873270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ounded Rectangle 431"/>
          <p:cNvSpPr/>
          <p:nvPr/>
        </p:nvSpPr>
        <p:spPr>
          <a:xfrm>
            <a:off x="2751253" y="1022350"/>
            <a:ext cx="1860839" cy="1873270"/>
          </a:xfrm>
          <a:prstGeom prst="roundRect">
            <a:avLst>
              <a:gd name="adj" fmla="val 735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59144" y="1350577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6309" y="1800685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60001" y="2243695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26349" y="1120205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99442" y="1488400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95214" y="2079485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50110" y="1110987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44582" y="1559672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51698" y="1996109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47470" y="2443390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8" idx="6"/>
            <a:endCxn id="27" idx="2"/>
          </p:cNvCxnSpPr>
          <p:nvPr/>
        </p:nvCxnSpPr>
        <p:spPr>
          <a:xfrm>
            <a:off x="3373821" y="1293941"/>
            <a:ext cx="677877" cy="875904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28" idx="2"/>
          </p:cNvCxnSpPr>
          <p:nvPr/>
        </p:nvCxnSpPr>
        <p:spPr>
          <a:xfrm>
            <a:off x="3373821" y="1293941"/>
            <a:ext cx="673649" cy="132318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30" idx="2"/>
          </p:cNvCxnSpPr>
          <p:nvPr/>
        </p:nvCxnSpPr>
        <p:spPr>
          <a:xfrm flipV="1">
            <a:off x="2407473" y="2176541"/>
            <a:ext cx="624080" cy="24089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6"/>
            <a:endCxn id="25" idx="2"/>
          </p:cNvCxnSpPr>
          <p:nvPr/>
        </p:nvCxnSpPr>
        <p:spPr>
          <a:xfrm flipV="1">
            <a:off x="3373821" y="1284723"/>
            <a:ext cx="676289" cy="921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26" idx="2"/>
          </p:cNvCxnSpPr>
          <p:nvPr/>
        </p:nvCxnSpPr>
        <p:spPr>
          <a:xfrm>
            <a:off x="3373821" y="1293941"/>
            <a:ext cx="670761" cy="43946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  <a:endCxn id="8" idx="2"/>
          </p:cNvCxnSpPr>
          <p:nvPr/>
        </p:nvCxnSpPr>
        <p:spPr>
          <a:xfrm flipV="1">
            <a:off x="2406616" y="1293941"/>
            <a:ext cx="619733" cy="23037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9" idx="2"/>
          </p:cNvCxnSpPr>
          <p:nvPr/>
        </p:nvCxnSpPr>
        <p:spPr>
          <a:xfrm flipV="1">
            <a:off x="2403781" y="1736738"/>
            <a:ext cx="625962" cy="23768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6"/>
            <a:endCxn id="14" idx="2"/>
          </p:cNvCxnSpPr>
          <p:nvPr/>
        </p:nvCxnSpPr>
        <p:spPr>
          <a:xfrm>
            <a:off x="4397582" y="1284723"/>
            <a:ext cx="501860" cy="37741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  <a:endCxn id="137" idx="2"/>
          </p:cNvCxnSpPr>
          <p:nvPr/>
        </p:nvCxnSpPr>
        <p:spPr>
          <a:xfrm>
            <a:off x="2407473" y="2417431"/>
            <a:ext cx="627260" cy="19686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9743" y="1563002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109" idx="6"/>
            <a:endCxn id="26" idx="2"/>
          </p:cNvCxnSpPr>
          <p:nvPr/>
        </p:nvCxnSpPr>
        <p:spPr>
          <a:xfrm flipV="1">
            <a:off x="3377215" y="1733408"/>
            <a:ext cx="667367" cy="333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9" idx="6"/>
            <a:endCxn id="27" idx="2"/>
          </p:cNvCxnSpPr>
          <p:nvPr/>
        </p:nvCxnSpPr>
        <p:spPr>
          <a:xfrm>
            <a:off x="3377215" y="1736738"/>
            <a:ext cx="674483" cy="43310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9" idx="6"/>
            <a:endCxn id="25" idx="2"/>
          </p:cNvCxnSpPr>
          <p:nvPr/>
        </p:nvCxnSpPr>
        <p:spPr>
          <a:xfrm flipV="1">
            <a:off x="3377215" y="1284723"/>
            <a:ext cx="672895" cy="45201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6"/>
            <a:endCxn id="25" idx="2"/>
          </p:cNvCxnSpPr>
          <p:nvPr/>
        </p:nvCxnSpPr>
        <p:spPr>
          <a:xfrm flipV="1">
            <a:off x="3377215" y="1284723"/>
            <a:ext cx="672895" cy="45201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6"/>
            <a:endCxn id="28" idx="2"/>
          </p:cNvCxnSpPr>
          <p:nvPr/>
        </p:nvCxnSpPr>
        <p:spPr>
          <a:xfrm>
            <a:off x="3377215" y="1736738"/>
            <a:ext cx="670255" cy="88038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031553" y="2002805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>
            <a:stCxn id="130" idx="6"/>
            <a:endCxn id="26" idx="2"/>
          </p:cNvCxnSpPr>
          <p:nvPr/>
        </p:nvCxnSpPr>
        <p:spPr>
          <a:xfrm flipV="1">
            <a:off x="3379025" y="1733408"/>
            <a:ext cx="665557" cy="44313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30" idx="6"/>
            <a:endCxn id="28" idx="2"/>
          </p:cNvCxnSpPr>
          <p:nvPr/>
        </p:nvCxnSpPr>
        <p:spPr>
          <a:xfrm>
            <a:off x="3379025" y="2176541"/>
            <a:ext cx="668445" cy="44058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30" idx="6"/>
            <a:endCxn id="25" idx="2"/>
          </p:cNvCxnSpPr>
          <p:nvPr/>
        </p:nvCxnSpPr>
        <p:spPr>
          <a:xfrm flipV="1">
            <a:off x="3379025" y="1284723"/>
            <a:ext cx="671085" cy="89181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0" idx="6"/>
            <a:endCxn id="27" idx="2"/>
          </p:cNvCxnSpPr>
          <p:nvPr/>
        </p:nvCxnSpPr>
        <p:spPr>
          <a:xfrm flipV="1">
            <a:off x="3379025" y="2169845"/>
            <a:ext cx="672673" cy="6696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034733" y="2440560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137" idx="6"/>
            <a:endCxn id="27" idx="2"/>
          </p:cNvCxnSpPr>
          <p:nvPr/>
        </p:nvCxnSpPr>
        <p:spPr>
          <a:xfrm flipV="1">
            <a:off x="3382205" y="2169845"/>
            <a:ext cx="669493" cy="44445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7" idx="6"/>
            <a:endCxn id="28" idx="2"/>
          </p:cNvCxnSpPr>
          <p:nvPr/>
        </p:nvCxnSpPr>
        <p:spPr>
          <a:xfrm>
            <a:off x="3382205" y="2614296"/>
            <a:ext cx="665265" cy="283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7" idx="6"/>
            <a:endCxn id="25" idx="2"/>
          </p:cNvCxnSpPr>
          <p:nvPr/>
        </p:nvCxnSpPr>
        <p:spPr>
          <a:xfrm flipV="1">
            <a:off x="3382205" y="1284723"/>
            <a:ext cx="667905" cy="132957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7" idx="6"/>
            <a:endCxn id="26" idx="2"/>
          </p:cNvCxnSpPr>
          <p:nvPr/>
        </p:nvCxnSpPr>
        <p:spPr>
          <a:xfrm flipV="1">
            <a:off x="3382205" y="1733408"/>
            <a:ext cx="662377" cy="88088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26" idx="6"/>
            <a:endCxn id="14" idx="2"/>
          </p:cNvCxnSpPr>
          <p:nvPr/>
        </p:nvCxnSpPr>
        <p:spPr>
          <a:xfrm flipV="1">
            <a:off x="4392054" y="1662136"/>
            <a:ext cx="507388" cy="7127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27" idx="6"/>
            <a:endCxn id="14" idx="2"/>
          </p:cNvCxnSpPr>
          <p:nvPr/>
        </p:nvCxnSpPr>
        <p:spPr>
          <a:xfrm flipV="1">
            <a:off x="4399170" y="1662136"/>
            <a:ext cx="500272" cy="50770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28" idx="6"/>
            <a:endCxn id="14" idx="2"/>
          </p:cNvCxnSpPr>
          <p:nvPr/>
        </p:nvCxnSpPr>
        <p:spPr>
          <a:xfrm flipV="1">
            <a:off x="4394942" y="1662136"/>
            <a:ext cx="504500" cy="95499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25" idx="6"/>
            <a:endCxn id="15" idx="2"/>
          </p:cNvCxnSpPr>
          <p:nvPr/>
        </p:nvCxnSpPr>
        <p:spPr>
          <a:xfrm>
            <a:off x="4397582" y="1284723"/>
            <a:ext cx="497632" cy="96849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26" idx="6"/>
            <a:endCxn id="15" idx="2"/>
          </p:cNvCxnSpPr>
          <p:nvPr/>
        </p:nvCxnSpPr>
        <p:spPr>
          <a:xfrm>
            <a:off x="4392054" y="1733408"/>
            <a:ext cx="503160" cy="51981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27" idx="6"/>
            <a:endCxn id="15" idx="2"/>
          </p:cNvCxnSpPr>
          <p:nvPr/>
        </p:nvCxnSpPr>
        <p:spPr>
          <a:xfrm>
            <a:off x="4399170" y="2169845"/>
            <a:ext cx="496044" cy="83376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28" idx="6"/>
            <a:endCxn id="15" idx="2"/>
          </p:cNvCxnSpPr>
          <p:nvPr/>
        </p:nvCxnSpPr>
        <p:spPr>
          <a:xfrm flipV="1">
            <a:off x="4394942" y="2253221"/>
            <a:ext cx="500272" cy="36390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6" idx="6"/>
            <a:endCxn id="109" idx="2"/>
          </p:cNvCxnSpPr>
          <p:nvPr/>
        </p:nvCxnSpPr>
        <p:spPr>
          <a:xfrm flipV="1">
            <a:off x="2407473" y="1736738"/>
            <a:ext cx="622270" cy="68069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6" idx="6"/>
            <a:endCxn id="8" idx="2"/>
          </p:cNvCxnSpPr>
          <p:nvPr/>
        </p:nvCxnSpPr>
        <p:spPr>
          <a:xfrm flipV="1">
            <a:off x="2407473" y="1293941"/>
            <a:ext cx="618876" cy="112349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5" idx="6"/>
            <a:endCxn id="137" idx="2"/>
          </p:cNvCxnSpPr>
          <p:nvPr/>
        </p:nvCxnSpPr>
        <p:spPr>
          <a:xfrm>
            <a:off x="2403781" y="1974421"/>
            <a:ext cx="630952" cy="63987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stCxn id="5" idx="6"/>
            <a:endCxn id="130" idx="2"/>
          </p:cNvCxnSpPr>
          <p:nvPr/>
        </p:nvCxnSpPr>
        <p:spPr>
          <a:xfrm>
            <a:off x="2403781" y="1974421"/>
            <a:ext cx="627772" cy="20212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5" idx="6"/>
            <a:endCxn id="8" idx="2"/>
          </p:cNvCxnSpPr>
          <p:nvPr/>
        </p:nvCxnSpPr>
        <p:spPr>
          <a:xfrm flipV="1">
            <a:off x="2403781" y="1293941"/>
            <a:ext cx="622568" cy="68048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stCxn id="4" idx="6"/>
            <a:endCxn id="130" idx="2"/>
          </p:cNvCxnSpPr>
          <p:nvPr/>
        </p:nvCxnSpPr>
        <p:spPr>
          <a:xfrm>
            <a:off x="2406616" y="1524313"/>
            <a:ext cx="624937" cy="65222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stCxn id="4" idx="6"/>
            <a:endCxn id="109" idx="2"/>
          </p:cNvCxnSpPr>
          <p:nvPr/>
        </p:nvCxnSpPr>
        <p:spPr>
          <a:xfrm>
            <a:off x="2406616" y="1524313"/>
            <a:ext cx="623127" cy="21242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4" idx="6"/>
            <a:endCxn id="137" idx="2"/>
          </p:cNvCxnSpPr>
          <p:nvPr/>
        </p:nvCxnSpPr>
        <p:spPr>
          <a:xfrm>
            <a:off x="2406616" y="1524313"/>
            <a:ext cx="628117" cy="108998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1795890" y="77447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Layer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3200085" y="7825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Layer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4612092" y="77130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Output Layer</a:t>
            </a:r>
          </a:p>
        </p:txBody>
      </p:sp>
      <p:sp>
        <p:nvSpPr>
          <p:cNvPr id="159" name="Right Arrow 158"/>
          <p:cNvSpPr/>
          <p:nvPr/>
        </p:nvSpPr>
        <p:spPr>
          <a:xfrm>
            <a:off x="2127746" y="2928348"/>
            <a:ext cx="2861914" cy="36702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20078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ounded Rectangle 433"/>
          <p:cNvSpPr/>
          <p:nvPr/>
        </p:nvSpPr>
        <p:spPr>
          <a:xfrm>
            <a:off x="1773102" y="1035776"/>
            <a:ext cx="864340" cy="1859844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ounded Rectangle 432"/>
          <p:cNvSpPr/>
          <p:nvPr/>
        </p:nvSpPr>
        <p:spPr>
          <a:xfrm>
            <a:off x="4746868" y="1022350"/>
            <a:ext cx="652621" cy="1873270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ounded Rectangle 431"/>
          <p:cNvSpPr/>
          <p:nvPr/>
        </p:nvSpPr>
        <p:spPr>
          <a:xfrm>
            <a:off x="2751253" y="1022350"/>
            <a:ext cx="1860839" cy="1873270"/>
          </a:xfrm>
          <a:prstGeom prst="roundRect">
            <a:avLst>
              <a:gd name="adj" fmla="val 735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59144" y="1350577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6309" y="1800685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60001" y="2243695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26349" y="1120205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99442" y="1488400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95214" y="2074722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50110" y="1110987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44582" y="1559672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51698" y="1996109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47470" y="2443390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8" idx="6"/>
            <a:endCxn id="27" idx="2"/>
          </p:cNvCxnSpPr>
          <p:nvPr/>
        </p:nvCxnSpPr>
        <p:spPr>
          <a:xfrm>
            <a:off x="3373821" y="1293941"/>
            <a:ext cx="677877" cy="875904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28" idx="2"/>
          </p:cNvCxnSpPr>
          <p:nvPr/>
        </p:nvCxnSpPr>
        <p:spPr>
          <a:xfrm>
            <a:off x="3373821" y="1293941"/>
            <a:ext cx="673649" cy="132318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30" idx="2"/>
          </p:cNvCxnSpPr>
          <p:nvPr/>
        </p:nvCxnSpPr>
        <p:spPr>
          <a:xfrm flipV="1">
            <a:off x="2407473" y="2176541"/>
            <a:ext cx="624080" cy="24089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6"/>
            <a:endCxn id="25" idx="2"/>
          </p:cNvCxnSpPr>
          <p:nvPr/>
        </p:nvCxnSpPr>
        <p:spPr>
          <a:xfrm flipV="1">
            <a:off x="3373821" y="1284723"/>
            <a:ext cx="676289" cy="921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26" idx="2"/>
          </p:cNvCxnSpPr>
          <p:nvPr/>
        </p:nvCxnSpPr>
        <p:spPr>
          <a:xfrm>
            <a:off x="3373821" y="1293941"/>
            <a:ext cx="670761" cy="43946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  <a:endCxn id="8" idx="2"/>
          </p:cNvCxnSpPr>
          <p:nvPr/>
        </p:nvCxnSpPr>
        <p:spPr>
          <a:xfrm flipV="1">
            <a:off x="2406616" y="1293941"/>
            <a:ext cx="619733" cy="23037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9" idx="2"/>
          </p:cNvCxnSpPr>
          <p:nvPr/>
        </p:nvCxnSpPr>
        <p:spPr>
          <a:xfrm flipV="1">
            <a:off x="2403781" y="1736738"/>
            <a:ext cx="625962" cy="23768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6"/>
            <a:endCxn id="14" idx="2"/>
          </p:cNvCxnSpPr>
          <p:nvPr/>
        </p:nvCxnSpPr>
        <p:spPr>
          <a:xfrm>
            <a:off x="4397582" y="1284723"/>
            <a:ext cx="501860" cy="37741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  <a:endCxn id="137" idx="2"/>
          </p:cNvCxnSpPr>
          <p:nvPr/>
        </p:nvCxnSpPr>
        <p:spPr>
          <a:xfrm>
            <a:off x="2407473" y="2417431"/>
            <a:ext cx="627260" cy="19686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9743" y="1563002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109" idx="6"/>
            <a:endCxn id="26" idx="2"/>
          </p:cNvCxnSpPr>
          <p:nvPr/>
        </p:nvCxnSpPr>
        <p:spPr>
          <a:xfrm flipV="1">
            <a:off x="3377215" y="1733408"/>
            <a:ext cx="667367" cy="333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9" idx="6"/>
            <a:endCxn id="27" idx="2"/>
          </p:cNvCxnSpPr>
          <p:nvPr/>
        </p:nvCxnSpPr>
        <p:spPr>
          <a:xfrm>
            <a:off x="3377215" y="1736738"/>
            <a:ext cx="674483" cy="43310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9" idx="6"/>
            <a:endCxn id="25" idx="2"/>
          </p:cNvCxnSpPr>
          <p:nvPr/>
        </p:nvCxnSpPr>
        <p:spPr>
          <a:xfrm flipV="1">
            <a:off x="3377215" y="1284723"/>
            <a:ext cx="672895" cy="45201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6"/>
            <a:endCxn id="25" idx="2"/>
          </p:cNvCxnSpPr>
          <p:nvPr/>
        </p:nvCxnSpPr>
        <p:spPr>
          <a:xfrm flipV="1">
            <a:off x="3377215" y="1284723"/>
            <a:ext cx="672895" cy="45201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6"/>
            <a:endCxn id="28" idx="2"/>
          </p:cNvCxnSpPr>
          <p:nvPr/>
        </p:nvCxnSpPr>
        <p:spPr>
          <a:xfrm>
            <a:off x="3377215" y="1736738"/>
            <a:ext cx="670255" cy="88038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031553" y="2002805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>
            <a:stCxn id="130" idx="6"/>
            <a:endCxn id="26" idx="2"/>
          </p:cNvCxnSpPr>
          <p:nvPr/>
        </p:nvCxnSpPr>
        <p:spPr>
          <a:xfrm flipV="1">
            <a:off x="3379025" y="1733408"/>
            <a:ext cx="665557" cy="44313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30" idx="6"/>
            <a:endCxn id="28" idx="2"/>
          </p:cNvCxnSpPr>
          <p:nvPr/>
        </p:nvCxnSpPr>
        <p:spPr>
          <a:xfrm>
            <a:off x="3379025" y="2176541"/>
            <a:ext cx="668445" cy="44058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30" idx="6"/>
            <a:endCxn id="25" idx="2"/>
          </p:cNvCxnSpPr>
          <p:nvPr/>
        </p:nvCxnSpPr>
        <p:spPr>
          <a:xfrm flipV="1">
            <a:off x="3379025" y="1284723"/>
            <a:ext cx="671085" cy="89181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0" idx="6"/>
            <a:endCxn id="27" idx="2"/>
          </p:cNvCxnSpPr>
          <p:nvPr/>
        </p:nvCxnSpPr>
        <p:spPr>
          <a:xfrm flipV="1">
            <a:off x="3379025" y="2169845"/>
            <a:ext cx="672673" cy="6696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034733" y="2440560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137" idx="6"/>
            <a:endCxn id="27" idx="2"/>
          </p:cNvCxnSpPr>
          <p:nvPr/>
        </p:nvCxnSpPr>
        <p:spPr>
          <a:xfrm flipV="1">
            <a:off x="3382205" y="2169845"/>
            <a:ext cx="669493" cy="44445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7" idx="6"/>
            <a:endCxn id="28" idx="2"/>
          </p:cNvCxnSpPr>
          <p:nvPr/>
        </p:nvCxnSpPr>
        <p:spPr>
          <a:xfrm>
            <a:off x="3382205" y="2614296"/>
            <a:ext cx="665265" cy="283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7" idx="6"/>
            <a:endCxn id="25" idx="2"/>
          </p:cNvCxnSpPr>
          <p:nvPr/>
        </p:nvCxnSpPr>
        <p:spPr>
          <a:xfrm flipV="1">
            <a:off x="3382205" y="1284723"/>
            <a:ext cx="667905" cy="132957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7" idx="6"/>
            <a:endCxn id="26" idx="2"/>
          </p:cNvCxnSpPr>
          <p:nvPr/>
        </p:nvCxnSpPr>
        <p:spPr>
          <a:xfrm flipV="1">
            <a:off x="3382205" y="1733408"/>
            <a:ext cx="662377" cy="88088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26" idx="6"/>
            <a:endCxn id="14" idx="2"/>
          </p:cNvCxnSpPr>
          <p:nvPr/>
        </p:nvCxnSpPr>
        <p:spPr>
          <a:xfrm flipV="1">
            <a:off x="4392054" y="1662136"/>
            <a:ext cx="507388" cy="7127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27" idx="6"/>
            <a:endCxn id="14" idx="2"/>
          </p:cNvCxnSpPr>
          <p:nvPr/>
        </p:nvCxnSpPr>
        <p:spPr>
          <a:xfrm flipV="1">
            <a:off x="4399170" y="1662136"/>
            <a:ext cx="500272" cy="50770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28" idx="6"/>
            <a:endCxn id="14" idx="2"/>
          </p:cNvCxnSpPr>
          <p:nvPr/>
        </p:nvCxnSpPr>
        <p:spPr>
          <a:xfrm flipV="1">
            <a:off x="4394942" y="1662136"/>
            <a:ext cx="504500" cy="95499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25" idx="6"/>
            <a:endCxn id="15" idx="2"/>
          </p:cNvCxnSpPr>
          <p:nvPr/>
        </p:nvCxnSpPr>
        <p:spPr>
          <a:xfrm>
            <a:off x="4397582" y="1284723"/>
            <a:ext cx="497632" cy="96373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26" idx="6"/>
            <a:endCxn id="15" idx="2"/>
          </p:cNvCxnSpPr>
          <p:nvPr/>
        </p:nvCxnSpPr>
        <p:spPr>
          <a:xfrm>
            <a:off x="4392054" y="1733408"/>
            <a:ext cx="503160" cy="51505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27" idx="6"/>
            <a:endCxn id="15" idx="2"/>
          </p:cNvCxnSpPr>
          <p:nvPr/>
        </p:nvCxnSpPr>
        <p:spPr>
          <a:xfrm>
            <a:off x="4399170" y="2169845"/>
            <a:ext cx="496044" cy="7861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28" idx="6"/>
            <a:endCxn id="15" idx="2"/>
          </p:cNvCxnSpPr>
          <p:nvPr/>
        </p:nvCxnSpPr>
        <p:spPr>
          <a:xfrm flipV="1">
            <a:off x="4394942" y="2248458"/>
            <a:ext cx="500272" cy="36866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6" idx="6"/>
            <a:endCxn id="109" idx="2"/>
          </p:cNvCxnSpPr>
          <p:nvPr/>
        </p:nvCxnSpPr>
        <p:spPr>
          <a:xfrm flipV="1">
            <a:off x="2407473" y="1736738"/>
            <a:ext cx="622270" cy="68069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6" idx="6"/>
            <a:endCxn id="8" idx="2"/>
          </p:cNvCxnSpPr>
          <p:nvPr/>
        </p:nvCxnSpPr>
        <p:spPr>
          <a:xfrm flipV="1">
            <a:off x="2407473" y="1293941"/>
            <a:ext cx="618876" cy="112349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5" idx="6"/>
            <a:endCxn id="137" idx="2"/>
          </p:cNvCxnSpPr>
          <p:nvPr/>
        </p:nvCxnSpPr>
        <p:spPr>
          <a:xfrm>
            <a:off x="2403781" y="1974421"/>
            <a:ext cx="630952" cy="63987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stCxn id="5" idx="6"/>
            <a:endCxn id="130" idx="2"/>
          </p:cNvCxnSpPr>
          <p:nvPr/>
        </p:nvCxnSpPr>
        <p:spPr>
          <a:xfrm>
            <a:off x="2403781" y="1974421"/>
            <a:ext cx="627772" cy="20212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5" idx="6"/>
            <a:endCxn id="8" idx="2"/>
          </p:cNvCxnSpPr>
          <p:nvPr/>
        </p:nvCxnSpPr>
        <p:spPr>
          <a:xfrm flipV="1">
            <a:off x="2403781" y="1293941"/>
            <a:ext cx="622568" cy="68048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stCxn id="4" idx="6"/>
            <a:endCxn id="130" idx="2"/>
          </p:cNvCxnSpPr>
          <p:nvPr/>
        </p:nvCxnSpPr>
        <p:spPr>
          <a:xfrm>
            <a:off x="2406616" y="1524313"/>
            <a:ext cx="624937" cy="65222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stCxn id="4" idx="6"/>
            <a:endCxn id="109" idx="2"/>
          </p:cNvCxnSpPr>
          <p:nvPr/>
        </p:nvCxnSpPr>
        <p:spPr>
          <a:xfrm>
            <a:off x="2406616" y="1524313"/>
            <a:ext cx="623127" cy="21242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4" idx="6"/>
            <a:endCxn id="137" idx="2"/>
          </p:cNvCxnSpPr>
          <p:nvPr/>
        </p:nvCxnSpPr>
        <p:spPr>
          <a:xfrm>
            <a:off x="2406616" y="1524313"/>
            <a:ext cx="628117" cy="108998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1795890" y="77447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Layer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3200085" y="7825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Layer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4612092" y="77130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Output Layer</a:t>
            </a:r>
          </a:p>
        </p:txBody>
      </p:sp>
      <p:cxnSp>
        <p:nvCxnSpPr>
          <p:cNvPr id="59" name="Curved Connector 58"/>
          <p:cNvCxnSpPr>
            <a:stCxn id="14" idx="1"/>
            <a:endCxn id="25" idx="6"/>
          </p:cNvCxnSpPr>
          <p:nvPr/>
        </p:nvCxnSpPr>
        <p:spPr>
          <a:xfrm rot="16200000" flipV="1">
            <a:off x="4546674" y="1135632"/>
            <a:ext cx="254563" cy="552746"/>
          </a:xfrm>
          <a:prstGeom prst="curvedConnector2">
            <a:avLst/>
          </a:prstGeom>
          <a:ln w="6350" cmpd="sng">
            <a:solidFill>
              <a:schemeClr val="tx1"/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5" idx="3"/>
            <a:endCxn id="28" idx="6"/>
          </p:cNvCxnSpPr>
          <p:nvPr/>
        </p:nvCxnSpPr>
        <p:spPr>
          <a:xfrm rot="5400000">
            <a:off x="4547612" y="2218638"/>
            <a:ext cx="245818" cy="551158"/>
          </a:xfrm>
          <a:prstGeom prst="curvedConnector2">
            <a:avLst/>
          </a:prstGeom>
          <a:ln w="6350" cmpd="sng">
            <a:solidFill>
              <a:schemeClr val="tx1"/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4" idx="1"/>
            <a:endCxn id="26" idx="7"/>
          </p:cNvCxnSpPr>
          <p:nvPr/>
        </p:nvCxnSpPr>
        <p:spPr>
          <a:xfrm rot="16200000" flipH="1" flipV="1">
            <a:off x="4610112" y="1270342"/>
            <a:ext cx="71272" cy="609160"/>
          </a:xfrm>
          <a:prstGeom prst="curvedConnector3">
            <a:avLst>
              <a:gd name="adj1" fmla="val -158266"/>
            </a:avLst>
          </a:prstGeom>
          <a:ln w="6350" cmpd="sng">
            <a:solidFill>
              <a:schemeClr val="tx1"/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15" idx="3"/>
            <a:endCxn id="27" idx="5"/>
          </p:cNvCxnSpPr>
          <p:nvPr/>
        </p:nvCxnSpPr>
        <p:spPr>
          <a:xfrm rot="5400000" flipH="1">
            <a:off x="4607885" y="2033094"/>
            <a:ext cx="78613" cy="597816"/>
          </a:xfrm>
          <a:prstGeom prst="curvedConnector3">
            <a:avLst>
              <a:gd name="adj1" fmla="val -119253"/>
            </a:avLst>
          </a:prstGeom>
          <a:ln w="6350" cmpd="sng">
            <a:solidFill>
              <a:schemeClr val="tx1"/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25" idx="2"/>
            <a:endCxn id="109" idx="7"/>
          </p:cNvCxnSpPr>
          <p:nvPr/>
        </p:nvCxnSpPr>
        <p:spPr>
          <a:xfrm rot="10800000" flipV="1">
            <a:off x="3326330" y="1284722"/>
            <a:ext cx="723781" cy="329165"/>
          </a:xfrm>
          <a:prstGeom prst="curvedConnector2">
            <a:avLst/>
          </a:prstGeom>
          <a:ln w="6350" cmpd="sng">
            <a:solidFill>
              <a:schemeClr val="tx1"/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28" idx="2"/>
            <a:endCxn id="130" idx="5"/>
          </p:cNvCxnSpPr>
          <p:nvPr/>
        </p:nvCxnSpPr>
        <p:spPr>
          <a:xfrm rot="10800000">
            <a:off x="3328140" y="2299392"/>
            <a:ext cx="719331" cy="317735"/>
          </a:xfrm>
          <a:prstGeom prst="curvedConnector2">
            <a:avLst/>
          </a:prstGeom>
          <a:ln w="6350" cmpd="sng">
            <a:solidFill>
              <a:schemeClr val="tx1"/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 rot="10800000" flipV="1">
            <a:off x="701850" y="1835871"/>
            <a:ext cx="341138" cy="313975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prstDash val="lg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/>
          <p:cNvSpPr/>
          <p:nvPr/>
        </p:nvSpPr>
        <p:spPr>
          <a:xfrm flipH="1">
            <a:off x="3958262" y="3025166"/>
            <a:ext cx="166200" cy="185357"/>
          </a:xfrm>
          <a:prstGeom prst="arc">
            <a:avLst>
              <a:gd name="adj1" fmla="val 5278122"/>
              <a:gd name="adj2" fmla="val 1780304"/>
            </a:avLst>
          </a:prstGeom>
          <a:ln>
            <a:solidFill>
              <a:schemeClr val="tx1"/>
            </a:solidFill>
            <a:prstDash val="lgDash"/>
            <a:miter lim="800000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124461" y="298265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Loop feedback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544210" y="2988632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Input-Output flow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322876" y="3115744"/>
            <a:ext cx="182880" cy="73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6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ounded Rectangle 433"/>
          <p:cNvSpPr/>
          <p:nvPr/>
        </p:nvSpPr>
        <p:spPr>
          <a:xfrm>
            <a:off x="1772085" y="388075"/>
            <a:ext cx="817732" cy="1911837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ounded Rectangle 432"/>
          <p:cNvSpPr/>
          <p:nvPr/>
        </p:nvSpPr>
        <p:spPr>
          <a:xfrm>
            <a:off x="4699243" y="374650"/>
            <a:ext cx="652621" cy="1925638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ounded Rectangle 431"/>
          <p:cNvSpPr/>
          <p:nvPr/>
        </p:nvSpPr>
        <p:spPr>
          <a:xfrm>
            <a:off x="2703628" y="374650"/>
            <a:ext cx="1860839" cy="1925638"/>
          </a:xfrm>
          <a:prstGeom prst="roundRect">
            <a:avLst>
              <a:gd name="adj" fmla="val 735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00199" y="465981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4191" y="907268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6972" y="1792551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8724" y="462980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39563" y="463426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47964" y="918004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02485" y="463287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91320" y="916848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99721" y="1789412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8" idx="6"/>
            <a:endCxn id="28" idx="2"/>
          </p:cNvCxnSpPr>
          <p:nvPr/>
        </p:nvCxnSpPr>
        <p:spPr>
          <a:xfrm>
            <a:off x="3326196" y="636716"/>
            <a:ext cx="673525" cy="132643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6"/>
            <a:endCxn id="25" idx="2"/>
          </p:cNvCxnSpPr>
          <p:nvPr/>
        </p:nvCxnSpPr>
        <p:spPr>
          <a:xfrm>
            <a:off x="3326196" y="636716"/>
            <a:ext cx="676289" cy="30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26" idx="2"/>
          </p:cNvCxnSpPr>
          <p:nvPr/>
        </p:nvCxnSpPr>
        <p:spPr>
          <a:xfrm>
            <a:off x="3326196" y="636716"/>
            <a:ext cx="665124" cy="45386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  <a:endCxn id="8" idx="2"/>
          </p:cNvCxnSpPr>
          <p:nvPr/>
        </p:nvCxnSpPr>
        <p:spPr>
          <a:xfrm flipV="1">
            <a:off x="2347671" y="636716"/>
            <a:ext cx="631053" cy="300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9" idx="2"/>
          </p:cNvCxnSpPr>
          <p:nvPr/>
        </p:nvCxnSpPr>
        <p:spPr>
          <a:xfrm>
            <a:off x="2351663" y="1081004"/>
            <a:ext cx="644369" cy="55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6"/>
            <a:endCxn id="14" idx="2"/>
          </p:cNvCxnSpPr>
          <p:nvPr/>
        </p:nvCxnSpPr>
        <p:spPr>
          <a:xfrm>
            <a:off x="4349957" y="637023"/>
            <a:ext cx="489606" cy="13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  <a:endCxn id="137" idx="2"/>
          </p:cNvCxnSpPr>
          <p:nvPr/>
        </p:nvCxnSpPr>
        <p:spPr>
          <a:xfrm>
            <a:off x="2354444" y="1966287"/>
            <a:ext cx="632664" cy="30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996032" y="907820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109" idx="6"/>
            <a:endCxn id="26" idx="2"/>
          </p:cNvCxnSpPr>
          <p:nvPr/>
        </p:nvCxnSpPr>
        <p:spPr>
          <a:xfrm>
            <a:off x="3343504" y="1081556"/>
            <a:ext cx="647816" cy="902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9" idx="6"/>
            <a:endCxn id="25" idx="2"/>
          </p:cNvCxnSpPr>
          <p:nvPr/>
        </p:nvCxnSpPr>
        <p:spPr>
          <a:xfrm flipV="1">
            <a:off x="3343504" y="637023"/>
            <a:ext cx="658981" cy="44453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6"/>
            <a:endCxn id="25" idx="2"/>
          </p:cNvCxnSpPr>
          <p:nvPr/>
        </p:nvCxnSpPr>
        <p:spPr>
          <a:xfrm flipV="1">
            <a:off x="3343504" y="637023"/>
            <a:ext cx="658981" cy="44453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6"/>
            <a:endCxn id="28" idx="2"/>
          </p:cNvCxnSpPr>
          <p:nvPr/>
        </p:nvCxnSpPr>
        <p:spPr>
          <a:xfrm>
            <a:off x="3343504" y="1081556"/>
            <a:ext cx="656217" cy="88159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2987108" y="1792860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137" idx="6"/>
            <a:endCxn id="28" idx="2"/>
          </p:cNvCxnSpPr>
          <p:nvPr/>
        </p:nvCxnSpPr>
        <p:spPr>
          <a:xfrm flipV="1">
            <a:off x="3334580" y="1963148"/>
            <a:ext cx="665141" cy="344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7" idx="6"/>
            <a:endCxn id="25" idx="2"/>
          </p:cNvCxnSpPr>
          <p:nvPr/>
        </p:nvCxnSpPr>
        <p:spPr>
          <a:xfrm flipV="1">
            <a:off x="3334580" y="637023"/>
            <a:ext cx="667905" cy="132957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7" idx="6"/>
            <a:endCxn id="26" idx="2"/>
          </p:cNvCxnSpPr>
          <p:nvPr/>
        </p:nvCxnSpPr>
        <p:spPr>
          <a:xfrm flipV="1">
            <a:off x="3334580" y="1090584"/>
            <a:ext cx="656740" cy="87601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26" idx="6"/>
            <a:endCxn id="14" idx="2"/>
          </p:cNvCxnSpPr>
          <p:nvPr/>
        </p:nvCxnSpPr>
        <p:spPr>
          <a:xfrm flipV="1">
            <a:off x="4338792" y="637162"/>
            <a:ext cx="500771" cy="45342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28" idx="6"/>
            <a:endCxn id="14" idx="2"/>
          </p:cNvCxnSpPr>
          <p:nvPr/>
        </p:nvCxnSpPr>
        <p:spPr>
          <a:xfrm flipV="1">
            <a:off x="4347193" y="637162"/>
            <a:ext cx="492370" cy="1325986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25" idx="6"/>
            <a:endCxn id="15" idx="2"/>
          </p:cNvCxnSpPr>
          <p:nvPr/>
        </p:nvCxnSpPr>
        <p:spPr>
          <a:xfrm>
            <a:off x="4349957" y="637023"/>
            <a:ext cx="498007" cy="45471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26" idx="6"/>
            <a:endCxn id="15" idx="2"/>
          </p:cNvCxnSpPr>
          <p:nvPr/>
        </p:nvCxnSpPr>
        <p:spPr>
          <a:xfrm>
            <a:off x="4338792" y="1090584"/>
            <a:ext cx="509172" cy="1156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28" idx="6"/>
            <a:endCxn id="15" idx="2"/>
          </p:cNvCxnSpPr>
          <p:nvPr/>
        </p:nvCxnSpPr>
        <p:spPr>
          <a:xfrm flipV="1">
            <a:off x="4347193" y="1091740"/>
            <a:ext cx="500771" cy="87140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6" idx="6"/>
            <a:endCxn id="109" idx="2"/>
          </p:cNvCxnSpPr>
          <p:nvPr/>
        </p:nvCxnSpPr>
        <p:spPr>
          <a:xfrm flipV="1">
            <a:off x="2354444" y="1081556"/>
            <a:ext cx="641588" cy="88473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6" idx="6"/>
            <a:endCxn id="8" idx="2"/>
          </p:cNvCxnSpPr>
          <p:nvPr/>
        </p:nvCxnSpPr>
        <p:spPr>
          <a:xfrm flipV="1">
            <a:off x="2354444" y="636716"/>
            <a:ext cx="624280" cy="132957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5" idx="6"/>
            <a:endCxn id="137" idx="2"/>
          </p:cNvCxnSpPr>
          <p:nvPr/>
        </p:nvCxnSpPr>
        <p:spPr>
          <a:xfrm>
            <a:off x="2351663" y="1081004"/>
            <a:ext cx="635445" cy="88559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5" idx="6"/>
            <a:endCxn id="8" idx="2"/>
          </p:cNvCxnSpPr>
          <p:nvPr/>
        </p:nvCxnSpPr>
        <p:spPr>
          <a:xfrm flipV="1">
            <a:off x="2351663" y="636716"/>
            <a:ext cx="627061" cy="44428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stCxn id="4" idx="6"/>
            <a:endCxn id="109" idx="2"/>
          </p:cNvCxnSpPr>
          <p:nvPr/>
        </p:nvCxnSpPr>
        <p:spPr>
          <a:xfrm>
            <a:off x="2347671" y="639717"/>
            <a:ext cx="648361" cy="44183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4" idx="6"/>
            <a:endCxn id="137" idx="2"/>
          </p:cNvCxnSpPr>
          <p:nvPr/>
        </p:nvCxnSpPr>
        <p:spPr>
          <a:xfrm>
            <a:off x="2347671" y="639717"/>
            <a:ext cx="639437" cy="132687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1748265" y="12677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Layer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3152460" y="134831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Layers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4564467" y="12360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499338" y="316703"/>
                <a:ext cx="1705660" cy="540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𝑢𝑚𝑏𝑒𝑟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of neurons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38" y="316703"/>
                <a:ext cx="1705660" cy="540212"/>
              </a:xfrm>
              <a:prstGeom prst="rect">
                <a:avLst/>
              </a:prstGeom>
              <a:blipFill>
                <a:blip r:embed="rId2"/>
                <a:stretch>
                  <a:fillRect t="-3371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5499338" y="1699919"/>
                <a:ext cx="1993303" cy="759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𝑠𝑦𝑛𝑎𝑝𝑠𝑒𝑠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𝑛𝑒𝑢𝑟𝑜𝑛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sub>
                          </m:sSub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38" y="1699919"/>
                <a:ext cx="1993303" cy="75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/>
          <p:cNvSpPr/>
          <p:nvPr/>
        </p:nvSpPr>
        <p:spPr>
          <a:xfrm>
            <a:off x="1464663" y="514350"/>
            <a:ext cx="289542" cy="16954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27798" y="958390"/>
                <a:ext cx="782023" cy="971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𝑁𝑒𝑢𝑟𝑜𝑛𝑠</m:t>
                      </m:r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98" y="958390"/>
                <a:ext cx="782023" cy="971100"/>
              </a:xfrm>
              <a:prstGeom prst="rect">
                <a:avLst/>
              </a:prstGeom>
              <a:blipFill>
                <a:blip r:embed="rId4"/>
                <a:stretch>
                  <a:fillRect l="-7031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/>
          <p:cNvSpPr/>
          <p:nvPr/>
        </p:nvSpPr>
        <p:spPr>
          <a:xfrm>
            <a:off x="4847964" y="1789412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28" idx="6"/>
            <a:endCxn id="98" idx="2"/>
          </p:cNvCxnSpPr>
          <p:nvPr/>
        </p:nvCxnSpPr>
        <p:spPr>
          <a:xfrm>
            <a:off x="4347193" y="1963148"/>
            <a:ext cx="500771" cy="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6" idx="6"/>
            <a:endCxn id="98" idx="2"/>
          </p:cNvCxnSpPr>
          <p:nvPr/>
        </p:nvCxnSpPr>
        <p:spPr>
          <a:xfrm>
            <a:off x="4338792" y="1090584"/>
            <a:ext cx="509172" cy="872564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5" idx="6"/>
            <a:endCxn id="98" idx="2"/>
          </p:cNvCxnSpPr>
          <p:nvPr/>
        </p:nvCxnSpPr>
        <p:spPr>
          <a:xfrm>
            <a:off x="4349957" y="637023"/>
            <a:ext cx="498007" cy="132612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2062928" y="1121226"/>
            <a:ext cx="263414" cy="931955"/>
            <a:chOff x="1419561" y="1125086"/>
            <a:chExt cx="263414" cy="1335754"/>
          </a:xfrm>
        </p:grpSpPr>
        <p:sp>
          <p:nvSpPr>
            <p:cNvPr id="119" name="TextBox 118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020753" y="1116690"/>
            <a:ext cx="263414" cy="931955"/>
            <a:chOff x="1419561" y="1125086"/>
            <a:chExt cx="263414" cy="1335754"/>
          </a:xfrm>
        </p:grpSpPr>
        <p:sp>
          <p:nvSpPr>
            <p:cNvPr id="187" name="TextBox 186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043132" y="1116690"/>
            <a:ext cx="263414" cy="931955"/>
            <a:chOff x="1419561" y="1125086"/>
            <a:chExt cx="263414" cy="1335754"/>
          </a:xfrm>
        </p:grpSpPr>
        <p:sp>
          <p:nvSpPr>
            <p:cNvPr id="191" name="TextBox 190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4894631" y="1139923"/>
            <a:ext cx="263414" cy="931955"/>
            <a:chOff x="1419561" y="1125086"/>
            <a:chExt cx="263414" cy="1335754"/>
          </a:xfrm>
        </p:grpSpPr>
        <p:sp>
          <p:nvSpPr>
            <p:cNvPr id="195" name="TextBox 194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cxnSp>
        <p:nvCxnSpPr>
          <p:cNvPr id="358" name="Straight Arrow Connector 357"/>
          <p:cNvCxnSpPr/>
          <p:nvPr/>
        </p:nvCxnSpPr>
        <p:spPr>
          <a:xfrm flipH="1" flipV="1">
            <a:off x="4460130" y="1767540"/>
            <a:ext cx="522610" cy="8506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406214" y="1963148"/>
            <a:ext cx="576526" cy="6550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 flipV="1">
            <a:off x="4553689" y="1593804"/>
            <a:ext cx="420650" cy="101295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5486640" y="1003684"/>
                <a:ext cx="1921808" cy="540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𝑦𝑛𝑎𝑝𝑠𝑒𝑠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𝑛𝑒𝑢𝑟𝑜𝑛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40" y="1003684"/>
                <a:ext cx="1921808" cy="540212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/>
              <p:cNvSpPr/>
              <p:nvPr/>
            </p:nvSpPr>
            <p:spPr>
              <a:xfrm>
                <a:off x="4438581" y="2551200"/>
                <a:ext cx="25872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𝑆𝑦𝑛𝑎𝑝𝑠𝑒𝑠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𝑛𝑒𝑢𝑟𝑜𝑛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𝑛𝑒𝑢𝑟𝑜𝑛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581" y="2551200"/>
                <a:ext cx="2587247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Left Brace 230"/>
          <p:cNvSpPr/>
          <p:nvPr/>
        </p:nvSpPr>
        <p:spPr>
          <a:xfrm rot="16200000">
            <a:off x="3413343" y="953157"/>
            <a:ext cx="289542" cy="3040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2987108" y="2585372"/>
                <a:ext cx="10704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𝐿𝑎𝑦𝑒𝑟𝑠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08" y="2585372"/>
                <a:ext cx="1070421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Rounded Rectangle 333"/>
          <p:cNvSpPr/>
          <p:nvPr/>
        </p:nvSpPr>
        <p:spPr>
          <a:xfrm>
            <a:off x="1748265" y="3616086"/>
            <a:ext cx="817732" cy="1911837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ounded Rectangle 334"/>
          <p:cNvSpPr/>
          <p:nvPr/>
        </p:nvSpPr>
        <p:spPr>
          <a:xfrm>
            <a:off x="4675423" y="3602661"/>
            <a:ext cx="652621" cy="1925638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ounded Rectangle 335"/>
          <p:cNvSpPr/>
          <p:nvPr/>
        </p:nvSpPr>
        <p:spPr>
          <a:xfrm>
            <a:off x="2679808" y="3602661"/>
            <a:ext cx="1860839" cy="1925638"/>
          </a:xfrm>
          <a:prstGeom prst="roundRect">
            <a:avLst>
              <a:gd name="adj" fmla="val 735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1976379" y="3693992"/>
            <a:ext cx="347472" cy="347472"/>
          </a:xfrm>
          <a:prstGeom prst="ellipse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980371" y="4135279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983152" y="5020562"/>
            <a:ext cx="347472" cy="347472"/>
          </a:xfrm>
          <a:prstGeom prst="ellipse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954904" y="3690991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4815743" y="3691437"/>
            <a:ext cx="347472" cy="347472"/>
          </a:xfrm>
          <a:prstGeom prst="ellipse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4824144" y="4146015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8665" y="3691298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67500" y="4144859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5901" y="5017423"/>
            <a:ext cx="347472" cy="347472"/>
          </a:xfrm>
          <a:prstGeom prst="ellipse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Arrow Connector 345"/>
          <p:cNvCxnSpPr>
            <a:stCxn id="340" idx="6"/>
            <a:endCxn id="345" idx="2"/>
          </p:cNvCxnSpPr>
          <p:nvPr/>
        </p:nvCxnSpPr>
        <p:spPr>
          <a:xfrm>
            <a:off x="3302376" y="3864727"/>
            <a:ext cx="673525" cy="132643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40" idx="6"/>
            <a:endCxn id="343" idx="2"/>
          </p:cNvCxnSpPr>
          <p:nvPr/>
        </p:nvCxnSpPr>
        <p:spPr>
          <a:xfrm>
            <a:off x="3302376" y="3864727"/>
            <a:ext cx="676289" cy="30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40" idx="6"/>
            <a:endCxn id="344" idx="2"/>
          </p:cNvCxnSpPr>
          <p:nvPr/>
        </p:nvCxnSpPr>
        <p:spPr>
          <a:xfrm>
            <a:off x="3302376" y="3864727"/>
            <a:ext cx="665124" cy="45386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337" idx="6"/>
            <a:endCxn id="340" idx="2"/>
          </p:cNvCxnSpPr>
          <p:nvPr/>
        </p:nvCxnSpPr>
        <p:spPr>
          <a:xfrm flipV="1">
            <a:off x="2323851" y="3864727"/>
            <a:ext cx="631053" cy="300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38" idx="6"/>
            <a:endCxn id="418" idx="2"/>
          </p:cNvCxnSpPr>
          <p:nvPr/>
        </p:nvCxnSpPr>
        <p:spPr>
          <a:xfrm>
            <a:off x="2327843" y="4309015"/>
            <a:ext cx="644369" cy="55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43" idx="6"/>
            <a:endCxn id="341" idx="2"/>
          </p:cNvCxnSpPr>
          <p:nvPr/>
        </p:nvCxnSpPr>
        <p:spPr>
          <a:xfrm>
            <a:off x="4326137" y="3865034"/>
            <a:ext cx="489606" cy="1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>
            <a:stCxn id="339" idx="6"/>
            <a:endCxn id="424" idx="2"/>
          </p:cNvCxnSpPr>
          <p:nvPr/>
        </p:nvCxnSpPr>
        <p:spPr>
          <a:xfrm>
            <a:off x="2330624" y="5194298"/>
            <a:ext cx="632664" cy="3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2972212" y="4135831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Arrow Connector 418"/>
          <p:cNvCxnSpPr>
            <a:stCxn id="418" idx="6"/>
            <a:endCxn id="344" idx="2"/>
          </p:cNvCxnSpPr>
          <p:nvPr/>
        </p:nvCxnSpPr>
        <p:spPr>
          <a:xfrm>
            <a:off x="3319684" y="4309567"/>
            <a:ext cx="647816" cy="902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418" idx="6"/>
            <a:endCxn id="343" idx="2"/>
          </p:cNvCxnSpPr>
          <p:nvPr/>
        </p:nvCxnSpPr>
        <p:spPr>
          <a:xfrm flipV="1">
            <a:off x="3319684" y="3865034"/>
            <a:ext cx="658981" cy="44453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418" idx="6"/>
            <a:endCxn id="343" idx="2"/>
          </p:cNvCxnSpPr>
          <p:nvPr/>
        </p:nvCxnSpPr>
        <p:spPr>
          <a:xfrm flipV="1">
            <a:off x="3319684" y="3865034"/>
            <a:ext cx="658981" cy="44453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418" idx="6"/>
            <a:endCxn id="345" idx="2"/>
          </p:cNvCxnSpPr>
          <p:nvPr/>
        </p:nvCxnSpPr>
        <p:spPr>
          <a:xfrm>
            <a:off x="3319684" y="4309567"/>
            <a:ext cx="656217" cy="88159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Oval 423"/>
          <p:cNvSpPr/>
          <p:nvPr/>
        </p:nvSpPr>
        <p:spPr>
          <a:xfrm>
            <a:off x="2963288" y="5020871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Arrow Connector 424"/>
          <p:cNvCxnSpPr>
            <a:stCxn id="424" idx="6"/>
            <a:endCxn id="345" idx="2"/>
          </p:cNvCxnSpPr>
          <p:nvPr/>
        </p:nvCxnSpPr>
        <p:spPr>
          <a:xfrm flipV="1">
            <a:off x="3310760" y="5191159"/>
            <a:ext cx="665141" cy="344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424" idx="6"/>
            <a:endCxn id="343" idx="2"/>
          </p:cNvCxnSpPr>
          <p:nvPr/>
        </p:nvCxnSpPr>
        <p:spPr>
          <a:xfrm flipV="1">
            <a:off x="3310760" y="3865034"/>
            <a:ext cx="667905" cy="132957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24" idx="6"/>
            <a:endCxn id="344" idx="2"/>
          </p:cNvCxnSpPr>
          <p:nvPr/>
        </p:nvCxnSpPr>
        <p:spPr>
          <a:xfrm flipV="1">
            <a:off x="3310760" y="4318595"/>
            <a:ext cx="656740" cy="87601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344" idx="6"/>
            <a:endCxn id="341" idx="2"/>
          </p:cNvCxnSpPr>
          <p:nvPr/>
        </p:nvCxnSpPr>
        <p:spPr>
          <a:xfrm flipV="1">
            <a:off x="4314972" y="3865173"/>
            <a:ext cx="500771" cy="4534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stCxn id="345" idx="6"/>
            <a:endCxn id="341" idx="2"/>
          </p:cNvCxnSpPr>
          <p:nvPr/>
        </p:nvCxnSpPr>
        <p:spPr>
          <a:xfrm flipV="1">
            <a:off x="4323373" y="3865173"/>
            <a:ext cx="492370" cy="13259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>
            <a:stCxn id="343" idx="6"/>
            <a:endCxn id="342" idx="2"/>
          </p:cNvCxnSpPr>
          <p:nvPr/>
        </p:nvCxnSpPr>
        <p:spPr>
          <a:xfrm>
            <a:off x="4326137" y="3865034"/>
            <a:ext cx="498007" cy="45471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344" idx="6"/>
            <a:endCxn id="342" idx="2"/>
          </p:cNvCxnSpPr>
          <p:nvPr/>
        </p:nvCxnSpPr>
        <p:spPr>
          <a:xfrm>
            <a:off x="4314972" y="4318595"/>
            <a:ext cx="509172" cy="1156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>
            <a:stCxn id="345" idx="6"/>
            <a:endCxn id="342" idx="2"/>
          </p:cNvCxnSpPr>
          <p:nvPr/>
        </p:nvCxnSpPr>
        <p:spPr>
          <a:xfrm flipV="1">
            <a:off x="4323373" y="4319751"/>
            <a:ext cx="500771" cy="87140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>
            <a:stCxn id="339" idx="6"/>
            <a:endCxn id="418" idx="2"/>
          </p:cNvCxnSpPr>
          <p:nvPr/>
        </p:nvCxnSpPr>
        <p:spPr>
          <a:xfrm flipV="1">
            <a:off x="2330624" y="4309567"/>
            <a:ext cx="641588" cy="88473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stCxn id="339" idx="6"/>
            <a:endCxn id="340" idx="2"/>
          </p:cNvCxnSpPr>
          <p:nvPr/>
        </p:nvCxnSpPr>
        <p:spPr>
          <a:xfrm flipV="1">
            <a:off x="2330624" y="3864727"/>
            <a:ext cx="624280" cy="132957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stCxn id="338" idx="6"/>
            <a:endCxn id="424" idx="2"/>
          </p:cNvCxnSpPr>
          <p:nvPr/>
        </p:nvCxnSpPr>
        <p:spPr>
          <a:xfrm>
            <a:off x="2327843" y="4309015"/>
            <a:ext cx="635445" cy="88559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338" idx="6"/>
            <a:endCxn id="340" idx="2"/>
          </p:cNvCxnSpPr>
          <p:nvPr/>
        </p:nvCxnSpPr>
        <p:spPr>
          <a:xfrm flipV="1">
            <a:off x="2327843" y="3864727"/>
            <a:ext cx="627061" cy="44428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stCxn id="337" idx="6"/>
            <a:endCxn id="418" idx="2"/>
          </p:cNvCxnSpPr>
          <p:nvPr/>
        </p:nvCxnSpPr>
        <p:spPr>
          <a:xfrm>
            <a:off x="2323851" y="3867728"/>
            <a:ext cx="648361" cy="4418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337" idx="6"/>
            <a:endCxn id="424" idx="2"/>
          </p:cNvCxnSpPr>
          <p:nvPr/>
        </p:nvCxnSpPr>
        <p:spPr>
          <a:xfrm>
            <a:off x="2323851" y="3867728"/>
            <a:ext cx="639437" cy="13268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1724445" y="3354787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Layer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3128640" y="3362842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Layers</a:t>
            </a:r>
          </a:p>
        </p:txBody>
      </p:sp>
      <p:sp>
        <p:nvSpPr>
          <p:cNvPr id="447" name="TextBox 446"/>
          <p:cNvSpPr txBox="1"/>
          <p:nvPr/>
        </p:nvSpPr>
        <p:spPr>
          <a:xfrm>
            <a:off x="4540647" y="3351612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Output Layer</a:t>
            </a:r>
          </a:p>
        </p:txBody>
      </p:sp>
      <p:sp>
        <p:nvSpPr>
          <p:cNvPr id="452" name="Oval 451"/>
          <p:cNvSpPr/>
          <p:nvPr/>
        </p:nvSpPr>
        <p:spPr>
          <a:xfrm>
            <a:off x="4824144" y="5017423"/>
            <a:ext cx="347472" cy="347472"/>
          </a:xfrm>
          <a:prstGeom prst="ellipse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Straight Arrow Connector 452"/>
          <p:cNvCxnSpPr>
            <a:stCxn id="345" idx="6"/>
            <a:endCxn id="452" idx="2"/>
          </p:cNvCxnSpPr>
          <p:nvPr/>
        </p:nvCxnSpPr>
        <p:spPr>
          <a:xfrm>
            <a:off x="4323373" y="5191159"/>
            <a:ext cx="50077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>
            <a:stCxn id="344" idx="6"/>
            <a:endCxn id="452" idx="2"/>
          </p:cNvCxnSpPr>
          <p:nvPr/>
        </p:nvCxnSpPr>
        <p:spPr>
          <a:xfrm>
            <a:off x="4314972" y="4318595"/>
            <a:ext cx="509172" cy="87256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343" idx="6"/>
            <a:endCxn id="452" idx="2"/>
          </p:cNvCxnSpPr>
          <p:nvPr/>
        </p:nvCxnSpPr>
        <p:spPr>
          <a:xfrm>
            <a:off x="4326137" y="3865034"/>
            <a:ext cx="498007" cy="132612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6" name="Group 455"/>
          <p:cNvGrpSpPr/>
          <p:nvPr/>
        </p:nvGrpSpPr>
        <p:grpSpPr>
          <a:xfrm>
            <a:off x="2039108" y="4349237"/>
            <a:ext cx="263414" cy="931955"/>
            <a:chOff x="1419561" y="1125086"/>
            <a:chExt cx="263414" cy="1335754"/>
          </a:xfrm>
        </p:grpSpPr>
        <p:sp>
          <p:nvSpPr>
            <p:cNvPr id="457" name="TextBox 456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2996933" y="4344701"/>
            <a:ext cx="263414" cy="931955"/>
            <a:chOff x="1419561" y="1125086"/>
            <a:chExt cx="263414" cy="1335754"/>
          </a:xfrm>
        </p:grpSpPr>
        <p:sp>
          <p:nvSpPr>
            <p:cNvPr id="461" name="TextBox 460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019312" y="4344701"/>
            <a:ext cx="263414" cy="931955"/>
            <a:chOff x="1419561" y="1125086"/>
            <a:chExt cx="263414" cy="1335754"/>
          </a:xfrm>
        </p:grpSpPr>
        <p:sp>
          <p:nvSpPr>
            <p:cNvPr id="465" name="TextBox 464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4870811" y="4367934"/>
            <a:ext cx="263414" cy="931955"/>
            <a:chOff x="1419561" y="1125086"/>
            <a:chExt cx="263414" cy="1335754"/>
          </a:xfrm>
        </p:grpSpPr>
        <p:sp>
          <p:nvSpPr>
            <p:cNvPr id="469" name="TextBox 468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245836" y="5668589"/>
            <a:ext cx="2518178" cy="275390"/>
            <a:chOff x="4540647" y="5780657"/>
            <a:chExt cx="2518178" cy="275390"/>
          </a:xfrm>
        </p:grpSpPr>
        <p:cxnSp>
          <p:nvCxnSpPr>
            <p:cNvPr id="479" name="Straight Arrow Connector 478"/>
            <p:cNvCxnSpPr/>
            <p:nvPr/>
          </p:nvCxnSpPr>
          <p:spPr>
            <a:xfrm flipV="1">
              <a:off x="4647123" y="5907208"/>
              <a:ext cx="274320" cy="251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headEnd w="med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Oval 479"/>
            <p:cNvSpPr/>
            <p:nvPr/>
          </p:nvSpPr>
          <p:spPr>
            <a:xfrm>
              <a:off x="5820885" y="5839782"/>
              <a:ext cx="157194" cy="154616"/>
            </a:xfrm>
            <a:prstGeom prst="ellipse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5978079" y="5780657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Inactive neuron</a:t>
              </a:r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4917173" y="5786601"/>
              <a:ext cx="8354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Zero weight</a:t>
              </a:r>
            </a:p>
          </p:txBody>
        </p:sp>
        <p:sp>
          <p:nvSpPr>
            <p:cNvPr id="483" name="Rounded Rectangle 482"/>
            <p:cNvSpPr/>
            <p:nvPr/>
          </p:nvSpPr>
          <p:spPr>
            <a:xfrm>
              <a:off x="4540647" y="5783191"/>
              <a:ext cx="2518178" cy="272856"/>
            </a:xfrm>
            <a:prstGeom prst="roundRect">
              <a:avLst>
                <a:gd name="adj" fmla="val 7920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31344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ounded Rectangle 433"/>
          <p:cNvSpPr/>
          <p:nvPr/>
        </p:nvSpPr>
        <p:spPr>
          <a:xfrm>
            <a:off x="827779" y="493547"/>
            <a:ext cx="803265" cy="1911837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ounded Rectangle 432"/>
          <p:cNvSpPr/>
          <p:nvPr/>
        </p:nvSpPr>
        <p:spPr>
          <a:xfrm>
            <a:off x="3740471" y="480122"/>
            <a:ext cx="652621" cy="1925638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ounded Rectangle 431"/>
          <p:cNvSpPr/>
          <p:nvPr/>
        </p:nvSpPr>
        <p:spPr>
          <a:xfrm>
            <a:off x="1744856" y="480122"/>
            <a:ext cx="1860839" cy="1925638"/>
          </a:xfrm>
          <a:prstGeom prst="roundRect">
            <a:avLst>
              <a:gd name="adj" fmla="val 735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41427" y="571453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5419" y="101274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8200" y="1898023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19952" y="568452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80791" y="568898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89192" y="1023476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43713" y="568759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2548" y="1022320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40949" y="1894884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8" idx="6"/>
            <a:endCxn id="28" idx="2"/>
          </p:cNvCxnSpPr>
          <p:nvPr/>
        </p:nvCxnSpPr>
        <p:spPr>
          <a:xfrm>
            <a:off x="2367424" y="742188"/>
            <a:ext cx="673525" cy="132643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6"/>
            <a:endCxn id="25" idx="2"/>
          </p:cNvCxnSpPr>
          <p:nvPr/>
        </p:nvCxnSpPr>
        <p:spPr>
          <a:xfrm>
            <a:off x="2367424" y="742188"/>
            <a:ext cx="676289" cy="30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26" idx="2"/>
          </p:cNvCxnSpPr>
          <p:nvPr/>
        </p:nvCxnSpPr>
        <p:spPr>
          <a:xfrm>
            <a:off x="2367424" y="742188"/>
            <a:ext cx="665124" cy="45386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  <a:endCxn id="8" idx="2"/>
          </p:cNvCxnSpPr>
          <p:nvPr/>
        </p:nvCxnSpPr>
        <p:spPr>
          <a:xfrm flipV="1">
            <a:off x="1388899" y="742188"/>
            <a:ext cx="631053" cy="300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9" idx="2"/>
          </p:cNvCxnSpPr>
          <p:nvPr/>
        </p:nvCxnSpPr>
        <p:spPr>
          <a:xfrm>
            <a:off x="1392891" y="1186476"/>
            <a:ext cx="644369" cy="55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6"/>
            <a:endCxn id="14" idx="2"/>
          </p:cNvCxnSpPr>
          <p:nvPr/>
        </p:nvCxnSpPr>
        <p:spPr>
          <a:xfrm>
            <a:off x="3391185" y="742495"/>
            <a:ext cx="489606" cy="13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  <a:endCxn id="137" idx="2"/>
          </p:cNvCxnSpPr>
          <p:nvPr/>
        </p:nvCxnSpPr>
        <p:spPr>
          <a:xfrm>
            <a:off x="1395672" y="2071759"/>
            <a:ext cx="632664" cy="30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037260" y="1013292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109" idx="6"/>
            <a:endCxn id="26" idx="2"/>
          </p:cNvCxnSpPr>
          <p:nvPr/>
        </p:nvCxnSpPr>
        <p:spPr>
          <a:xfrm>
            <a:off x="2384732" y="1187028"/>
            <a:ext cx="647816" cy="902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9" idx="6"/>
            <a:endCxn id="25" idx="2"/>
          </p:cNvCxnSpPr>
          <p:nvPr/>
        </p:nvCxnSpPr>
        <p:spPr>
          <a:xfrm flipV="1">
            <a:off x="2384732" y="742495"/>
            <a:ext cx="658981" cy="44453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6"/>
            <a:endCxn id="25" idx="2"/>
          </p:cNvCxnSpPr>
          <p:nvPr/>
        </p:nvCxnSpPr>
        <p:spPr>
          <a:xfrm flipV="1">
            <a:off x="2384732" y="742495"/>
            <a:ext cx="658981" cy="44453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6"/>
            <a:endCxn id="28" idx="2"/>
          </p:cNvCxnSpPr>
          <p:nvPr/>
        </p:nvCxnSpPr>
        <p:spPr>
          <a:xfrm>
            <a:off x="2384732" y="1187028"/>
            <a:ext cx="656217" cy="88159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2028336" y="1898332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137" idx="6"/>
            <a:endCxn id="28" idx="2"/>
          </p:cNvCxnSpPr>
          <p:nvPr/>
        </p:nvCxnSpPr>
        <p:spPr>
          <a:xfrm flipV="1">
            <a:off x="2375808" y="2068620"/>
            <a:ext cx="665141" cy="344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7" idx="6"/>
            <a:endCxn id="25" idx="2"/>
          </p:cNvCxnSpPr>
          <p:nvPr/>
        </p:nvCxnSpPr>
        <p:spPr>
          <a:xfrm flipV="1">
            <a:off x="2375808" y="742495"/>
            <a:ext cx="667905" cy="1329573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7" idx="6"/>
            <a:endCxn id="26" idx="2"/>
          </p:cNvCxnSpPr>
          <p:nvPr/>
        </p:nvCxnSpPr>
        <p:spPr>
          <a:xfrm flipV="1">
            <a:off x="2375808" y="1196056"/>
            <a:ext cx="656740" cy="87601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26" idx="6"/>
            <a:endCxn id="14" idx="2"/>
          </p:cNvCxnSpPr>
          <p:nvPr/>
        </p:nvCxnSpPr>
        <p:spPr>
          <a:xfrm flipV="1">
            <a:off x="3380020" y="742634"/>
            <a:ext cx="500771" cy="45342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28" idx="6"/>
            <a:endCxn id="14" idx="2"/>
          </p:cNvCxnSpPr>
          <p:nvPr/>
        </p:nvCxnSpPr>
        <p:spPr>
          <a:xfrm flipV="1">
            <a:off x="3388421" y="742634"/>
            <a:ext cx="492370" cy="1325986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25" idx="6"/>
            <a:endCxn id="15" idx="2"/>
          </p:cNvCxnSpPr>
          <p:nvPr/>
        </p:nvCxnSpPr>
        <p:spPr>
          <a:xfrm>
            <a:off x="3391185" y="742495"/>
            <a:ext cx="498007" cy="454717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26" idx="6"/>
            <a:endCxn id="15" idx="2"/>
          </p:cNvCxnSpPr>
          <p:nvPr/>
        </p:nvCxnSpPr>
        <p:spPr>
          <a:xfrm>
            <a:off x="3380020" y="1196056"/>
            <a:ext cx="509172" cy="1156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28" idx="6"/>
            <a:endCxn id="15" idx="2"/>
          </p:cNvCxnSpPr>
          <p:nvPr/>
        </p:nvCxnSpPr>
        <p:spPr>
          <a:xfrm flipV="1">
            <a:off x="3388421" y="1197212"/>
            <a:ext cx="500771" cy="87140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6" idx="6"/>
            <a:endCxn id="109" idx="2"/>
          </p:cNvCxnSpPr>
          <p:nvPr/>
        </p:nvCxnSpPr>
        <p:spPr>
          <a:xfrm flipV="1">
            <a:off x="1395672" y="1187028"/>
            <a:ext cx="641588" cy="88473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6" idx="6"/>
            <a:endCxn id="8" idx="2"/>
          </p:cNvCxnSpPr>
          <p:nvPr/>
        </p:nvCxnSpPr>
        <p:spPr>
          <a:xfrm flipV="1">
            <a:off x="1395672" y="742188"/>
            <a:ext cx="624280" cy="132957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5" idx="6"/>
            <a:endCxn id="137" idx="2"/>
          </p:cNvCxnSpPr>
          <p:nvPr/>
        </p:nvCxnSpPr>
        <p:spPr>
          <a:xfrm>
            <a:off x="1392891" y="1186476"/>
            <a:ext cx="635445" cy="88559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5" idx="6"/>
            <a:endCxn id="8" idx="2"/>
          </p:cNvCxnSpPr>
          <p:nvPr/>
        </p:nvCxnSpPr>
        <p:spPr>
          <a:xfrm flipV="1">
            <a:off x="1392891" y="742188"/>
            <a:ext cx="627061" cy="44428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stCxn id="4" idx="6"/>
            <a:endCxn id="109" idx="2"/>
          </p:cNvCxnSpPr>
          <p:nvPr/>
        </p:nvCxnSpPr>
        <p:spPr>
          <a:xfrm>
            <a:off x="1388899" y="745189"/>
            <a:ext cx="648361" cy="44183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4" idx="6"/>
            <a:endCxn id="137" idx="2"/>
          </p:cNvCxnSpPr>
          <p:nvPr/>
        </p:nvCxnSpPr>
        <p:spPr>
          <a:xfrm>
            <a:off x="1388899" y="745189"/>
            <a:ext cx="639437" cy="1326879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814893" y="2385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Layer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2193688" y="240303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Layers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3605695" y="229073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Output Layer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768463" y="614145"/>
            <a:ext cx="248186" cy="168677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889192" y="1894884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28" idx="6"/>
            <a:endCxn id="98" idx="2"/>
          </p:cNvCxnSpPr>
          <p:nvPr/>
        </p:nvCxnSpPr>
        <p:spPr>
          <a:xfrm>
            <a:off x="3388421" y="2068620"/>
            <a:ext cx="500771" cy="0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6" idx="6"/>
            <a:endCxn id="98" idx="2"/>
          </p:cNvCxnSpPr>
          <p:nvPr/>
        </p:nvCxnSpPr>
        <p:spPr>
          <a:xfrm>
            <a:off x="3380020" y="1196056"/>
            <a:ext cx="509172" cy="872564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5" idx="6"/>
            <a:endCxn id="98" idx="2"/>
          </p:cNvCxnSpPr>
          <p:nvPr/>
        </p:nvCxnSpPr>
        <p:spPr>
          <a:xfrm>
            <a:off x="3391185" y="742495"/>
            <a:ext cx="498007" cy="132612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104156" y="1226698"/>
            <a:ext cx="263414" cy="931955"/>
            <a:chOff x="1419561" y="1125086"/>
            <a:chExt cx="263414" cy="1335754"/>
          </a:xfrm>
        </p:grpSpPr>
        <p:sp>
          <p:nvSpPr>
            <p:cNvPr id="119" name="TextBox 118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061981" y="1222162"/>
            <a:ext cx="263414" cy="931955"/>
            <a:chOff x="1419561" y="1125086"/>
            <a:chExt cx="263414" cy="1335754"/>
          </a:xfrm>
        </p:grpSpPr>
        <p:sp>
          <p:nvSpPr>
            <p:cNvPr id="187" name="TextBox 186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3084360" y="1222162"/>
            <a:ext cx="263414" cy="931955"/>
            <a:chOff x="1419561" y="1125086"/>
            <a:chExt cx="263414" cy="1335754"/>
          </a:xfrm>
        </p:grpSpPr>
        <p:sp>
          <p:nvSpPr>
            <p:cNvPr id="191" name="TextBox 190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935859" y="1245395"/>
            <a:ext cx="263414" cy="931955"/>
            <a:chOff x="1419561" y="1125086"/>
            <a:chExt cx="263414" cy="1335754"/>
          </a:xfrm>
        </p:grpSpPr>
        <p:sp>
          <p:nvSpPr>
            <p:cNvPr id="195" name="TextBox 194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cxnSp>
        <p:nvCxnSpPr>
          <p:cNvPr id="358" name="Straight Arrow Connector 357"/>
          <p:cNvCxnSpPr/>
          <p:nvPr/>
        </p:nvCxnSpPr>
        <p:spPr>
          <a:xfrm flipH="1" flipV="1">
            <a:off x="3501358" y="1873013"/>
            <a:ext cx="483389" cy="7362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3447442" y="2068621"/>
            <a:ext cx="537305" cy="54059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 flipV="1">
            <a:off x="3594917" y="1699277"/>
            <a:ext cx="389830" cy="90994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Left Brace 230"/>
          <p:cNvSpPr/>
          <p:nvPr/>
        </p:nvSpPr>
        <p:spPr>
          <a:xfrm rot="16200000">
            <a:off x="2479678" y="944154"/>
            <a:ext cx="289542" cy="3040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17756" y="947159"/>
            <a:ext cx="353943" cy="112146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00" dirty="0"/>
              <a:t>Neurons per layer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016180" y="2605602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Number of layers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391834" y="2588734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Synapses per neuron</a:t>
            </a:r>
          </a:p>
        </p:txBody>
      </p:sp>
      <p:grpSp>
        <p:nvGrpSpPr>
          <p:cNvPr id="147" name="Group 146"/>
          <p:cNvGrpSpPr/>
          <p:nvPr/>
        </p:nvGrpSpPr>
        <p:grpSpPr>
          <a:xfrm rot="16200000">
            <a:off x="2628190" y="1399184"/>
            <a:ext cx="263414" cy="931955"/>
            <a:chOff x="1419561" y="1125086"/>
            <a:chExt cx="263414" cy="1335754"/>
          </a:xfrm>
        </p:grpSpPr>
        <p:sp>
          <p:nvSpPr>
            <p:cNvPr id="148" name="TextBox 147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sp>
        <p:nvSpPr>
          <p:cNvPr id="76" name="Rounded Rectangle 75"/>
          <p:cNvSpPr/>
          <p:nvPr/>
        </p:nvSpPr>
        <p:spPr>
          <a:xfrm rot="5400000">
            <a:off x="3195596" y="3568617"/>
            <a:ext cx="457200" cy="1937795"/>
          </a:xfrm>
          <a:prstGeom prst="roundRect">
            <a:avLst>
              <a:gd name="adj" fmla="val 11519"/>
            </a:avLst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rot="5400000">
            <a:off x="3198840" y="4580500"/>
            <a:ext cx="457200" cy="192816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rot="5400000">
            <a:off x="3204798" y="4074738"/>
            <a:ext cx="457200" cy="1929322"/>
          </a:xfrm>
          <a:prstGeom prst="roundRect">
            <a:avLst>
              <a:gd name="adj" fmla="val 1270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>
            <a:off x="3250705" y="5366825"/>
            <a:ext cx="347472" cy="347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Oval 84"/>
          <p:cNvSpPr/>
          <p:nvPr/>
        </p:nvSpPr>
        <p:spPr>
          <a:xfrm rot="5400000">
            <a:off x="3953414" y="4870041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Oval 85"/>
          <p:cNvSpPr/>
          <p:nvPr/>
        </p:nvSpPr>
        <p:spPr>
          <a:xfrm rot="5400000">
            <a:off x="2551520" y="4879868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Oval 86"/>
          <p:cNvSpPr/>
          <p:nvPr/>
        </p:nvSpPr>
        <p:spPr>
          <a:xfrm rot="5400000">
            <a:off x="3006231" y="4873295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3" name="Straight Arrow Connector 92"/>
          <p:cNvCxnSpPr>
            <a:stCxn id="103" idx="6"/>
          </p:cNvCxnSpPr>
          <p:nvPr/>
        </p:nvCxnSpPr>
        <p:spPr>
          <a:xfrm flipH="1">
            <a:off x="3449841" y="5221363"/>
            <a:ext cx="215606" cy="15816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03" idx="2"/>
          </p:cNvCxnSpPr>
          <p:nvPr/>
        </p:nvCxnSpPr>
        <p:spPr>
          <a:xfrm>
            <a:off x="3449184" y="4702497"/>
            <a:ext cx="216263" cy="171394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 rot="5400000">
            <a:off x="3491711" y="4873891"/>
            <a:ext cx="347472" cy="347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4" name="Straight Arrow Connector 113"/>
          <p:cNvCxnSpPr>
            <a:stCxn id="85" idx="6"/>
            <a:endCxn id="84" idx="2"/>
          </p:cNvCxnSpPr>
          <p:nvPr/>
        </p:nvCxnSpPr>
        <p:spPr>
          <a:xfrm flipH="1">
            <a:off x="3424441" y="5217513"/>
            <a:ext cx="702709" cy="149312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6" idx="6"/>
            <a:endCxn id="84" idx="2"/>
          </p:cNvCxnSpPr>
          <p:nvPr/>
        </p:nvCxnSpPr>
        <p:spPr>
          <a:xfrm>
            <a:off x="2725256" y="5227340"/>
            <a:ext cx="699185" cy="139485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7" idx="6"/>
          </p:cNvCxnSpPr>
          <p:nvPr/>
        </p:nvCxnSpPr>
        <p:spPr>
          <a:xfrm>
            <a:off x="3179967" y="5220767"/>
            <a:ext cx="263524" cy="13970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81" idx="6"/>
            <a:endCxn id="85" idx="2"/>
          </p:cNvCxnSpPr>
          <p:nvPr/>
        </p:nvCxnSpPr>
        <p:spPr>
          <a:xfrm>
            <a:off x="3429243" y="4702497"/>
            <a:ext cx="697907" cy="167544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81" idx="6"/>
            <a:endCxn id="87" idx="2"/>
          </p:cNvCxnSpPr>
          <p:nvPr/>
        </p:nvCxnSpPr>
        <p:spPr>
          <a:xfrm flipH="1">
            <a:off x="3179967" y="4702497"/>
            <a:ext cx="249276" cy="170798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1" idx="6"/>
            <a:endCxn id="86" idx="2"/>
          </p:cNvCxnSpPr>
          <p:nvPr/>
        </p:nvCxnSpPr>
        <p:spPr>
          <a:xfrm flipH="1">
            <a:off x="2725256" y="4702497"/>
            <a:ext cx="703987" cy="177371"/>
          </a:xfrm>
          <a:prstGeom prst="straightConnector1">
            <a:avLst/>
          </a:prstGeom>
          <a:ln>
            <a:headEnd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2569062" y="4924937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3017649" y="4913824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H2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3509942" y="4914445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H3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3970985" y="4911334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H4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3252307" y="542486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Out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3638458" y="4550040"/>
            <a:ext cx="443629" cy="160129"/>
            <a:chOff x="4847805" y="4499883"/>
            <a:chExt cx="658664" cy="266977"/>
          </a:xfrm>
        </p:grpSpPr>
        <p:grpSp>
          <p:nvGrpSpPr>
            <p:cNvPr id="185" name="Group 184"/>
            <p:cNvGrpSpPr/>
            <p:nvPr/>
          </p:nvGrpSpPr>
          <p:grpSpPr>
            <a:xfrm>
              <a:off x="4847805" y="4499883"/>
              <a:ext cx="441676" cy="266977"/>
              <a:chOff x="5366323" y="2300915"/>
              <a:chExt cx="2017223" cy="1357699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5865164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Freeform 325"/>
              <p:cNvSpPr/>
              <p:nvPr/>
            </p:nvSpPr>
            <p:spPr>
              <a:xfrm>
                <a:off x="5366323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Freeform 326"/>
              <p:cNvSpPr/>
              <p:nvPr/>
            </p:nvSpPr>
            <p:spPr>
              <a:xfrm>
                <a:off x="6856496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Freeform 327"/>
              <p:cNvSpPr/>
              <p:nvPr/>
            </p:nvSpPr>
            <p:spPr>
              <a:xfrm>
                <a:off x="6357655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5174015" y="4499883"/>
              <a:ext cx="332454" cy="266977"/>
              <a:chOff x="5366323" y="2300915"/>
              <a:chExt cx="1518382" cy="1357699"/>
            </a:xfrm>
          </p:grpSpPr>
          <p:sp>
            <p:nvSpPr>
              <p:cNvPr id="331" name="Freeform 330"/>
              <p:cNvSpPr/>
              <p:nvPr/>
            </p:nvSpPr>
            <p:spPr>
              <a:xfrm>
                <a:off x="5865164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Freeform 331"/>
              <p:cNvSpPr/>
              <p:nvPr/>
            </p:nvSpPr>
            <p:spPr>
              <a:xfrm>
                <a:off x="5366323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Freeform 333"/>
              <p:cNvSpPr/>
              <p:nvPr/>
            </p:nvSpPr>
            <p:spPr>
              <a:xfrm>
                <a:off x="6357655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6" name="Group 335"/>
          <p:cNvGrpSpPr/>
          <p:nvPr/>
        </p:nvGrpSpPr>
        <p:grpSpPr>
          <a:xfrm>
            <a:off x="3632372" y="5540277"/>
            <a:ext cx="460004" cy="164592"/>
            <a:chOff x="4847805" y="4499883"/>
            <a:chExt cx="441676" cy="266977"/>
          </a:xfrm>
        </p:grpSpPr>
        <p:grpSp>
          <p:nvGrpSpPr>
            <p:cNvPr id="337" name="Group 336"/>
            <p:cNvGrpSpPr/>
            <p:nvPr/>
          </p:nvGrpSpPr>
          <p:grpSpPr>
            <a:xfrm>
              <a:off x="4847805" y="4499883"/>
              <a:ext cx="441676" cy="266977"/>
              <a:chOff x="5366323" y="2300915"/>
              <a:chExt cx="2017223" cy="1357699"/>
            </a:xfrm>
          </p:grpSpPr>
          <p:sp>
            <p:nvSpPr>
              <p:cNvPr id="342" name="Freeform 341"/>
              <p:cNvSpPr/>
              <p:nvPr/>
            </p:nvSpPr>
            <p:spPr>
              <a:xfrm>
                <a:off x="5865164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5366323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856496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Freeform 344"/>
              <p:cNvSpPr/>
              <p:nvPr/>
            </p:nvSpPr>
            <p:spPr>
              <a:xfrm>
                <a:off x="6357655" y="2300915"/>
                <a:ext cx="527050" cy="1357699"/>
              </a:xfrm>
              <a:custGeom>
                <a:avLst/>
                <a:gdLst>
                  <a:gd name="connsiteX0" fmla="*/ 0 w 1625600"/>
                  <a:gd name="connsiteY0" fmla="*/ 1461023 h 1461023"/>
                  <a:gd name="connsiteX1" fmla="*/ 571500 w 1625600"/>
                  <a:gd name="connsiteY1" fmla="*/ 1124473 h 1461023"/>
                  <a:gd name="connsiteX2" fmla="*/ 698500 w 1625600"/>
                  <a:gd name="connsiteY2" fmla="*/ 523 h 1461023"/>
                  <a:gd name="connsiteX3" fmla="*/ 768350 w 1625600"/>
                  <a:gd name="connsiteY3" fmla="*/ 1276873 h 1461023"/>
                  <a:gd name="connsiteX4" fmla="*/ 1155700 w 1625600"/>
                  <a:gd name="connsiteY4" fmla="*/ 1238773 h 1461023"/>
                  <a:gd name="connsiteX5" fmla="*/ 1263650 w 1625600"/>
                  <a:gd name="connsiteY5" fmla="*/ 1048273 h 1461023"/>
                  <a:gd name="connsiteX6" fmla="*/ 1295400 w 1625600"/>
                  <a:gd name="connsiteY6" fmla="*/ 13223 h 1461023"/>
                  <a:gd name="connsiteX7" fmla="*/ 1397000 w 1625600"/>
                  <a:gd name="connsiteY7" fmla="*/ 1314973 h 1461023"/>
                  <a:gd name="connsiteX8" fmla="*/ 1625600 w 1625600"/>
                  <a:gd name="connsiteY8" fmla="*/ 1365773 h 1461023"/>
                  <a:gd name="connsiteX0" fmla="*/ 0 w 1054100"/>
                  <a:gd name="connsiteY0" fmla="*/ 1124473 h 1458041"/>
                  <a:gd name="connsiteX1" fmla="*/ 127000 w 1054100"/>
                  <a:gd name="connsiteY1" fmla="*/ 523 h 1458041"/>
                  <a:gd name="connsiteX2" fmla="*/ 196850 w 1054100"/>
                  <a:gd name="connsiteY2" fmla="*/ 1276873 h 1458041"/>
                  <a:gd name="connsiteX3" fmla="*/ 584200 w 1054100"/>
                  <a:gd name="connsiteY3" fmla="*/ 1238773 h 1458041"/>
                  <a:gd name="connsiteX4" fmla="*/ 692150 w 1054100"/>
                  <a:gd name="connsiteY4" fmla="*/ 1048273 h 1458041"/>
                  <a:gd name="connsiteX5" fmla="*/ 723900 w 1054100"/>
                  <a:gd name="connsiteY5" fmla="*/ 13223 h 1458041"/>
                  <a:gd name="connsiteX6" fmla="*/ 825500 w 1054100"/>
                  <a:gd name="connsiteY6" fmla="*/ 1314973 h 1458041"/>
                  <a:gd name="connsiteX7" fmla="*/ 1054100 w 1054100"/>
                  <a:gd name="connsiteY7" fmla="*/ 1365773 h 1458041"/>
                  <a:gd name="connsiteX0" fmla="*/ 0 w 927100"/>
                  <a:gd name="connsiteY0" fmla="*/ 0 h 1457518"/>
                  <a:gd name="connsiteX1" fmla="*/ 69850 w 927100"/>
                  <a:gd name="connsiteY1" fmla="*/ 1276350 h 1457518"/>
                  <a:gd name="connsiteX2" fmla="*/ 457200 w 927100"/>
                  <a:gd name="connsiteY2" fmla="*/ 1238250 h 1457518"/>
                  <a:gd name="connsiteX3" fmla="*/ 565150 w 927100"/>
                  <a:gd name="connsiteY3" fmla="*/ 1047750 h 1457518"/>
                  <a:gd name="connsiteX4" fmla="*/ 596900 w 927100"/>
                  <a:gd name="connsiteY4" fmla="*/ 12700 h 1457518"/>
                  <a:gd name="connsiteX5" fmla="*/ 698500 w 927100"/>
                  <a:gd name="connsiteY5" fmla="*/ 1314450 h 1457518"/>
                  <a:gd name="connsiteX6" fmla="*/ 927100 w 927100"/>
                  <a:gd name="connsiteY6" fmla="*/ 1365250 h 1457518"/>
                  <a:gd name="connsiteX0" fmla="*/ 0 w 857250"/>
                  <a:gd name="connsiteY0" fmla="*/ 1265285 h 1446453"/>
                  <a:gd name="connsiteX1" fmla="*/ 387350 w 857250"/>
                  <a:gd name="connsiteY1" fmla="*/ 1227185 h 1446453"/>
                  <a:gd name="connsiteX2" fmla="*/ 495300 w 857250"/>
                  <a:gd name="connsiteY2" fmla="*/ 1036685 h 1446453"/>
                  <a:gd name="connsiteX3" fmla="*/ 527050 w 857250"/>
                  <a:gd name="connsiteY3" fmla="*/ 1635 h 1446453"/>
                  <a:gd name="connsiteX4" fmla="*/ 628650 w 857250"/>
                  <a:gd name="connsiteY4" fmla="*/ 1303385 h 1446453"/>
                  <a:gd name="connsiteX5" fmla="*/ 857250 w 857250"/>
                  <a:gd name="connsiteY5" fmla="*/ 1354185 h 1446453"/>
                  <a:gd name="connsiteX0" fmla="*/ 0 w 965200"/>
                  <a:gd name="connsiteY0" fmla="*/ 1265285 h 1416932"/>
                  <a:gd name="connsiteX1" fmla="*/ 387350 w 965200"/>
                  <a:gd name="connsiteY1" fmla="*/ 1227185 h 1416932"/>
                  <a:gd name="connsiteX2" fmla="*/ 495300 w 965200"/>
                  <a:gd name="connsiteY2" fmla="*/ 1036685 h 1416932"/>
                  <a:gd name="connsiteX3" fmla="*/ 527050 w 965200"/>
                  <a:gd name="connsiteY3" fmla="*/ 1635 h 1416932"/>
                  <a:gd name="connsiteX4" fmla="*/ 628650 w 965200"/>
                  <a:gd name="connsiteY4" fmla="*/ 1303385 h 1416932"/>
                  <a:gd name="connsiteX5" fmla="*/ 965200 w 9652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89000"/>
                  <a:gd name="connsiteY0" fmla="*/ 1252585 h 1416932"/>
                  <a:gd name="connsiteX1" fmla="*/ 311150 w 889000"/>
                  <a:gd name="connsiteY1" fmla="*/ 1227185 h 1416932"/>
                  <a:gd name="connsiteX2" fmla="*/ 419100 w 889000"/>
                  <a:gd name="connsiteY2" fmla="*/ 1036685 h 1416932"/>
                  <a:gd name="connsiteX3" fmla="*/ 450850 w 889000"/>
                  <a:gd name="connsiteY3" fmla="*/ 1635 h 1416932"/>
                  <a:gd name="connsiteX4" fmla="*/ 552450 w 889000"/>
                  <a:gd name="connsiteY4" fmla="*/ 1303385 h 1416932"/>
                  <a:gd name="connsiteX5" fmla="*/ 889000 w 88900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44550"/>
                  <a:gd name="connsiteY0" fmla="*/ 1290685 h 1416932"/>
                  <a:gd name="connsiteX1" fmla="*/ 266700 w 844550"/>
                  <a:gd name="connsiteY1" fmla="*/ 1227185 h 1416932"/>
                  <a:gd name="connsiteX2" fmla="*/ 374650 w 844550"/>
                  <a:gd name="connsiteY2" fmla="*/ 1036685 h 1416932"/>
                  <a:gd name="connsiteX3" fmla="*/ 406400 w 844550"/>
                  <a:gd name="connsiteY3" fmla="*/ 1635 h 1416932"/>
                  <a:gd name="connsiteX4" fmla="*/ 508000 w 844550"/>
                  <a:gd name="connsiteY4" fmla="*/ 1303385 h 1416932"/>
                  <a:gd name="connsiteX5" fmla="*/ 844550 w 84455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835 h 1416932"/>
                  <a:gd name="connsiteX1" fmla="*/ 247650 w 825500"/>
                  <a:gd name="connsiteY1" fmla="*/ 1227185 h 1416932"/>
                  <a:gd name="connsiteX2" fmla="*/ 355600 w 825500"/>
                  <a:gd name="connsiteY2" fmla="*/ 1036685 h 1416932"/>
                  <a:gd name="connsiteX3" fmla="*/ 387350 w 825500"/>
                  <a:gd name="connsiteY3" fmla="*/ 1635 h 1416932"/>
                  <a:gd name="connsiteX4" fmla="*/ 488950 w 825500"/>
                  <a:gd name="connsiteY4" fmla="*/ 1303385 h 1416932"/>
                  <a:gd name="connsiteX5" fmla="*/ 825500 w 825500"/>
                  <a:gd name="connsiteY5" fmla="*/ 1290685 h 1416932"/>
                  <a:gd name="connsiteX0" fmla="*/ 0 w 825500"/>
                  <a:gd name="connsiteY0" fmla="*/ 1347228 h 1381614"/>
                  <a:gd name="connsiteX1" fmla="*/ 247650 w 825500"/>
                  <a:gd name="connsiteY1" fmla="*/ 1226578 h 1381614"/>
                  <a:gd name="connsiteX2" fmla="*/ 355600 w 825500"/>
                  <a:gd name="connsiteY2" fmla="*/ 1036078 h 1381614"/>
                  <a:gd name="connsiteX3" fmla="*/ 387350 w 825500"/>
                  <a:gd name="connsiteY3" fmla="*/ 1028 h 1381614"/>
                  <a:gd name="connsiteX4" fmla="*/ 482600 w 825500"/>
                  <a:gd name="connsiteY4" fmla="*/ 1245628 h 1381614"/>
                  <a:gd name="connsiteX5" fmla="*/ 825500 w 825500"/>
                  <a:gd name="connsiteY5" fmla="*/ 1290078 h 1381614"/>
                  <a:gd name="connsiteX0" fmla="*/ 0 w 812800"/>
                  <a:gd name="connsiteY0" fmla="*/ 1347228 h 1357692"/>
                  <a:gd name="connsiteX1" fmla="*/ 247650 w 812800"/>
                  <a:gd name="connsiteY1" fmla="*/ 1226578 h 1357692"/>
                  <a:gd name="connsiteX2" fmla="*/ 355600 w 812800"/>
                  <a:gd name="connsiteY2" fmla="*/ 1036078 h 1357692"/>
                  <a:gd name="connsiteX3" fmla="*/ 387350 w 812800"/>
                  <a:gd name="connsiteY3" fmla="*/ 1028 h 1357692"/>
                  <a:gd name="connsiteX4" fmla="*/ 482600 w 812800"/>
                  <a:gd name="connsiteY4" fmla="*/ 1245628 h 1357692"/>
                  <a:gd name="connsiteX5" fmla="*/ 812800 w 81280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397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78 h 1357692"/>
                  <a:gd name="connsiteX1" fmla="*/ 165100 w 704850"/>
                  <a:gd name="connsiteY1" fmla="*/ 1226578 h 1357692"/>
                  <a:gd name="connsiteX2" fmla="*/ 247650 w 704850"/>
                  <a:gd name="connsiteY2" fmla="*/ 1036078 h 1357692"/>
                  <a:gd name="connsiteX3" fmla="*/ 279400 w 704850"/>
                  <a:gd name="connsiteY3" fmla="*/ 1028 h 1357692"/>
                  <a:gd name="connsiteX4" fmla="*/ 374650 w 704850"/>
                  <a:gd name="connsiteY4" fmla="*/ 1245628 h 1357692"/>
                  <a:gd name="connsiteX5" fmla="*/ 704850 w 704850"/>
                  <a:gd name="connsiteY5" fmla="*/ 1239278 h 1357692"/>
                  <a:gd name="connsiteX0" fmla="*/ 0 w 704850"/>
                  <a:gd name="connsiteY0" fmla="*/ 1315485 h 1357699"/>
                  <a:gd name="connsiteX1" fmla="*/ 177800 w 704850"/>
                  <a:gd name="connsiteY1" fmla="*/ 1271035 h 1357699"/>
                  <a:gd name="connsiteX2" fmla="*/ 247650 w 704850"/>
                  <a:gd name="connsiteY2" fmla="*/ 1036085 h 1357699"/>
                  <a:gd name="connsiteX3" fmla="*/ 279400 w 704850"/>
                  <a:gd name="connsiteY3" fmla="*/ 1035 h 1357699"/>
                  <a:gd name="connsiteX4" fmla="*/ 374650 w 704850"/>
                  <a:gd name="connsiteY4" fmla="*/ 1245635 h 1357699"/>
                  <a:gd name="connsiteX5" fmla="*/ 704850 w 704850"/>
                  <a:gd name="connsiteY5" fmla="*/ 1239285 h 1357699"/>
                  <a:gd name="connsiteX0" fmla="*/ 0 w 698500"/>
                  <a:gd name="connsiteY0" fmla="*/ 1353585 h 1357699"/>
                  <a:gd name="connsiteX1" fmla="*/ 171450 w 698500"/>
                  <a:gd name="connsiteY1" fmla="*/ 1271035 h 1357699"/>
                  <a:gd name="connsiteX2" fmla="*/ 241300 w 698500"/>
                  <a:gd name="connsiteY2" fmla="*/ 1036085 h 1357699"/>
                  <a:gd name="connsiteX3" fmla="*/ 273050 w 698500"/>
                  <a:gd name="connsiteY3" fmla="*/ 1035 h 1357699"/>
                  <a:gd name="connsiteX4" fmla="*/ 368300 w 698500"/>
                  <a:gd name="connsiteY4" fmla="*/ 1245635 h 1357699"/>
                  <a:gd name="connsiteX5" fmla="*/ 698500 w 698500"/>
                  <a:gd name="connsiteY5" fmla="*/ 1239285 h 1357699"/>
                  <a:gd name="connsiteX0" fmla="*/ 0 w 527050"/>
                  <a:gd name="connsiteY0" fmla="*/ 1271035 h 1357699"/>
                  <a:gd name="connsiteX1" fmla="*/ 69850 w 527050"/>
                  <a:gd name="connsiteY1" fmla="*/ 1036085 h 1357699"/>
                  <a:gd name="connsiteX2" fmla="*/ 101600 w 527050"/>
                  <a:gd name="connsiteY2" fmla="*/ 1035 h 1357699"/>
                  <a:gd name="connsiteX3" fmla="*/ 196850 w 527050"/>
                  <a:gd name="connsiteY3" fmla="*/ 1245635 h 1357699"/>
                  <a:gd name="connsiteX4" fmla="*/ 527050 w 527050"/>
                  <a:gd name="connsiteY4" fmla="*/ 1239285 h 135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050" h="1357699">
                    <a:moveTo>
                      <a:pt x="0" y="1271035"/>
                    </a:moveTo>
                    <a:cubicBezTo>
                      <a:pt x="40217" y="1218118"/>
                      <a:pt x="52917" y="1247752"/>
                      <a:pt x="69850" y="1036085"/>
                    </a:cubicBezTo>
                    <a:cubicBezTo>
                      <a:pt x="86783" y="824418"/>
                      <a:pt x="80433" y="-33890"/>
                      <a:pt x="101600" y="1035"/>
                    </a:cubicBezTo>
                    <a:cubicBezTo>
                      <a:pt x="122767" y="35960"/>
                      <a:pt x="125942" y="1039260"/>
                      <a:pt x="196850" y="1245635"/>
                    </a:cubicBezTo>
                    <a:cubicBezTo>
                      <a:pt x="267758" y="1452010"/>
                      <a:pt x="440266" y="1326597"/>
                      <a:pt x="527050" y="1239285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0" name="Freeform 339"/>
            <p:cNvSpPr/>
            <p:nvPr/>
          </p:nvSpPr>
          <p:spPr>
            <a:xfrm>
              <a:off x="5174014" y="4499883"/>
              <a:ext cx="115399" cy="266977"/>
            </a:xfrm>
            <a:custGeom>
              <a:avLst/>
              <a:gdLst>
                <a:gd name="connsiteX0" fmla="*/ 0 w 1625600"/>
                <a:gd name="connsiteY0" fmla="*/ 1461023 h 1461023"/>
                <a:gd name="connsiteX1" fmla="*/ 571500 w 1625600"/>
                <a:gd name="connsiteY1" fmla="*/ 1124473 h 1461023"/>
                <a:gd name="connsiteX2" fmla="*/ 698500 w 1625600"/>
                <a:gd name="connsiteY2" fmla="*/ 523 h 1461023"/>
                <a:gd name="connsiteX3" fmla="*/ 768350 w 1625600"/>
                <a:gd name="connsiteY3" fmla="*/ 1276873 h 1461023"/>
                <a:gd name="connsiteX4" fmla="*/ 1155700 w 1625600"/>
                <a:gd name="connsiteY4" fmla="*/ 1238773 h 1461023"/>
                <a:gd name="connsiteX5" fmla="*/ 1263650 w 1625600"/>
                <a:gd name="connsiteY5" fmla="*/ 1048273 h 1461023"/>
                <a:gd name="connsiteX6" fmla="*/ 1295400 w 1625600"/>
                <a:gd name="connsiteY6" fmla="*/ 13223 h 1461023"/>
                <a:gd name="connsiteX7" fmla="*/ 1397000 w 1625600"/>
                <a:gd name="connsiteY7" fmla="*/ 1314973 h 1461023"/>
                <a:gd name="connsiteX8" fmla="*/ 1625600 w 1625600"/>
                <a:gd name="connsiteY8" fmla="*/ 1365773 h 1461023"/>
                <a:gd name="connsiteX0" fmla="*/ 0 w 1054100"/>
                <a:gd name="connsiteY0" fmla="*/ 1124473 h 1458041"/>
                <a:gd name="connsiteX1" fmla="*/ 127000 w 1054100"/>
                <a:gd name="connsiteY1" fmla="*/ 523 h 1458041"/>
                <a:gd name="connsiteX2" fmla="*/ 196850 w 1054100"/>
                <a:gd name="connsiteY2" fmla="*/ 1276873 h 1458041"/>
                <a:gd name="connsiteX3" fmla="*/ 584200 w 1054100"/>
                <a:gd name="connsiteY3" fmla="*/ 1238773 h 1458041"/>
                <a:gd name="connsiteX4" fmla="*/ 692150 w 1054100"/>
                <a:gd name="connsiteY4" fmla="*/ 1048273 h 1458041"/>
                <a:gd name="connsiteX5" fmla="*/ 723900 w 1054100"/>
                <a:gd name="connsiteY5" fmla="*/ 13223 h 1458041"/>
                <a:gd name="connsiteX6" fmla="*/ 825500 w 1054100"/>
                <a:gd name="connsiteY6" fmla="*/ 1314973 h 1458041"/>
                <a:gd name="connsiteX7" fmla="*/ 1054100 w 1054100"/>
                <a:gd name="connsiteY7" fmla="*/ 1365773 h 1458041"/>
                <a:gd name="connsiteX0" fmla="*/ 0 w 927100"/>
                <a:gd name="connsiteY0" fmla="*/ 0 h 1457518"/>
                <a:gd name="connsiteX1" fmla="*/ 69850 w 927100"/>
                <a:gd name="connsiteY1" fmla="*/ 1276350 h 1457518"/>
                <a:gd name="connsiteX2" fmla="*/ 457200 w 927100"/>
                <a:gd name="connsiteY2" fmla="*/ 1238250 h 1457518"/>
                <a:gd name="connsiteX3" fmla="*/ 565150 w 927100"/>
                <a:gd name="connsiteY3" fmla="*/ 1047750 h 1457518"/>
                <a:gd name="connsiteX4" fmla="*/ 596900 w 927100"/>
                <a:gd name="connsiteY4" fmla="*/ 12700 h 1457518"/>
                <a:gd name="connsiteX5" fmla="*/ 698500 w 927100"/>
                <a:gd name="connsiteY5" fmla="*/ 1314450 h 1457518"/>
                <a:gd name="connsiteX6" fmla="*/ 927100 w 927100"/>
                <a:gd name="connsiteY6" fmla="*/ 1365250 h 1457518"/>
                <a:gd name="connsiteX0" fmla="*/ 0 w 857250"/>
                <a:gd name="connsiteY0" fmla="*/ 1265285 h 1446453"/>
                <a:gd name="connsiteX1" fmla="*/ 387350 w 857250"/>
                <a:gd name="connsiteY1" fmla="*/ 1227185 h 1446453"/>
                <a:gd name="connsiteX2" fmla="*/ 495300 w 857250"/>
                <a:gd name="connsiteY2" fmla="*/ 1036685 h 1446453"/>
                <a:gd name="connsiteX3" fmla="*/ 527050 w 857250"/>
                <a:gd name="connsiteY3" fmla="*/ 1635 h 1446453"/>
                <a:gd name="connsiteX4" fmla="*/ 628650 w 857250"/>
                <a:gd name="connsiteY4" fmla="*/ 1303385 h 1446453"/>
                <a:gd name="connsiteX5" fmla="*/ 857250 w 857250"/>
                <a:gd name="connsiteY5" fmla="*/ 1354185 h 1446453"/>
                <a:gd name="connsiteX0" fmla="*/ 0 w 965200"/>
                <a:gd name="connsiteY0" fmla="*/ 1265285 h 1416932"/>
                <a:gd name="connsiteX1" fmla="*/ 387350 w 965200"/>
                <a:gd name="connsiteY1" fmla="*/ 1227185 h 1416932"/>
                <a:gd name="connsiteX2" fmla="*/ 495300 w 965200"/>
                <a:gd name="connsiteY2" fmla="*/ 1036685 h 1416932"/>
                <a:gd name="connsiteX3" fmla="*/ 527050 w 965200"/>
                <a:gd name="connsiteY3" fmla="*/ 1635 h 1416932"/>
                <a:gd name="connsiteX4" fmla="*/ 628650 w 965200"/>
                <a:gd name="connsiteY4" fmla="*/ 1303385 h 1416932"/>
                <a:gd name="connsiteX5" fmla="*/ 965200 w 965200"/>
                <a:gd name="connsiteY5" fmla="*/ 1290685 h 1416932"/>
                <a:gd name="connsiteX0" fmla="*/ 0 w 889000"/>
                <a:gd name="connsiteY0" fmla="*/ 1252585 h 1416932"/>
                <a:gd name="connsiteX1" fmla="*/ 311150 w 889000"/>
                <a:gd name="connsiteY1" fmla="*/ 1227185 h 1416932"/>
                <a:gd name="connsiteX2" fmla="*/ 419100 w 889000"/>
                <a:gd name="connsiteY2" fmla="*/ 1036685 h 1416932"/>
                <a:gd name="connsiteX3" fmla="*/ 450850 w 889000"/>
                <a:gd name="connsiteY3" fmla="*/ 1635 h 1416932"/>
                <a:gd name="connsiteX4" fmla="*/ 552450 w 889000"/>
                <a:gd name="connsiteY4" fmla="*/ 1303385 h 1416932"/>
                <a:gd name="connsiteX5" fmla="*/ 889000 w 889000"/>
                <a:gd name="connsiteY5" fmla="*/ 1290685 h 1416932"/>
                <a:gd name="connsiteX0" fmla="*/ 0 w 889000"/>
                <a:gd name="connsiteY0" fmla="*/ 1252585 h 1416932"/>
                <a:gd name="connsiteX1" fmla="*/ 311150 w 889000"/>
                <a:gd name="connsiteY1" fmla="*/ 1227185 h 1416932"/>
                <a:gd name="connsiteX2" fmla="*/ 419100 w 889000"/>
                <a:gd name="connsiteY2" fmla="*/ 1036685 h 1416932"/>
                <a:gd name="connsiteX3" fmla="*/ 450850 w 889000"/>
                <a:gd name="connsiteY3" fmla="*/ 1635 h 1416932"/>
                <a:gd name="connsiteX4" fmla="*/ 552450 w 889000"/>
                <a:gd name="connsiteY4" fmla="*/ 1303385 h 1416932"/>
                <a:gd name="connsiteX5" fmla="*/ 889000 w 889000"/>
                <a:gd name="connsiteY5" fmla="*/ 1290685 h 1416932"/>
                <a:gd name="connsiteX0" fmla="*/ 0 w 844550"/>
                <a:gd name="connsiteY0" fmla="*/ 1290685 h 1416932"/>
                <a:gd name="connsiteX1" fmla="*/ 266700 w 844550"/>
                <a:gd name="connsiteY1" fmla="*/ 1227185 h 1416932"/>
                <a:gd name="connsiteX2" fmla="*/ 374650 w 844550"/>
                <a:gd name="connsiteY2" fmla="*/ 1036685 h 1416932"/>
                <a:gd name="connsiteX3" fmla="*/ 406400 w 844550"/>
                <a:gd name="connsiteY3" fmla="*/ 1635 h 1416932"/>
                <a:gd name="connsiteX4" fmla="*/ 508000 w 844550"/>
                <a:gd name="connsiteY4" fmla="*/ 1303385 h 1416932"/>
                <a:gd name="connsiteX5" fmla="*/ 844550 w 844550"/>
                <a:gd name="connsiteY5" fmla="*/ 1290685 h 1416932"/>
                <a:gd name="connsiteX0" fmla="*/ 0 w 844550"/>
                <a:gd name="connsiteY0" fmla="*/ 1290685 h 1416932"/>
                <a:gd name="connsiteX1" fmla="*/ 266700 w 844550"/>
                <a:gd name="connsiteY1" fmla="*/ 1227185 h 1416932"/>
                <a:gd name="connsiteX2" fmla="*/ 374650 w 844550"/>
                <a:gd name="connsiteY2" fmla="*/ 1036685 h 1416932"/>
                <a:gd name="connsiteX3" fmla="*/ 406400 w 844550"/>
                <a:gd name="connsiteY3" fmla="*/ 1635 h 1416932"/>
                <a:gd name="connsiteX4" fmla="*/ 508000 w 844550"/>
                <a:gd name="connsiteY4" fmla="*/ 1303385 h 1416932"/>
                <a:gd name="connsiteX5" fmla="*/ 844550 w 844550"/>
                <a:gd name="connsiteY5" fmla="*/ 1290685 h 1416932"/>
                <a:gd name="connsiteX0" fmla="*/ 0 w 825500"/>
                <a:gd name="connsiteY0" fmla="*/ 1347835 h 1416932"/>
                <a:gd name="connsiteX1" fmla="*/ 247650 w 825500"/>
                <a:gd name="connsiteY1" fmla="*/ 1227185 h 1416932"/>
                <a:gd name="connsiteX2" fmla="*/ 355600 w 825500"/>
                <a:gd name="connsiteY2" fmla="*/ 1036685 h 1416932"/>
                <a:gd name="connsiteX3" fmla="*/ 387350 w 825500"/>
                <a:gd name="connsiteY3" fmla="*/ 1635 h 1416932"/>
                <a:gd name="connsiteX4" fmla="*/ 488950 w 825500"/>
                <a:gd name="connsiteY4" fmla="*/ 1303385 h 1416932"/>
                <a:gd name="connsiteX5" fmla="*/ 825500 w 825500"/>
                <a:gd name="connsiteY5" fmla="*/ 1290685 h 1416932"/>
                <a:gd name="connsiteX0" fmla="*/ 0 w 825500"/>
                <a:gd name="connsiteY0" fmla="*/ 1347835 h 1416932"/>
                <a:gd name="connsiteX1" fmla="*/ 247650 w 825500"/>
                <a:gd name="connsiteY1" fmla="*/ 1227185 h 1416932"/>
                <a:gd name="connsiteX2" fmla="*/ 355600 w 825500"/>
                <a:gd name="connsiteY2" fmla="*/ 1036685 h 1416932"/>
                <a:gd name="connsiteX3" fmla="*/ 387350 w 825500"/>
                <a:gd name="connsiteY3" fmla="*/ 1635 h 1416932"/>
                <a:gd name="connsiteX4" fmla="*/ 488950 w 825500"/>
                <a:gd name="connsiteY4" fmla="*/ 1303385 h 1416932"/>
                <a:gd name="connsiteX5" fmla="*/ 825500 w 825500"/>
                <a:gd name="connsiteY5" fmla="*/ 1290685 h 1416932"/>
                <a:gd name="connsiteX0" fmla="*/ 0 w 825500"/>
                <a:gd name="connsiteY0" fmla="*/ 1347228 h 1381614"/>
                <a:gd name="connsiteX1" fmla="*/ 247650 w 825500"/>
                <a:gd name="connsiteY1" fmla="*/ 1226578 h 1381614"/>
                <a:gd name="connsiteX2" fmla="*/ 355600 w 825500"/>
                <a:gd name="connsiteY2" fmla="*/ 1036078 h 1381614"/>
                <a:gd name="connsiteX3" fmla="*/ 387350 w 825500"/>
                <a:gd name="connsiteY3" fmla="*/ 1028 h 1381614"/>
                <a:gd name="connsiteX4" fmla="*/ 482600 w 825500"/>
                <a:gd name="connsiteY4" fmla="*/ 1245628 h 1381614"/>
                <a:gd name="connsiteX5" fmla="*/ 825500 w 825500"/>
                <a:gd name="connsiteY5" fmla="*/ 1290078 h 1381614"/>
                <a:gd name="connsiteX0" fmla="*/ 0 w 812800"/>
                <a:gd name="connsiteY0" fmla="*/ 1347228 h 1357692"/>
                <a:gd name="connsiteX1" fmla="*/ 247650 w 812800"/>
                <a:gd name="connsiteY1" fmla="*/ 1226578 h 1357692"/>
                <a:gd name="connsiteX2" fmla="*/ 355600 w 812800"/>
                <a:gd name="connsiteY2" fmla="*/ 1036078 h 1357692"/>
                <a:gd name="connsiteX3" fmla="*/ 387350 w 812800"/>
                <a:gd name="connsiteY3" fmla="*/ 1028 h 1357692"/>
                <a:gd name="connsiteX4" fmla="*/ 482600 w 812800"/>
                <a:gd name="connsiteY4" fmla="*/ 1245628 h 1357692"/>
                <a:gd name="connsiteX5" fmla="*/ 812800 w 812800"/>
                <a:gd name="connsiteY5" fmla="*/ 1239278 h 1357692"/>
                <a:gd name="connsiteX0" fmla="*/ 0 w 704850"/>
                <a:gd name="connsiteY0" fmla="*/ 1315478 h 1357692"/>
                <a:gd name="connsiteX1" fmla="*/ 139700 w 704850"/>
                <a:gd name="connsiteY1" fmla="*/ 1226578 h 1357692"/>
                <a:gd name="connsiteX2" fmla="*/ 247650 w 704850"/>
                <a:gd name="connsiteY2" fmla="*/ 1036078 h 1357692"/>
                <a:gd name="connsiteX3" fmla="*/ 279400 w 704850"/>
                <a:gd name="connsiteY3" fmla="*/ 1028 h 1357692"/>
                <a:gd name="connsiteX4" fmla="*/ 374650 w 704850"/>
                <a:gd name="connsiteY4" fmla="*/ 1245628 h 1357692"/>
                <a:gd name="connsiteX5" fmla="*/ 704850 w 704850"/>
                <a:gd name="connsiteY5" fmla="*/ 1239278 h 1357692"/>
                <a:gd name="connsiteX0" fmla="*/ 0 w 704850"/>
                <a:gd name="connsiteY0" fmla="*/ 1315478 h 1357692"/>
                <a:gd name="connsiteX1" fmla="*/ 139700 w 704850"/>
                <a:gd name="connsiteY1" fmla="*/ 1226578 h 1357692"/>
                <a:gd name="connsiteX2" fmla="*/ 247650 w 704850"/>
                <a:gd name="connsiteY2" fmla="*/ 1036078 h 1357692"/>
                <a:gd name="connsiteX3" fmla="*/ 279400 w 704850"/>
                <a:gd name="connsiteY3" fmla="*/ 1028 h 1357692"/>
                <a:gd name="connsiteX4" fmla="*/ 374650 w 704850"/>
                <a:gd name="connsiteY4" fmla="*/ 1245628 h 1357692"/>
                <a:gd name="connsiteX5" fmla="*/ 704850 w 704850"/>
                <a:gd name="connsiteY5" fmla="*/ 1239278 h 1357692"/>
                <a:gd name="connsiteX0" fmla="*/ 0 w 704850"/>
                <a:gd name="connsiteY0" fmla="*/ 1315478 h 1357692"/>
                <a:gd name="connsiteX1" fmla="*/ 165100 w 704850"/>
                <a:gd name="connsiteY1" fmla="*/ 1226578 h 1357692"/>
                <a:gd name="connsiteX2" fmla="*/ 247650 w 704850"/>
                <a:gd name="connsiteY2" fmla="*/ 1036078 h 1357692"/>
                <a:gd name="connsiteX3" fmla="*/ 279400 w 704850"/>
                <a:gd name="connsiteY3" fmla="*/ 1028 h 1357692"/>
                <a:gd name="connsiteX4" fmla="*/ 374650 w 704850"/>
                <a:gd name="connsiteY4" fmla="*/ 1245628 h 1357692"/>
                <a:gd name="connsiteX5" fmla="*/ 704850 w 704850"/>
                <a:gd name="connsiteY5" fmla="*/ 1239278 h 1357692"/>
                <a:gd name="connsiteX0" fmla="*/ 0 w 704850"/>
                <a:gd name="connsiteY0" fmla="*/ 1315485 h 1357699"/>
                <a:gd name="connsiteX1" fmla="*/ 177800 w 704850"/>
                <a:gd name="connsiteY1" fmla="*/ 1271035 h 1357699"/>
                <a:gd name="connsiteX2" fmla="*/ 247650 w 704850"/>
                <a:gd name="connsiteY2" fmla="*/ 1036085 h 1357699"/>
                <a:gd name="connsiteX3" fmla="*/ 279400 w 704850"/>
                <a:gd name="connsiteY3" fmla="*/ 1035 h 1357699"/>
                <a:gd name="connsiteX4" fmla="*/ 374650 w 704850"/>
                <a:gd name="connsiteY4" fmla="*/ 1245635 h 1357699"/>
                <a:gd name="connsiteX5" fmla="*/ 704850 w 704850"/>
                <a:gd name="connsiteY5" fmla="*/ 1239285 h 1357699"/>
                <a:gd name="connsiteX0" fmla="*/ 0 w 698500"/>
                <a:gd name="connsiteY0" fmla="*/ 1353585 h 1357699"/>
                <a:gd name="connsiteX1" fmla="*/ 171450 w 698500"/>
                <a:gd name="connsiteY1" fmla="*/ 1271035 h 1357699"/>
                <a:gd name="connsiteX2" fmla="*/ 241300 w 698500"/>
                <a:gd name="connsiteY2" fmla="*/ 1036085 h 1357699"/>
                <a:gd name="connsiteX3" fmla="*/ 273050 w 698500"/>
                <a:gd name="connsiteY3" fmla="*/ 1035 h 1357699"/>
                <a:gd name="connsiteX4" fmla="*/ 368300 w 698500"/>
                <a:gd name="connsiteY4" fmla="*/ 1245635 h 1357699"/>
                <a:gd name="connsiteX5" fmla="*/ 698500 w 698500"/>
                <a:gd name="connsiteY5" fmla="*/ 1239285 h 1357699"/>
                <a:gd name="connsiteX0" fmla="*/ 0 w 527050"/>
                <a:gd name="connsiteY0" fmla="*/ 1271035 h 1357699"/>
                <a:gd name="connsiteX1" fmla="*/ 69850 w 527050"/>
                <a:gd name="connsiteY1" fmla="*/ 1036085 h 1357699"/>
                <a:gd name="connsiteX2" fmla="*/ 101600 w 527050"/>
                <a:gd name="connsiteY2" fmla="*/ 1035 h 1357699"/>
                <a:gd name="connsiteX3" fmla="*/ 196850 w 527050"/>
                <a:gd name="connsiteY3" fmla="*/ 1245635 h 1357699"/>
                <a:gd name="connsiteX4" fmla="*/ 527050 w 527050"/>
                <a:gd name="connsiteY4" fmla="*/ 1239285 h 135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050" h="1357699">
                  <a:moveTo>
                    <a:pt x="0" y="1271035"/>
                  </a:moveTo>
                  <a:cubicBezTo>
                    <a:pt x="40217" y="1218118"/>
                    <a:pt x="52917" y="1247752"/>
                    <a:pt x="69850" y="1036085"/>
                  </a:cubicBezTo>
                  <a:cubicBezTo>
                    <a:pt x="86783" y="824418"/>
                    <a:pt x="80433" y="-33890"/>
                    <a:pt x="101600" y="1035"/>
                  </a:cubicBezTo>
                  <a:cubicBezTo>
                    <a:pt x="122767" y="35960"/>
                    <a:pt x="125942" y="1039260"/>
                    <a:pt x="196850" y="1245635"/>
                  </a:cubicBezTo>
                  <a:cubicBezTo>
                    <a:pt x="267758" y="1452010"/>
                    <a:pt x="440266" y="1326597"/>
                    <a:pt x="527050" y="1239285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6" name="TextBox 345"/>
          <p:cNvSpPr txBox="1"/>
          <p:nvPr/>
        </p:nvSpPr>
        <p:spPr>
          <a:xfrm>
            <a:off x="1711463" y="4335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Target </a:t>
            </a:r>
            <a:br>
              <a:rPr lang="en-US" sz="1000" dirty="0"/>
            </a:br>
            <a:r>
              <a:rPr lang="en-US" sz="1000" dirty="0"/>
              <a:t>Firing Rate</a:t>
            </a:r>
          </a:p>
        </p:txBody>
      </p:sp>
      <p:sp>
        <p:nvSpPr>
          <p:cNvPr id="81" name="Oval 80"/>
          <p:cNvSpPr/>
          <p:nvPr/>
        </p:nvSpPr>
        <p:spPr>
          <a:xfrm rot="5400000">
            <a:off x="3255507" y="4355025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4" name="TextBox 263"/>
          <p:cNvSpPr txBox="1"/>
          <p:nvPr/>
        </p:nvSpPr>
        <p:spPr>
          <a:xfrm>
            <a:off x="3295654" y="4417051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1724163" y="533685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Current </a:t>
            </a:r>
            <a:br>
              <a:rPr lang="en-US" sz="1000" dirty="0"/>
            </a:br>
            <a:r>
              <a:rPr lang="en-US" sz="1000" dirty="0"/>
              <a:t>Firing Rate</a:t>
            </a:r>
          </a:p>
        </p:txBody>
      </p:sp>
    </p:spTree>
    <p:extLst>
      <p:ext uri="{BB962C8B-B14F-4D97-AF65-F5344CB8AC3E}">
        <p14:creationId xmlns:p14="http://schemas.microsoft.com/office/powerpoint/2010/main" val="113710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5" idx="5"/>
            <a:endCxn id="44" idx="1"/>
          </p:cNvCxnSpPr>
          <p:nvPr/>
        </p:nvCxnSpPr>
        <p:spPr>
          <a:xfrm>
            <a:off x="2772676" y="1481319"/>
            <a:ext cx="891157" cy="645889"/>
          </a:xfrm>
          <a:prstGeom prst="straightConnector1">
            <a:avLst/>
          </a:prstGeom>
          <a:ln>
            <a:headEnd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44" idx="2"/>
          </p:cNvCxnSpPr>
          <p:nvPr/>
        </p:nvCxnSpPr>
        <p:spPr>
          <a:xfrm>
            <a:off x="2826418" y="1812119"/>
            <a:ext cx="802046" cy="408740"/>
          </a:xfrm>
          <a:prstGeom prst="straightConnector1">
            <a:avLst/>
          </a:prstGeom>
          <a:ln>
            <a:headEnd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44" idx="2"/>
          </p:cNvCxnSpPr>
          <p:nvPr/>
        </p:nvCxnSpPr>
        <p:spPr>
          <a:xfrm flipV="1">
            <a:off x="2823196" y="2220859"/>
            <a:ext cx="805268" cy="333560"/>
          </a:xfrm>
          <a:prstGeom prst="straightConnector1">
            <a:avLst/>
          </a:prstGeom>
          <a:ln>
            <a:headEnd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6"/>
            <a:endCxn id="44" idx="3"/>
          </p:cNvCxnSpPr>
          <p:nvPr/>
        </p:nvCxnSpPr>
        <p:spPr>
          <a:xfrm flipV="1">
            <a:off x="2827992" y="2314509"/>
            <a:ext cx="835841" cy="623880"/>
          </a:xfrm>
          <a:prstGeom prst="straightConnector1">
            <a:avLst/>
          </a:prstGeom>
          <a:ln>
            <a:headEnd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28464" y="2088416"/>
            <a:ext cx="241515" cy="26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Oval 3"/>
          <p:cNvSpPr/>
          <p:nvPr/>
        </p:nvSpPr>
        <p:spPr>
          <a:xfrm>
            <a:off x="3217664" y="1748843"/>
            <a:ext cx="928432" cy="8966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/>
          <p:cNvSpPr/>
          <p:nvPr/>
        </p:nvSpPr>
        <p:spPr>
          <a:xfrm>
            <a:off x="2533003" y="1241646"/>
            <a:ext cx="280794" cy="280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Oval 5"/>
          <p:cNvSpPr/>
          <p:nvPr/>
        </p:nvSpPr>
        <p:spPr>
          <a:xfrm>
            <a:off x="2545624" y="1671722"/>
            <a:ext cx="280794" cy="280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Oval 7"/>
          <p:cNvSpPr/>
          <p:nvPr/>
        </p:nvSpPr>
        <p:spPr>
          <a:xfrm>
            <a:off x="2542402" y="2414022"/>
            <a:ext cx="280794" cy="280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2547198" y="2797992"/>
            <a:ext cx="280794" cy="280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58" name="Group 57"/>
          <p:cNvGrpSpPr/>
          <p:nvPr/>
        </p:nvGrpSpPr>
        <p:grpSpPr>
          <a:xfrm>
            <a:off x="2574875" y="1762459"/>
            <a:ext cx="263414" cy="931955"/>
            <a:chOff x="1419561" y="1125086"/>
            <a:chExt cx="263414" cy="1335754"/>
          </a:xfrm>
        </p:grpSpPr>
        <p:sp>
          <p:nvSpPr>
            <p:cNvPr id="55" name="TextBox 54"/>
            <p:cNvSpPr txBox="1"/>
            <p:nvPr/>
          </p:nvSpPr>
          <p:spPr>
            <a:xfrm>
              <a:off x="1421365" y="1125086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21365" y="1269787"/>
              <a:ext cx="261610" cy="119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19561" y="1430025"/>
              <a:ext cx="261610" cy="661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cxnSp>
        <p:nvCxnSpPr>
          <p:cNvPr id="64" name="Straight Arrow Connector 63"/>
          <p:cNvCxnSpPr>
            <a:stCxn id="4" idx="6"/>
            <a:endCxn id="69" idx="1"/>
          </p:cNvCxnSpPr>
          <p:nvPr/>
        </p:nvCxnSpPr>
        <p:spPr>
          <a:xfrm flipV="1">
            <a:off x="4146096" y="2197165"/>
            <a:ext cx="275217" cy="1"/>
          </a:xfrm>
          <a:prstGeom prst="straightConnector1">
            <a:avLst/>
          </a:prstGeom>
          <a:ln>
            <a:headEnd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21313" y="2033434"/>
                <a:ext cx="501227" cy="327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13" y="2033434"/>
                <a:ext cx="501227" cy="327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84000" y="1611274"/>
                <a:ext cx="4680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000" y="1611274"/>
                <a:ext cx="46807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767323" y="2419197"/>
                <a:ext cx="607410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23" y="2419197"/>
                <a:ext cx="607410" cy="292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492881" y="1732172"/>
                <a:ext cx="4106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81" y="1732172"/>
                <a:ext cx="41062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221757" y="2044810"/>
                <a:ext cx="3935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57" y="2044810"/>
                <a:ext cx="3935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777835" y="1318646"/>
                <a:ext cx="4680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35" y="1318646"/>
                <a:ext cx="46807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153317" y="1140536"/>
                <a:ext cx="4059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17" y="1140536"/>
                <a:ext cx="4059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163105" y="1578284"/>
                <a:ext cx="410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05" y="1578284"/>
                <a:ext cx="41011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133943" y="2535551"/>
                <a:ext cx="607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43" y="2535551"/>
                <a:ext cx="6071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146068" y="2913062"/>
                <a:ext cx="607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68" y="2913062"/>
                <a:ext cx="6071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402619" y="1891784"/>
                <a:ext cx="5766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619" y="1891784"/>
                <a:ext cx="576665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2771006" y="2799616"/>
                <a:ext cx="607410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06" y="2799616"/>
                <a:ext cx="607410" cy="2929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49605"/>
              </p:ext>
            </p:extLst>
          </p:nvPr>
        </p:nvGraphicFramePr>
        <p:xfrm>
          <a:off x="1225836" y="543137"/>
          <a:ext cx="5943600" cy="1595170"/>
        </p:xfrm>
        <a:graphic>
          <a:graphicData uri="http://schemas.openxmlformats.org/drawingml/2006/table">
            <a:tbl>
              <a:tblPr firstRow="1" bandRow="1"/>
              <a:tblGrid>
                <a:gridCol w="1005840">
                  <a:extLst>
                    <a:ext uri="{9D8B030D-6E8A-4147-A177-3AD203B41FA5}">
                      <a16:colId xmlns:a16="http://schemas.microsoft.com/office/drawing/2014/main" val="39486013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9994659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6226239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8661479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115072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452784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8510265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824841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162174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8235877"/>
                    </a:ext>
                  </a:extLst>
                </a:gridCol>
              </a:tblGrid>
              <a:tr h="319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Resource/Cycle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0616"/>
                  </a:ext>
                </a:extLst>
              </a:tr>
              <a:tr h="319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694776"/>
                  </a:ext>
                </a:extLst>
              </a:tr>
              <a:tr h="319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897191"/>
                  </a:ext>
                </a:extLst>
              </a:tr>
              <a:tr h="319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10221"/>
                  </a:ext>
                </a:extLst>
              </a:tr>
              <a:tr h="319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57823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43214" y="870221"/>
            <a:ext cx="521208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6410" y="5722685"/>
            <a:ext cx="869795" cy="535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06627"/>
              </p:ext>
            </p:extLst>
          </p:nvPr>
        </p:nvGraphicFramePr>
        <p:xfrm>
          <a:off x="1225836" y="2491028"/>
          <a:ext cx="5943600" cy="1600200"/>
        </p:xfrm>
        <a:graphic>
          <a:graphicData uri="http://schemas.openxmlformats.org/drawingml/2006/table">
            <a:tbl>
              <a:tblPr firstRow="1" bandRow="1"/>
              <a:tblGrid>
                <a:gridCol w="1005840">
                  <a:extLst>
                    <a:ext uri="{9D8B030D-6E8A-4147-A177-3AD203B41FA5}">
                      <a16:colId xmlns:a16="http://schemas.microsoft.com/office/drawing/2014/main" val="394860133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999465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622623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8661479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211507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4527845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5102656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8824841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162174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782358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659378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1206969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682743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4142243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7748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0078143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2890826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097231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153411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Resource/Cycle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06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6947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8971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1022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9330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243214" y="1193314"/>
            <a:ext cx="221398" cy="30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41290" y="1834320"/>
            <a:ext cx="137160" cy="301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793796" y="1508913"/>
            <a:ext cx="393776" cy="301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891745" y="870221"/>
            <a:ext cx="521208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891745" y="1193314"/>
            <a:ext cx="221398" cy="30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435977" y="1508913"/>
            <a:ext cx="393776" cy="301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984617" y="1823365"/>
            <a:ext cx="137160" cy="301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533926" y="870496"/>
            <a:ext cx="521208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540276" y="1193589"/>
            <a:ext cx="221398" cy="30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638352" y="1834595"/>
            <a:ext cx="137160" cy="301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84508" y="1509188"/>
            <a:ext cx="393776" cy="301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243215" y="3145688"/>
            <a:ext cx="221398" cy="30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052195" y="3777420"/>
            <a:ext cx="137160" cy="301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511283" y="3460398"/>
            <a:ext cx="393776" cy="301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236864" y="2828012"/>
            <a:ext cx="685800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347641" y="3145688"/>
            <a:ext cx="221398" cy="30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4162971" y="3777420"/>
            <a:ext cx="137160" cy="301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615709" y="3460398"/>
            <a:ext cx="393776" cy="301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347640" y="2828012"/>
            <a:ext cx="685800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435978" y="3145688"/>
            <a:ext cx="221398" cy="30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5251308" y="3777420"/>
            <a:ext cx="137160" cy="301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4710396" y="3460398"/>
            <a:ext cx="393776" cy="301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4435977" y="2828012"/>
            <a:ext cx="685800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534142" y="3139332"/>
            <a:ext cx="221398" cy="30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343122" y="3771064"/>
            <a:ext cx="137160" cy="301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5802210" y="3460392"/>
            <a:ext cx="393776" cy="301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527791" y="2821656"/>
            <a:ext cx="685800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cxnSp>
        <p:nvCxnSpPr>
          <p:cNvPr id="114" name="Curved Connector 113"/>
          <p:cNvCxnSpPr>
            <a:stCxn id="61" idx="2"/>
            <a:endCxn id="84" idx="1"/>
          </p:cNvCxnSpPr>
          <p:nvPr/>
        </p:nvCxnSpPr>
        <p:spPr>
          <a:xfrm rot="16200000" flipH="1">
            <a:off x="2350681" y="3450672"/>
            <a:ext cx="163834" cy="157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85" idx="3"/>
            <a:endCxn id="62" idx="0"/>
          </p:cNvCxnSpPr>
          <p:nvPr/>
        </p:nvCxnSpPr>
        <p:spPr>
          <a:xfrm>
            <a:off x="2922664" y="2978888"/>
            <a:ext cx="198111" cy="7985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84" idx="3"/>
            <a:endCxn id="62" idx="0"/>
          </p:cNvCxnSpPr>
          <p:nvPr/>
        </p:nvCxnSpPr>
        <p:spPr>
          <a:xfrm>
            <a:off x="2905059" y="3611274"/>
            <a:ext cx="215716" cy="166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3" idx="2"/>
            <a:endCxn id="35" idx="1"/>
          </p:cNvCxnSpPr>
          <p:nvPr/>
        </p:nvCxnSpPr>
        <p:spPr>
          <a:xfrm rot="16200000" flipH="1">
            <a:off x="2491493" y="1357485"/>
            <a:ext cx="164723" cy="4398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5" idx="3"/>
            <a:endCxn id="14" idx="0"/>
          </p:cNvCxnSpPr>
          <p:nvPr/>
        </p:nvCxnSpPr>
        <p:spPr>
          <a:xfrm>
            <a:off x="3187572" y="1659789"/>
            <a:ext cx="222298" cy="174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62" idx="3"/>
            <a:endCxn id="90" idx="1"/>
          </p:cNvCxnSpPr>
          <p:nvPr/>
        </p:nvCxnSpPr>
        <p:spPr>
          <a:xfrm flipV="1">
            <a:off x="3189355" y="2978888"/>
            <a:ext cx="158285" cy="9494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62" idx="3"/>
            <a:endCxn id="87" idx="1"/>
          </p:cNvCxnSpPr>
          <p:nvPr/>
        </p:nvCxnSpPr>
        <p:spPr>
          <a:xfrm flipV="1">
            <a:off x="3189355" y="3296564"/>
            <a:ext cx="158286" cy="63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5" idx="3"/>
            <a:endCxn id="14" idx="0"/>
          </p:cNvCxnSpPr>
          <p:nvPr/>
        </p:nvCxnSpPr>
        <p:spPr>
          <a:xfrm>
            <a:off x="2764422" y="1021097"/>
            <a:ext cx="645448" cy="8132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14" idx="3"/>
            <a:endCxn id="37" idx="1"/>
          </p:cNvCxnSpPr>
          <p:nvPr/>
        </p:nvCxnSpPr>
        <p:spPr>
          <a:xfrm flipV="1">
            <a:off x="3478450" y="1021097"/>
            <a:ext cx="413295" cy="964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14" idx="3"/>
            <a:endCxn id="38" idx="1"/>
          </p:cNvCxnSpPr>
          <p:nvPr/>
        </p:nvCxnSpPr>
        <p:spPr>
          <a:xfrm flipV="1">
            <a:off x="3478450" y="1344190"/>
            <a:ext cx="413295" cy="6410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546410" y="1079323"/>
            <a:ext cx="609442" cy="261399"/>
            <a:chOff x="792300" y="3250001"/>
            <a:chExt cx="609442" cy="261399"/>
          </a:xfrm>
        </p:grpSpPr>
        <p:sp>
          <p:nvSpPr>
            <p:cNvPr id="151" name="TextBox 150"/>
            <p:cNvSpPr txBox="1"/>
            <p:nvPr/>
          </p:nvSpPr>
          <p:spPr>
            <a:xfrm>
              <a:off x="975532" y="3265179"/>
              <a:ext cx="4262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 ns</a:t>
              </a:r>
            </a:p>
          </p:txBody>
        </p:sp>
        <p:pic>
          <p:nvPicPr>
            <p:cNvPr id="152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517573" y="3174890"/>
            <a:ext cx="666430" cy="261399"/>
            <a:chOff x="792300" y="3250001"/>
            <a:chExt cx="666430" cy="261399"/>
          </a:xfrm>
        </p:grpSpPr>
        <p:sp>
          <p:nvSpPr>
            <p:cNvPr id="157" name="TextBox 156"/>
            <p:cNvSpPr txBox="1"/>
            <p:nvPr/>
          </p:nvSpPr>
          <p:spPr>
            <a:xfrm>
              <a:off x="975532" y="3265179"/>
              <a:ext cx="4831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 ns</a:t>
              </a:r>
            </a:p>
          </p:txBody>
        </p:sp>
        <p:pic>
          <p:nvPicPr>
            <p:cNvPr id="158" name="Picture 6" descr="http://megaicons.net/static/img/icons_sizes/8/178/512/measurement-units-time-icon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00" y="3250001"/>
              <a:ext cx="261399" cy="26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9" name="Down Arrow 158"/>
          <p:cNvSpPr/>
          <p:nvPr/>
        </p:nvSpPr>
        <p:spPr>
          <a:xfrm>
            <a:off x="3939376" y="2215101"/>
            <a:ext cx="1193955" cy="21825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c 159"/>
          <p:cNvSpPr/>
          <p:nvPr/>
        </p:nvSpPr>
        <p:spPr>
          <a:xfrm>
            <a:off x="3692548" y="4295929"/>
            <a:ext cx="398393" cy="177446"/>
          </a:xfrm>
          <a:prstGeom prst="arc">
            <a:avLst>
              <a:gd name="adj1" fmla="val 10822942"/>
              <a:gd name="adj2" fmla="val 21117284"/>
            </a:avLst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070195" y="4227154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Dependency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13254" y="2869387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Case B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13254" y="77382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Case A</a:t>
            </a:r>
          </a:p>
        </p:txBody>
      </p:sp>
    </p:spTree>
    <p:extLst>
      <p:ext uri="{BB962C8B-B14F-4D97-AF65-F5344CB8AC3E}">
        <p14:creationId xmlns:p14="http://schemas.microsoft.com/office/powerpoint/2010/main" val="20695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180995" y="1006666"/>
            <a:ext cx="1534341" cy="1498868"/>
            <a:chOff x="2316039" y="1061641"/>
            <a:chExt cx="1534341" cy="149886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478780" y="2273235"/>
              <a:ext cx="13716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623657" y="1061641"/>
              <a:ext cx="0" cy="13716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31815" y="1410843"/>
              <a:ext cx="25039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  <a:p>
              <a:endParaRPr lang="en-US" sz="1000" dirty="0"/>
            </a:p>
            <a:p>
              <a:endParaRPr lang="en-US" sz="1200" dirty="0"/>
            </a:p>
            <a:p>
              <a:endParaRPr lang="en-US" sz="1000" dirty="0"/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22428" y="1541661"/>
              <a:ext cx="731520" cy="7315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9570" y="1411689"/>
              <a:ext cx="25039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  <a:p>
              <a:endParaRPr lang="en-US" sz="1000" dirty="0"/>
            </a:p>
            <a:p>
              <a:endParaRPr lang="en-US" sz="1200" dirty="0"/>
            </a:p>
            <a:p>
              <a:endParaRPr lang="en-US" sz="1000" dirty="0"/>
            </a:p>
            <a:p>
              <a:r>
                <a:rPr lang="en-US" sz="1000" dirty="0"/>
                <a:t>0</a:t>
              </a:r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2629861" y="1857965"/>
              <a:ext cx="411480" cy="411480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16039" y="1554669"/>
              <a:ext cx="1005840" cy="100584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794971" y="1259092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96434" y="1061641"/>
            <a:ext cx="1448525" cy="1371600"/>
            <a:chOff x="4196434" y="1061641"/>
            <a:chExt cx="1448525" cy="13716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273359" y="2273289"/>
              <a:ext cx="13716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415883" y="1061641"/>
              <a:ext cx="0" cy="13716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10834" y="1408813"/>
              <a:ext cx="25039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  <a:p>
              <a:endParaRPr lang="en-US" sz="1000" dirty="0"/>
            </a:p>
            <a:p>
              <a:endParaRPr lang="en-US" sz="1200" dirty="0"/>
            </a:p>
            <a:p>
              <a:endParaRPr lang="en-US" sz="1000" dirty="0"/>
            </a:p>
            <a:p>
              <a:r>
                <a:rPr lang="en-US" sz="1000" dirty="0"/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14626" y="1541715"/>
              <a:ext cx="731520" cy="7315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6434" y="1408813"/>
              <a:ext cx="25039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  <a:p>
              <a:endParaRPr lang="en-US" sz="1000" dirty="0"/>
            </a:p>
            <a:p>
              <a:endParaRPr lang="en-US" sz="1200" dirty="0"/>
            </a:p>
            <a:p>
              <a:endParaRPr lang="en-US" sz="1000" dirty="0"/>
            </a:p>
            <a:p>
              <a:r>
                <a:rPr lang="en-US" sz="1000" dirty="0"/>
                <a:t>0</a:t>
              </a:r>
            </a:p>
          </p:txBody>
        </p:sp>
        <p:sp>
          <p:nvSpPr>
            <p:cNvPr id="40" name="Isosceles Triangle 39"/>
            <p:cNvSpPr/>
            <p:nvPr/>
          </p:nvSpPr>
          <p:spPr>
            <a:xfrm flipH="1" flipV="1">
              <a:off x="4726669" y="1550360"/>
              <a:ext cx="411480" cy="411480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282912" y="1111093"/>
              <a:ext cx="1280160" cy="128016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84595" y="1233350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51884" y="2388556"/>
            <a:ext cx="1561555" cy="1465925"/>
            <a:chOff x="3351884" y="2388556"/>
            <a:chExt cx="1561555" cy="1465925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3541839" y="3600204"/>
              <a:ext cx="13716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84363" y="2388556"/>
              <a:ext cx="0" cy="13716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379314" y="2735728"/>
              <a:ext cx="25039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  <a:p>
              <a:endParaRPr lang="en-US" sz="1000" dirty="0"/>
            </a:p>
            <a:p>
              <a:endParaRPr lang="en-US" sz="1200" dirty="0"/>
            </a:p>
            <a:p>
              <a:endParaRPr lang="en-US" sz="1000" dirty="0"/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83106" y="2868630"/>
              <a:ext cx="731520" cy="7315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64914" y="2735728"/>
              <a:ext cx="25039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  <a:p>
              <a:endParaRPr lang="en-US" sz="1000" dirty="0"/>
            </a:p>
            <a:p>
              <a:endParaRPr lang="en-US" sz="1200" dirty="0"/>
            </a:p>
            <a:p>
              <a:endParaRPr lang="en-US" sz="1000" dirty="0"/>
            </a:p>
            <a:p>
              <a:r>
                <a:rPr lang="en-US" sz="1000" dirty="0"/>
                <a:t>0</a:t>
              </a:r>
            </a:p>
          </p:txBody>
        </p:sp>
        <p:sp>
          <p:nvSpPr>
            <p:cNvPr id="46" name="Isosceles Triangle 45"/>
            <p:cNvSpPr/>
            <p:nvPr/>
          </p:nvSpPr>
          <p:spPr>
            <a:xfrm flipH="1" flipV="1">
              <a:off x="3995149" y="2877275"/>
              <a:ext cx="411480" cy="411480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551392" y="2438008"/>
              <a:ext cx="1280160" cy="128016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Isosceles Triangle 47"/>
            <p:cNvSpPr/>
            <p:nvPr/>
          </p:nvSpPr>
          <p:spPr>
            <a:xfrm>
              <a:off x="3689456" y="3184648"/>
              <a:ext cx="411480" cy="411480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351884" y="2848641"/>
              <a:ext cx="1005840" cy="100584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92839" y="2585001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XOR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24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4566" y="2257426"/>
            <a:ext cx="1519104" cy="2039112"/>
          </a:xfrm>
          <a:prstGeom prst="roundRect">
            <a:avLst>
              <a:gd name="adj" fmla="val 938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3160951" y="2257425"/>
            <a:ext cx="1542118" cy="2039112"/>
          </a:xfrm>
          <a:prstGeom prst="roundRect">
            <a:avLst>
              <a:gd name="adj" fmla="val 872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34271" y="2257424"/>
            <a:ext cx="1382958" cy="2039112"/>
          </a:xfrm>
          <a:prstGeom prst="roundRect">
            <a:avLst>
              <a:gd name="adj" fmla="val 93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174428" y="2444362"/>
            <a:ext cx="731520" cy="1273935"/>
          </a:xfrm>
          <a:prstGeom prst="roundRect">
            <a:avLst>
              <a:gd name="adj" fmla="val 87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4" name="Left-Right Arrow 13"/>
          <p:cNvSpPr/>
          <p:nvPr/>
        </p:nvSpPr>
        <p:spPr>
          <a:xfrm flipH="1">
            <a:off x="2513669" y="2362991"/>
            <a:ext cx="640080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sp>
        <p:nvSpPr>
          <p:cNvPr id="19" name="Right Arrow 18"/>
          <p:cNvSpPr/>
          <p:nvPr/>
        </p:nvSpPr>
        <p:spPr>
          <a:xfrm flipH="1">
            <a:off x="2513671" y="318993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13671" y="260867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2513671" y="289930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2" name="Right Arrow 21"/>
          <p:cNvSpPr/>
          <p:nvPr/>
        </p:nvSpPr>
        <p:spPr>
          <a:xfrm flipH="1">
            <a:off x="2513673" y="377119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3" name="Right Arrow 22"/>
          <p:cNvSpPr/>
          <p:nvPr/>
        </p:nvSpPr>
        <p:spPr>
          <a:xfrm flipH="1">
            <a:off x="2513674" y="348056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4695871" y="318173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8" name="Left-Right Arrow 27"/>
          <p:cNvSpPr/>
          <p:nvPr/>
        </p:nvSpPr>
        <p:spPr>
          <a:xfrm flipH="1">
            <a:off x="4695871" y="2891102"/>
            <a:ext cx="640077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29" name="Right Arrow 28"/>
          <p:cNvSpPr/>
          <p:nvPr/>
        </p:nvSpPr>
        <p:spPr>
          <a:xfrm flipH="1">
            <a:off x="4695873" y="376299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30" name="Right Arrow 29"/>
          <p:cNvSpPr/>
          <p:nvPr/>
        </p:nvSpPr>
        <p:spPr>
          <a:xfrm flipH="1">
            <a:off x="4695874" y="3472362"/>
            <a:ext cx="640077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31" name="Left-Right Arrow 30"/>
          <p:cNvSpPr/>
          <p:nvPr/>
        </p:nvSpPr>
        <p:spPr>
          <a:xfrm flipH="1">
            <a:off x="4703070" y="2353421"/>
            <a:ext cx="640080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sp>
        <p:nvSpPr>
          <p:cNvPr id="32" name="Left-Right Arrow 31"/>
          <p:cNvSpPr/>
          <p:nvPr/>
        </p:nvSpPr>
        <p:spPr>
          <a:xfrm flipH="1">
            <a:off x="6717228" y="2979266"/>
            <a:ext cx="457200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2857730" y="3171685"/>
            <a:ext cx="17713" cy="2224935"/>
          </a:xfrm>
          <a:prstGeom prst="bentConnector3">
            <a:avLst>
              <a:gd name="adj1" fmla="val 13905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H="1" flipV="1">
            <a:off x="5013758" y="3242158"/>
            <a:ext cx="5473" cy="2074883"/>
          </a:xfrm>
          <a:prstGeom prst="bentConnector3">
            <a:avLst>
              <a:gd name="adj1" fmla="val -417686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0592" y="4069320"/>
            <a:ext cx="47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FCLK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76113" y="4069320"/>
            <a:ext cx="47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FCLK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50996" y="4063847"/>
            <a:ext cx="47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FCLK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8682" y="2884121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S_AXI3_HP0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10343" y="318040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S_AXI3_HP1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10343" y="346978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S_AXI3_HP2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08682" y="376780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S_AXI3_HP3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08540" y="2312105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M_AXI3_GPO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1072" y="286507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23208" y="316135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3208" y="34507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1072" y="374875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M_AXI3_3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2426" y="2864356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M_AXIS4_0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14562" y="3160641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M_AXIS4_1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14562" y="345002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M_AXIS4_2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22426" y="3748035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M_AXIS4_3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2425" y="257873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08350" y="232783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44965" y="233044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6833" y="2892810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S_AXIS_INPUT0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94643" y="3189197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S_AXIS_INPUT1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80760" y="3477940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S_AXIS_INPUT2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86833" y="376827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S_AXIS_INPUT3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70039" y="2597789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M_AXIS_OUTPUT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22339" y="232960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S_AXI4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5027" y="1905697"/>
            <a:ext cx="2018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HLS Accelerated Block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70176" y="1901939"/>
            <a:ext cx="206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AXI/DMA Interconnect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30434" y="1914561"/>
            <a:ext cx="10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Zynq-7000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4178" y="1218312"/>
            <a:ext cx="2246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Programmable Logic (PL)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97354" y="1220494"/>
            <a:ext cx="2079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Processing System (PS)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57893" y="-215772"/>
            <a:ext cx="306944" cy="3860838"/>
          </a:xfrm>
          <a:prstGeom prst="leftBrace">
            <a:avLst>
              <a:gd name="adj1" fmla="val 8333"/>
              <a:gd name="adj2" fmla="val 497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5400000" flipV="1">
            <a:off x="5809063" y="746791"/>
            <a:ext cx="306944" cy="1930362"/>
          </a:xfrm>
          <a:prstGeom prst="leftBrace">
            <a:avLst>
              <a:gd name="adj1" fmla="val 8333"/>
              <a:gd name="adj2" fmla="val 497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95581" y="2717586"/>
            <a:ext cx="900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DDR </a:t>
            </a:r>
            <a:br>
              <a:rPr lang="en-US" sz="1600" dirty="0"/>
            </a:br>
            <a:r>
              <a:rPr lang="en-US" sz="16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0570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Arrow 84"/>
          <p:cNvSpPr/>
          <p:nvPr/>
        </p:nvSpPr>
        <p:spPr>
          <a:xfrm flipH="1">
            <a:off x="4975099" y="2765961"/>
            <a:ext cx="1572768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91" name="Left Arrow 90"/>
          <p:cNvSpPr/>
          <p:nvPr/>
        </p:nvSpPr>
        <p:spPr>
          <a:xfrm flipH="1">
            <a:off x="2513141" y="2456582"/>
            <a:ext cx="1111755" cy="237744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grpSp>
        <p:nvGrpSpPr>
          <p:cNvPr id="388" name="Group 387"/>
          <p:cNvGrpSpPr/>
          <p:nvPr/>
        </p:nvGrpSpPr>
        <p:grpSpPr>
          <a:xfrm>
            <a:off x="3586931" y="2412063"/>
            <a:ext cx="1436526" cy="676923"/>
            <a:chOff x="3957021" y="3221706"/>
            <a:chExt cx="1436526" cy="676923"/>
          </a:xfrm>
        </p:grpSpPr>
        <p:sp>
          <p:nvSpPr>
            <p:cNvPr id="10" name="Rounded Rectangle 9"/>
            <p:cNvSpPr/>
            <p:nvPr/>
          </p:nvSpPr>
          <p:spPr>
            <a:xfrm>
              <a:off x="4002186" y="3221706"/>
              <a:ext cx="1341824" cy="676923"/>
            </a:xfrm>
            <a:prstGeom prst="roundRect">
              <a:avLst>
                <a:gd name="adj" fmla="val 872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62257" y="3572311"/>
              <a:ext cx="731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M_AXI_RX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62725" y="3277710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S_AXI_LITE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957021" y="3573961"/>
              <a:ext cx="7906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M_AXIS_RX</a:t>
              </a:r>
            </a:p>
          </p:txBody>
        </p:sp>
      </p:grpSp>
      <p:sp>
        <p:nvSpPr>
          <p:cNvPr id="209" name="Pentagon 208"/>
          <p:cNvSpPr/>
          <p:nvPr/>
        </p:nvSpPr>
        <p:spPr>
          <a:xfrm flipH="1">
            <a:off x="2612447" y="2765193"/>
            <a:ext cx="1005840" cy="23774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/>
          </a:p>
        </p:txBody>
      </p:sp>
      <p:sp>
        <p:nvSpPr>
          <p:cNvPr id="177" name="Left-Right Arrow 176"/>
          <p:cNvSpPr/>
          <p:nvPr/>
        </p:nvSpPr>
        <p:spPr>
          <a:xfrm flipH="1">
            <a:off x="6212563" y="1810252"/>
            <a:ext cx="332219" cy="237744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grpSp>
        <p:nvGrpSpPr>
          <p:cNvPr id="442" name="Group 441"/>
          <p:cNvGrpSpPr/>
          <p:nvPr/>
        </p:nvGrpSpPr>
        <p:grpSpPr>
          <a:xfrm>
            <a:off x="5182182" y="1605890"/>
            <a:ext cx="1073260" cy="603250"/>
            <a:chOff x="6087499" y="1917963"/>
            <a:chExt cx="1073260" cy="603250"/>
          </a:xfrm>
        </p:grpSpPr>
        <p:sp>
          <p:nvSpPr>
            <p:cNvPr id="194" name="Rounded Rectangle 193"/>
            <p:cNvSpPr/>
            <p:nvPr/>
          </p:nvSpPr>
          <p:spPr>
            <a:xfrm>
              <a:off x="6143954" y="1917963"/>
              <a:ext cx="957536" cy="603250"/>
            </a:xfrm>
            <a:prstGeom prst="roundRect">
              <a:avLst>
                <a:gd name="adj" fmla="val 872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434159" y="2008799"/>
              <a:ext cx="443221" cy="433823"/>
              <a:chOff x="1247557" y="3962342"/>
              <a:chExt cx="443221" cy="433823"/>
            </a:xfrm>
          </p:grpSpPr>
          <p:cxnSp>
            <p:nvCxnSpPr>
              <p:cNvPr id="196" name="Straight Connector 195"/>
              <p:cNvCxnSpPr>
                <a:stCxn id="198" idx="1"/>
                <a:endCxn id="199" idx="1"/>
              </p:cNvCxnSpPr>
              <p:nvPr/>
            </p:nvCxnSpPr>
            <p:spPr>
              <a:xfrm>
                <a:off x="1250012" y="4044638"/>
                <a:ext cx="276174" cy="13769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200" idx="1"/>
                <a:endCxn id="199" idx="1"/>
              </p:cNvCxnSpPr>
              <p:nvPr/>
            </p:nvCxnSpPr>
            <p:spPr>
              <a:xfrm flipV="1">
                <a:off x="1247557" y="4182336"/>
                <a:ext cx="278629" cy="13153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Rectangle 197"/>
              <p:cNvSpPr/>
              <p:nvPr/>
            </p:nvSpPr>
            <p:spPr>
              <a:xfrm>
                <a:off x="1250012" y="3962342"/>
                <a:ext cx="164592" cy="16459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S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526186" y="4100040"/>
                <a:ext cx="164592" cy="16459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M</a:t>
                </a: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247557" y="4231573"/>
                <a:ext cx="164592" cy="16459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S</a:t>
                </a:r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6087499" y="1978121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AXI0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090336" y="2247212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AXI1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802969" y="2114249"/>
              <a:ext cx="357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AXI</a:t>
              </a:r>
            </a:p>
          </p:txBody>
        </p:sp>
      </p:grpSp>
      <p:sp>
        <p:nvSpPr>
          <p:cNvPr id="312" name="Right Arrow 311"/>
          <p:cNvSpPr/>
          <p:nvPr/>
        </p:nvSpPr>
        <p:spPr>
          <a:xfrm flipH="1">
            <a:off x="4973053" y="1951507"/>
            <a:ext cx="259270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309" name="Pentagon 308"/>
          <p:cNvSpPr/>
          <p:nvPr/>
        </p:nvSpPr>
        <p:spPr>
          <a:xfrm flipH="1">
            <a:off x="2613774" y="1975503"/>
            <a:ext cx="1005840" cy="23774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/>
          </a:p>
        </p:txBody>
      </p:sp>
      <p:sp>
        <p:nvSpPr>
          <p:cNvPr id="374" name="Left Arrow 373"/>
          <p:cNvSpPr/>
          <p:nvPr/>
        </p:nvSpPr>
        <p:spPr>
          <a:xfrm flipH="1">
            <a:off x="4975569" y="1669771"/>
            <a:ext cx="281915" cy="237744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grpSp>
        <p:nvGrpSpPr>
          <p:cNvPr id="455" name="Group 454"/>
          <p:cNvGrpSpPr/>
          <p:nvPr/>
        </p:nvGrpSpPr>
        <p:grpSpPr>
          <a:xfrm>
            <a:off x="3579334" y="1297308"/>
            <a:ext cx="1462499" cy="941541"/>
            <a:chOff x="4598509" y="1866902"/>
            <a:chExt cx="1462499" cy="941541"/>
          </a:xfrm>
        </p:grpSpPr>
        <p:grpSp>
          <p:nvGrpSpPr>
            <p:cNvPr id="448" name="Group 447"/>
            <p:cNvGrpSpPr/>
            <p:nvPr/>
          </p:nvGrpSpPr>
          <p:grpSpPr>
            <a:xfrm>
              <a:off x="4599372" y="1866902"/>
              <a:ext cx="1461291" cy="941541"/>
              <a:chOff x="3949819" y="3221706"/>
              <a:chExt cx="1461291" cy="654586"/>
            </a:xfrm>
          </p:grpSpPr>
          <p:sp>
            <p:nvSpPr>
              <p:cNvPr id="449" name="Rounded Rectangle 448"/>
              <p:cNvSpPr/>
              <p:nvPr/>
            </p:nvSpPr>
            <p:spPr>
              <a:xfrm>
                <a:off x="4002186" y="3221706"/>
                <a:ext cx="1336175" cy="654586"/>
              </a:xfrm>
              <a:prstGeom prst="roundRect">
                <a:avLst>
                  <a:gd name="adj" fmla="val 872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4679820" y="3674073"/>
                <a:ext cx="731290" cy="171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M_AXI_RX</a:t>
                </a:r>
              </a:p>
            </p:txBody>
          </p:sp>
          <p:sp>
            <p:nvSpPr>
              <p:cNvPr id="451" name="TextBox 450"/>
              <p:cNvSpPr txBox="1"/>
              <p:nvPr/>
            </p:nvSpPr>
            <p:spPr>
              <a:xfrm>
                <a:off x="3962725" y="3272993"/>
                <a:ext cx="756938" cy="171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S_AXI_LITE</a:t>
                </a:r>
              </a:p>
            </p:txBody>
          </p:sp>
          <p:sp>
            <p:nvSpPr>
              <p:cNvPr id="452" name="TextBox 451"/>
              <p:cNvSpPr txBox="1"/>
              <p:nvPr/>
            </p:nvSpPr>
            <p:spPr>
              <a:xfrm>
                <a:off x="3949819" y="3686318"/>
                <a:ext cx="790601" cy="171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M_AXIS_RX</a:t>
                </a: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5336130" y="2242923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M_AXI_TX</a:t>
              </a: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4598509" y="2237677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M_AXIS_TX</a:t>
              </a:r>
            </a:p>
          </p:txBody>
        </p:sp>
      </p:grpSp>
      <p:sp>
        <p:nvSpPr>
          <p:cNvPr id="456" name="TextBox 455"/>
          <p:cNvSpPr txBox="1"/>
          <p:nvPr/>
        </p:nvSpPr>
        <p:spPr>
          <a:xfrm>
            <a:off x="6232943" y="1816542"/>
            <a:ext cx="31272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457" name="Pentagon 456"/>
          <p:cNvSpPr/>
          <p:nvPr/>
        </p:nvSpPr>
        <p:spPr>
          <a:xfrm>
            <a:off x="2660941" y="1675369"/>
            <a:ext cx="965181" cy="23774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/>
          </a:p>
        </p:txBody>
      </p:sp>
      <p:sp>
        <p:nvSpPr>
          <p:cNvPr id="458" name="TextBox 457"/>
          <p:cNvSpPr txBox="1"/>
          <p:nvPr/>
        </p:nvSpPr>
        <p:spPr>
          <a:xfrm>
            <a:off x="2606965" y="1678940"/>
            <a:ext cx="1093569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M_AXIS_OUTPUT</a:t>
            </a:r>
          </a:p>
        </p:txBody>
      </p:sp>
      <p:sp>
        <p:nvSpPr>
          <p:cNvPr id="459" name="Left Arrow 458"/>
          <p:cNvSpPr/>
          <p:nvPr/>
        </p:nvSpPr>
        <p:spPr>
          <a:xfrm flipH="1">
            <a:off x="2438289" y="1392867"/>
            <a:ext cx="1188720" cy="237744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sp>
        <p:nvSpPr>
          <p:cNvPr id="465" name="Right Arrow 464"/>
          <p:cNvSpPr/>
          <p:nvPr/>
        </p:nvSpPr>
        <p:spPr>
          <a:xfrm flipH="1">
            <a:off x="4975099" y="3627770"/>
            <a:ext cx="1572768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466" name="Left Arrow 465"/>
          <p:cNvSpPr/>
          <p:nvPr/>
        </p:nvSpPr>
        <p:spPr>
          <a:xfrm flipH="1">
            <a:off x="2555355" y="3319026"/>
            <a:ext cx="1070331" cy="237744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grpSp>
        <p:nvGrpSpPr>
          <p:cNvPr id="468" name="Group 467"/>
          <p:cNvGrpSpPr/>
          <p:nvPr/>
        </p:nvGrpSpPr>
        <p:grpSpPr>
          <a:xfrm>
            <a:off x="3586931" y="3273872"/>
            <a:ext cx="1446051" cy="676923"/>
            <a:chOff x="3957021" y="3221706"/>
            <a:chExt cx="1446051" cy="676923"/>
          </a:xfrm>
        </p:grpSpPr>
        <p:sp>
          <p:nvSpPr>
            <p:cNvPr id="470" name="Rounded Rectangle 469"/>
            <p:cNvSpPr/>
            <p:nvPr/>
          </p:nvSpPr>
          <p:spPr>
            <a:xfrm>
              <a:off x="4002186" y="3221706"/>
              <a:ext cx="1341824" cy="676923"/>
            </a:xfrm>
            <a:prstGeom prst="roundRect">
              <a:avLst>
                <a:gd name="adj" fmla="val 872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4671782" y="3572311"/>
              <a:ext cx="731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M_AXI_RX</a:t>
              </a: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3962725" y="3277710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S_AXI_LITE</a:t>
              </a: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3957021" y="3573961"/>
              <a:ext cx="7906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M_AXIS_RX</a:t>
              </a:r>
            </a:p>
          </p:txBody>
        </p:sp>
      </p:grpSp>
      <p:sp>
        <p:nvSpPr>
          <p:cNvPr id="469" name="Pentagon 468"/>
          <p:cNvSpPr/>
          <p:nvPr/>
        </p:nvSpPr>
        <p:spPr>
          <a:xfrm flipH="1">
            <a:off x="2612447" y="3634622"/>
            <a:ext cx="1005840" cy="23774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/>
          </a:p>
        </p:txBody>
      </p:sp>
      <p:sp>
        <p:nvSpPr>
          <p:cNvPr id="486" name="Right Arrow 485"/>
          <p:cNvSpPr/>
          <p:nvPr/>
        </p:nvSpPr>
        <p:spPr>
          <a:xfrm flipH="1">
            <a:off x="4975099" y="4497287"/>
            <a:ext cx="1572768" cy="23774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64</a:t>
            </a:r>
          </a:p>
        </p:txBody>
      </p:sp>
      <p:sp>
        <p:nvSpPr>
          <p:cNvPr id="487" name="Left Arrow 486"/>
          <p:cNvSpPr/>
          <p:nvPr/>
        </p:nvSpPr>
        <p:spPr>
          <a:xfrm flipH="1">
            <a:off x="2450310" y="4198081"/>
            <a:ext cx="1188720" cy="237744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grpSp>
        <p:nvGrpSpPr>
          <p:cNvPr id="489" name="Group 488"/>
          <p:cNvGrpSpPr/>
          <p:nvPr/>
        </p:nvGrpSpPr>
        <p:grpSpPr>
          <a:xfrm>
            <a:off x="3586931" y="4143389"/>
            <a:ext cx="1446051" cy="676923"/>
            <a:chOff x="3957021" y="3221706"/>
            <a:chExt cx="1446051" cy="676923"/>
          </a:xfrm>
        </p:grpSpPr>
        <p:sp>
          <p:nvSpPr>
            <p:cNvPr id="491" name="Rounded Rectangle 490"/>
            <p:cNvSpPr/>
            <p:nvPr/>
          </p:nvSpPr>
          <p:spPr>
            <a:xfrm>
              <a:off x="4002186" y="3221706"/>
              <a:ext cx="1341824" cy="676923"/>
            </a:xfrm>
            <a:prstGeom prst="roundRect">
              <a:avLst>
                <a:gd name="adj" fmla="val 872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4671782" y="3572311"/>
              <a:ext cx="731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M_AXI_RX</a:t>
              </a: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3962725" y="3277710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S_AXI_LITE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3957021" y="3573961"/>
              <a:ext cx="7906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M_AXIS_RX</a:t>
              </a:r>
            </a:p>
          </p:txBody>
        </p:sp>
      </p:grpSp>
      <p:sp>
        <p:nvSpPr>
          <p:cNvPr id="490" name="Pentagon 489"/>
          <p:cNvSpPr/>
          <p:nvPr/>
        </p:nvSpPr>
        <p:spPr>
          <a:xfrm flipH="1">
            <a:off x="2612447" y="4504139"/>
            <a:ext cx="1005840" cy="23774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/>
          </a:p>
        </p:txBody>
      </p:sp>
      <p:grpSp>
        <p:nvGrpSpPr>
          <p:cNvPr id="585" name="Group 584"/>
          <p:cNvGrpSpPr/>
          <p:nvPr/>
        </p:nvGrpSpPr>
        <p:grpSpPr>
          <a:xfrm>
            <a:off x="932166" y="2394918"/>
            <a:ext cx="1223505" cy="1303037"/>
            <a:chOff x="1764000" y="2173963"/>
            <a:chExt cx="1223505" cy="1303037"/>
          </a:xfrm>
        </p:grpSpPr>
        <p:sp>
          <p:nvSpPr>
            <p:cNvPr id="527" name="Rounded Rectangle 526"/>
            <p:cNvSpPr/>
            <p:nvPr/>
          </p:nvSpPr>
          <p:spPr>
            <a:xfrm>
              <a:off x="1849707" y="2173963"/>
              <a:ext cx="1056864" cy="1303037"/>
            </a:xfrm>
            <a:prstGeom prst="roundRect">
              <a:avLst>
                <a:gd name="adj" fmla="val 872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764000" y="2693202"/>
              <a:ext cx="357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AXI</a:t>
              </a:r>
            </a:p>
          </p:txBody>
        </p:sp>
        <p:cxnSp>
          <p:nvCxnSpPr>
            <p:cNvPr id="533" name="Straight Connector 532"/>
            <p:cNvCxnSpPr>
              <a:stCxn id="535" idx="3"/>
              <a:endCxn id="536" idx="1"/>
            </p:cNvCxnSpPr>
            <p:nvPr/>
          </p:nvCxnSpPr>
          <p:spPr>
            <a:xfrm flipV="1">
              <a:off x="2227000" y="2815510"/>
              <a:ext cx="228755" cy="99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>
              <a:stCxn id="535" idx="3"/>
              <a:endCxn id="538" idx="1"/>
            </p:cNvCxnSpPr>
            <p:nvPr/>
          </p:nvCxnSpPr>
          <p:spPr>
            <a:xfrm>
              <a:off x="2227000" y="2816500"/>
              <a:ext cx="228930" cy="23410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stCxn id="535" idx="3"/>
              <a:endCxn id="539" idx="1"/>
            </p:cNvCxnSpPr>
            <p:nvPr/>
          </p:nvCxnSpPr>
          <p:spPr>
            <a:xfrm>
              <a:off x="2227000" y="2816500"/>
              <a:ext cx="228755" cy="4687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>
              <a:stCxn id="535" idx="3"/>
              <a:endCxn id="542" idx="1"/>
            </p:cNvCxnSpPr>
            <p:nvPr/>
          </p:nvCxnSpPr>
          <p:spPr>
            <a:xfrm flipV="1">
              <a:off x="2227000" y="2581182"/>
              <a:ext cx="226458" cy="23531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>
              <a:stCxn id="535" idx="3"/>
              <a:endCxn id="543" idx="1"/>
            </p:cNvCxnSpPr>
            <p:nvPr/>
          </p:nvCxnSpPr>
          <p:spPr>
            <a:xfrm flipV="1">
              <a:off x="2227000" y="2346849"/>
              <a:ext cx="226458" cy="4696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Rectangle 534"/>
            <p:cNvSpPr/>
            <p:nvPr/>
          </p:nvSpPr>
          <p:spPr>
            <a:xfrm>
              <a:off x="2062408" y="2729210"/>
              <a:ext cx="164592" cy="174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S</a:t>
              </a:r>
            </a:p>
          </p:txBody>
        </p:sp>
        <p:grpSp>
          <p:nvGrpSpPr>
            <p:cNvPr id="572" name="Group 571"/>
            <p:cNvGrpSpPr/>
            <p:nvPr/>
          </p:nvGrpSpPr>
          <p:grpSpPr>
            <a:xfrm>
              <a:off x="2455755" y="2691894"/>
              <a:ext cx="527306" cy="246221"/>
              <a:chOff x="2455755" y="2691894"/>
              <a:chExt cx="527306" cy="246221"/>
            </a:xfrm>
          </p:grpSpPr>
          <p:sp>
            <p:nvSpPr>
              <p:cNvPr id="546" name="TextBox 545"/>
              <p:cNvSpPr txBox="1"/>
              <p:nvPr/>
            </p:nvSpPr>
            <p:spPr>
              <a:xfrm>
                <a:off x="2559547" y="2691894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AXI2</a:t>
                </a: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2455755" y="2728220"/>
                <a:ext cx="164592" cy="1745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M</a:t>
                </a:r>
              </a:p>
            </p:txBody>
          </p:sp>
        </p:grpSp>
        <p:grpSp>
          <p:nvGrpSpPr>
            <p:cNvPr id="573" name="Group 572"/>
            <p:cNvGrpSpPr/>
            <p:nvPr/>
          </p:nvGrpSpPr>
          <p:grpSpPr>
            <a:xfrm>
              <a:off x="2455930" y="2929856"/>
              <a:ext cx="531575" cy="246221"/>
              <a:chOff x="2455930" y="2929856"/>
              <a:chExt cx="531575" cy="246221"/>
            </a:xfrm>
          </p:grpSpPr>
          <p:sp>
            <p:nvSpPr>
              <p:cNvPr id="547" name="TextBox 546"/>
              <p:cNvSpPr txBox="1"/>
              <p:nvPr/>
            </p:nvSpPr>
            <p:spPr>
              <a:xfrm>
                <a:off x="2563991" y="2929856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AXI3</a:t>
                </a: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2455930" y="2963314"/>
                <a:ext cx="164592" cy="1745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M</a:t>
                </a:r>
              </a:p>
            </p:txBody>
          </p:sp>
        </p:grpSp>
        <p:grpSp>
          <p:nvGrpSpPr>
            <p:cNvPr id="574" name="Group 573"/>
            <p:cNvGrpSpPr/>
            <p:nvPr/>
          </p:nvGrpSpPr>
          <p:grpSpPr>
            <a:xfrm>
              <a:off x="2455755" y="3164153"/>
              <a:ext cx="527306" cy="246221"/>
              <a:chOff x="2455755" y="3164153"/>
              <a:chExt cx="527306" cy="246221"/>
            </a:xfrm>
          </p:grpSpPr>
          <p:sp>
            <p:nvSpPr>
              <p:cNvPr id="532" name="TextBox 531"/>
              <p:cNvSpPr txBox="1"/>
              <p:nvPr/>
            </p:nvSpPr>
            <p:spPr>
              <a:xfrm>
                <a:off x="2559547" y="3164153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AXI4</a:t>
                </a: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2455755" y="3198001"/>
                <a:ext cx="164592" cy="1745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M</a:t>
                </a:r>
              </a:p>
            </p:txBody>
          </p:sp>
        </p:grpSp>
        <p:grpSp>
          <p:nvGrpSpPr>
            <p:cNvPr id="571" name="Group 570"/>
            <p:cNvGrpSpPr/>
            <p:nvPr/>
          </p:nvGrpSpPr>
          <p:grpSpPr>
            <a:xfrm>
              <a:off x="2453458" y="2459926"/>
              <a:ext cx="531865" cy="246221"/>
              <a:chOff x="2453458" y="2459926"/>
              <a:chExt cx="531865" cy="246221"/>
            </a:xfrm>
          </p:grpSpPr>
          <p:sp>
            <p:nvSpPr>
              <p:cNvPr id="545" name="TextBox 544"/>
              <p:cNvSpPr txBox="1"/>
              <p:nvPr/>
            </p:nvSpPr>
            <p:spPr>
              <a:xfrm>
                <a:off x="2561809" y="2459926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AXI1</a:t>
                </a: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2453458" y="2493892"/>
                <a:ext cx="164592" cy="1745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M</a:t>
                </a:r>
              </a:p>
            </p:txBody>
          </p:sp>
        </p:grpSp>
        <p:grpSp>
          <p:nvGrpSpPr>
            <p:cNvPr id="570" name="Group 569"/>
            <p:cNvGrpSpPr/>
            <p:nvPr/>
          </p:nvGrpSpPr>
          <p:grpSpPr>
            <a:xfrm>
              <a:off x="2453458" y="2234656"/>
              <a:ext cx="531457" cy="246221"/>
              <a:chOff x="2455907" y="2235540"/>
              <a:chExt cx="531457" cy="246221"/>
            </a:xfrm>
          </p:grpSpPr>
          <p:sp>
            <p:nvSpPr>
              <p:cNvPr id="544" name="TextBox 543"/>
              <p:cNvSpPr txBox="1"/>
              <p:nvPr/>
            </p:nvSpPr>
            <p:spPr>
              <a:xfrm>
                <a:off x="2563850" y="2235540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AXI0</a:t>
                </a: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2455907" y="2260443"/>
                <a:ext cx="164592" cy="1745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M</a:t>
                </a:r>
              </a:p>
            </p:txBody>
          </p:sp>
        </p:grpSp>
      </p:grpSp>
      <p:sp>
        <p:nvSpPr>
          <p:cNvPr id="586" name="Bent-Up Arrow 585"/>
          <p:cNvSpPr/>
          <p:nvPr/>
        </p:nvSpPr>
        <p:spPr>
          <a:xfrm rot="5400000" flipH="1" flipV="1">
            <a:off x="1795824" y="3712162"/>
            <a:ext cx="947108" cy="375928"/>
          </a:xfrm>
          <a:prstGeom prst="bentUpArrow">
            <a:avLst>
              <a:gd name="adj1" fmla="val 29043"/>
              <a:gd name="adj2" fmla="val 25000"/>
              <a:gd name="adj3" fmla="val 2431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7" name="Bent-Up Arrow 586"/>
          <p:cNvSpPr/>
          <p:nvPr/>
        </p:nvSpPr>
        <p:spPr>
          <a:xfrm rot="5400000" flipH="1" flipV="1">
            <a:off x="2240350" y="3024229"/>
            <a:ext cx="261655" cy="579530"/>
          </a:xfrm>
          <a:prstGeom prst="bentUpArrow">
            <a:avLst>
              <a:gd name="adj1" fmla="val 39871"/>
              <a:gd name="adj2" fmla="val 36836"/>
              <a:gd name="adj3" fmla="val 304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8" name="Bent-Up Arrow 587"/>
          <p:cNvSpPr/>
          <p:nvPr/>
        </p:nvSpPr>
        <p:spPr>
          <a:xfrm rot="5400000" flipV="1">
            <a:off x="2035104" y="2563298"/>
            <a:ext cx="604391" cy="511768"/>
          </a:xfrm>
          <a:prstGeom prst="bentUpArrow">
            <a:avLst>
              <a:gd name="adj1" fmla="val 20473"/>
              <a:gd name="adj2" fmla="val 18210"/>
              <a:gd name="adj3" fmla="val 1504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9" name="Bent-Up Arrow 588"/>
          <p:cNvSpPr/>
          <p:nvPr/>
        </p:nvSpPr>
        <p:spPr>
          <a:xfrm rot="5400000" flipV="1">
            <a:off x="1547430" y="1986548"/>
            <a:ext cx="1436862" cy="368897"/>
          </a:xfrm>
          <a:prstGeom prst="bentUpArrow">
            <a:avLst>
              <a:gd name="adj1" fmla="val 26937"/>
              <a:gd name="adj2" fmla="val 25000"/>
              <a:gd name="adj3" fmla="val 21126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1925679" y="2139477"/>
            <a:ext cx="360976" cy="10889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32</a:t>
            </a:r>
          </a:p>
        </p:txBody>
      </p:sp>
      <p:sp>
        <p:nvSpPr>
          <p:cNvPr id="593" name="Bent-Up Arrow 592"/>
          <p:cNvSpPr/>
          <p:nvPr/>
        </p:nvSpPr>
        <p:spPr>
          <a:xfrm rot="5400000" flipV="1">
            <a:off x="1930417" y="2291634"/>
            <a:ext cx="514888" cy="210572"/>
          </a:xfrm>
          <a:prstGeom prst="bentUpArrow">
            <a:avLst>
              <a:gd name="adj1" fmla="val 48387"/>
              <a:gd name="adj2" fmla="val 46661"/>
              <a:gd name="adj3" fmla="val 39354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5" name="Group 594"/>
          <p:cNvGrpSpPr/>
          <p:nvPr/>
        </p:nvGrpSpPr>
        <p:grpSpPr>
          <a:xfrm>
            <a:off x="1009841" y="4453273"/>
            <a:ext cx="1261430" cy="634455"/>
            <a:chOff x="7782475" y="3118826"/>
            <a:chExt cx="1261430" cy="634455"/>
          </a:xfrm>
        </p:grpSpPr>
        <p:sp>
          <p:nvSpPr>
            <p:cNvPr id="596" name="Rounded Rectangle 595"/>
            <p:cNvSpPr/>
            <p:nvPr/>
          </p:nvSpPr>
          <p:spPr>
            <a:xfrm>
              <a:off x="7785215" y="3118826"/>
              <a:ext cx="1258690" cy="634455"/>
            </a:xfrm>
            <a:prstGeom prst="roundRect">
              <a:avLst>
                <a:gd name="adj" fmla="val 872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597" name="Left-Right Arrow 596"/>
            <p:cNvSpPr/>
            <p:nvPr/>
          </p:nvSpPr>
          <p:spPr>
            <a:xfrm>
              <a:off x="8217748" y="3210807"/>
              <a:ext cx="381772" cy="2667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grpSp>
          <p:nvGrpSpPr>
            <p:cNvPr id="598" name="Group 597"/>
            <p:cNvGrpSpPr/>
            <p:nvPr/>
          </p:nvGrpSpPr>
          <p:grpSpPr>
            <a:xfrm>
              <a:off x="7782475" y="3189281"/>
              <a:ext cx="516488" cy="320040"/>
              <a:chOff x="1309006" y="3413126"/>
              <a:chExt cx="516488" cy="320040"/>
            </a:xfrm>
          </p:grpSpPr>
          <p:sp>
            <p:nvSpPr>
              <p:cNvPr id="604" name="Oval 603"/>
              <p:cNvSpPr/>
              <p:nvPr/>
            </p:nvSpPr>
            <p:spPr>
              <a:xfrm>
                <a:off x="1403536" y="3413126"/>
                <a:ext cx="319314" cy="32004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>
                <a:off x="1309006" y="3449142"/>
                <a:ext cx="5164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AXI4-L</a:t>
                </a: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8580470" y="3189281"/>
              <a:ext cx="423514" cy="320040"/>
              <a:chOff x="1348385" y="3413126"/>
              <a:chExt cx="423514" cy="32004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1403536" y="3413126"/>
                <a:ext cx="319314" cy="32004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03" name="TextBox 602"/>
              <p:cNvSpPr txBox="1"/>
              <p:nvPr/>
            </p:nvSpPr>
            <p:spPr>
              <a:xfrm>
                <a:off x="1348385" y="3435111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AXI3</a:t>
                </a:r>
              </a:p>
            </p:txBody>
          </p:sp>
        </p:grpSp>
        <p:sp>
          <p:nvSpPr>
            <p:cNvPr id="600" name="TextBox 599"/>
            <p:cNvSpPr txBox="1"/>
            <p:nvPr/>
          </p:nvSpPr>
          <p:spPr>
            <a:xfrm>
              <a:off x="8540211" y="3500705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S_AXI</a:t>
              </a:r>
            </a:p>
          </p:txBody>
        </p:sp>
        <p:sp>
          <p:nvSpPr>
            <p:cNvPr id="601" name="TextBox 600"/>
            <p:cNvSpPr txBox="1"/>
            <p:nvPr/>
          </p:nvSpPr>
          <p:spPr>
            <a:xfrm>
              <a:off x="7801755" y="3496111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S_AXI</a:t>
              </a:r>
            </a:p>
          </p:txBody>
        </p:sp>
      </p:grpSp>
      <p:sp>
        <p:nvSpPr>
          <p:cNvPr id="609" name="Bent-Up Arrow 608"/>
          <p:cNvSpPr/>
          <p:nvPr/>
        </p:nvSpPr>
        <p:spPr>
          <a:xfrm rot="5400000" flipH="1">
            <a:off x="364956" y="3274906"/>
            <a:ext cx="982476" cy="312775"/>
          </a:xfrm>
          <a:prstGeom prst="bentUpArrow">
            <a:avLst>
              <a:gd name="adj1" fmla="val 36537"/>
              <a:gd name="adj2" fmla="val 31476"/>
              <a:gd name="adj3" fmla="val 30386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TextBox 609"/>
          <p:cNvSpPr txBox="1"/>
          <p:nvPr/>
        </p:nvSpPr>
        <p:spPr>
          <a:xfrm>
            <a:off x="4965329" y="1673187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611" name="TextBox 610"/>
          <p:cNvSpPr txBox="1"/>
          <p:nvPr/>
        </p:nvSpPr>
        <p:spPr>
          <a:xfrm>
            <a:off x="4974910" y="1949499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612" name="Bent-Up Arrow 611"/>
          <p:cNvSpPr/>
          <p:nvPr/>
        </p:nvSpPr>
        <p:spPr>
          <a:xfrm rot="5400000">
            <a:off x="240815" y="4308498"/>
            <a:ext cx="1232145" cy="314163"/>
          </a:xfrm>
          <a:prstGeom prst="bentUpArrow">
            <a:avLst>
              <a:gd name="adj1" fmla="val 36368"/>
              <a:gd name="adj2" fmla="val 37998"/>
              <a:gd name="adj3" fmla="val 39353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7" name="Group 616"/>
          <p:cNvGrpSpPr/>
          <p:nvPr/>
        </p:nvGrpSpPr>
        <p:grpSpPr>
          <a:xfrm>
            <a:off x="985530" y="1038264"/>
            <a:ext cx="1236108" cy="808729"/>
            <a:chOff x="1826842" y="1000525"/>
            <a:chExt cx="996950" cy="808729"/>
          </a:xfrm>
        </p:grpSpPr>
        <p:sp>
          <p:nvSpPr>
            <p:cNvPr id="613" name="Pentagon 591"/>
            <p:cNvSpPr/>
            <p:nvPr/>
          </p:nvSpPr>
          <p:spPr>
            <a:xfrm flipH="1">
              <a:off x="1989786" y="1269137"/>
              <a:ext cx="687805" cy="1712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Zynq-700</a:t>
              </a:r>
            </a:p>
          </p:txBody>
        </p:sp>
        <p:sp>
          <p:nvSpPr>
            <p:cNvPr id="614" name="Pentagon 591"/>
            <p:cNvSpPr/>
            <p:nvPr/>
          </p:nvSpPr>
          <p:spPr>
            <a:xfrm flipH="1">
              <a:off x="1989787" y="1519179"/>
              <a:ext cx="687805" cy="1712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HLS Block</a:t>
              </a:r>
            </a:p>
          </p:txBody>
        </p:sp>
        <p:sp>
          <p:nvSpPr>
            <p:cNvPr id="615" name="TextBox 614"/>
            <p:cNvSpPr txBox="1"/>
            <p:nvPr/>
          </p:nvSpPr>
          <p:spPr>
            <a:xfrm>
              <a:off x="1982907" y="1000525"/>
              <a:ext cx="71391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Input/Output</a:t>
              </a:r>
            </a:p>
          </p:txBody>
        </p:sp>
        <p:sp>
          <p:nvSpPr>
            <p:cNvPr id="616" name="Rounded Rectangle 615"/>
            <p:cNvSpPr/>
            <p:nvPr/>
          </p:nvSpPr>
          <p:spPr>
            <a:xfrm>
              <a:off x="1826842" y="1019701"/>
              <a:ext cx="996950" cy="789553"/>
            </a:xfrm>
            <a:prstGeom prst="roundRect">
              <a:avLst>
                <a:gd name="adj" fmla="val 7920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</p:grpSp>
      <p:sp>
        <p:nvSpPr>
          <p:cNvPr id="618" name="TextBox 617"/>
          <p:cNvSpPr txBox="1"/>
          <p:nvPr/>
        </p:nvSpPr>
        <p:spPr>
          <a:xfrm>
            <a:off x="945732" y="5062075"/>
            <a:ext cx="13773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AXI Protocol Converter</a:t>
            </a:r>
          </a:p>
        </p:txBody>
      </p:sp>
      <p:sp>
        <p:nvSpPr>
          <p:cNvPr id="619" name="TextBox 618"/>
          <p:cNvSpPr txBox="1"/>
          <p:nvPr/>
        </p:nvSpPr>
        <p:spPr>
          <a:xfrm>
            <a:off x="610836" y="3991045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32</a:t>
            </a:r>
          </a:p>
        </p:txBody>
      </p:sp>
      <p:grpSp>
        <p:nvGrpSpPr>
          <p:cNvPr id="630" name="Group 629"/>
          <p:cNvGrpSpPr/>
          <p:nvPr/>
        </p:nvGrpSpPr>
        <p:grpSpPr>
          <a:xfrm>
            <a:off x="6458236" y="1448138"/>
            <a:ext cx="1377300" cy="841750"/>
            <a:chOff x="7228465" y="1453936"/>
            <a:chExt cx="1377300" cy="841750"/>
          </a:xfrm>
        </p:grpSpPr>
        <p:grpSp>
          <p:nvGrpSpPr>
            <p:cNvPr id="377" name="Group 376"/>
            <p:cNvGrpSpPr/>
            <p:nvPr/>
          </p:nvGrpSpPr>
          <p:grpSpPr>
            <a:xfrm>
              <a:off x="7305109" y="1453936"/>
              <a:ext cx="1269371" cy="634455"/>
              <a:chOff x="7801755" y="3118826"/>
              <a:chExt cx="1269371" cy="634455"/>
            </a:xfrm>
          </p:grpSpPr>
          <p:sp>
            <p:nvSpPr>
              <p:cNvPr id="378" name="Rounded Rectangle 377"/>
              <p:cNvSpPr/>
              <p:nvPr/>
            </p:nvSpPr>
            <p:spPr>
              <a:xfrm>
                <a:off x="7814281" y="3118826"/>
                <a:ext cx="1183105" cy="634455"/>
              </a:xfrm>
              <a:prstGeom prst="roundRect">
                <a:avLst>
                  <a:gd name="adj" fmla="val 872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79" name="Left-Right Arrow 378"/>
              <p:cNvSpPr/>
              <p:nvPr/>
            </p:nvSpPr>
            <p:spPr>
              <a:xfrm>
                <a:off x="8217748" y="3210807"/>
                <a:ext cx="381772" cy="2667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/>
              </a:p>
            </p:txBody>
          </p:sp>
          <p:grpSp>
            <p:nvGrpSpPr>
              <p:cNvPr id="380" name="Group 379"/>
              <p:cNvGrpSpPr/>
              <p:nvPr/>
            </p:nvGrpSpPr>
            <p:grpSpPr>
              <a:xfrm>
                <a:off x="7825664" y="3189281"/>
                <a:ext cx="423514" cy="320040"/>
                <a:chOff x="1352195" y="3413126"/>
                <a:chExt cx="423514" cy="320040"/>
              </a:xfrm>
            </p:grpSpPr>
            <p:sp>
              <p:nvSpPr>
                <p:cNvPr id="386" name="Oval 385"/>
                <p:cNvSpPr/>
                <p:nvPr/>
              </p:nvSpPr>
              <p:spPr>
                <a:xfrm>
                  <a:off x="1403536" y="3413126"/>
                  <a:ext cx="319314" cy="32004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387" name="TextBox 386"/>
                <p:cNvSpPr txBox="1"/>
                <p:nvPr/>
              </p:nvSpPr>
              <p:spPr>
                <a:xfrm>
                  <a:off x="1352195" y="3438921"/>
                  <a:ext cx="4235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AXI4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8584280" y="3189281"/>
                <a:ext cx="423514" cy="320040"/>
                <a:chOff x="1352195" y="3413126"/>
                <a:chExt cx="423514" cy="320040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1403536" y="3413126"/>
                  <a:ext cx="319314" cy="32004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385" name="TextBox 384"/>
                <p:cNvSpPr txBox="1"/>
                <p:nvPr/>
              </p:nvSpPr>
              <p:spPr>
                <a:xfrm>
                  <a:off x="1352195" y="3438921"/>
                  <a:ext cx="4235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AXI3</a:t>
                  </a:r>
                </a:p>
              </p:txBody>
            </p:sp>
          </p:grpSp>
          <p:sp>
            <p:nvSpPr>
              <p:cNvPr id="382" name="TextBox 381"/>
              <p:cNvSpPr txBox="1"/>
              <p:nvPr/>
            </p:nvSpPr>
            <p:spPr>
              <a:xfrm>
                <a:off x="8540211" y="3500705"/>
                <a:ext cx="530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M_AXI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7801755" y="3496111"/>
                <a:ext cx="4812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S_AXI</a:t>
                </a:r>
              </a:p>
            </p:txBody>
          </p:sp>
        </p:grpSp>
        <p:sp>
          <p:nvSpPr>
            <p:cNvPr id="620" name="TextBox 619"/>
            <p:cNvSpPr txBox="1"/>
            <p:nvPr/>
          </p:nvSpPr>
          <p:spPr>
            <a:xfrm>
              <a:off x="7228465" y="2049465"/>
              <a:ext cx="13773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AXI Protocol Converter</a:t>
              </a:r>
            </a:p>
          </p:txBody>
        </p:sp>
      </p:grpSp>
      <p:sp>
        <p:nvSpPr>
          <p:cNvPr id="624" name="TextBox 623"/>
          <p:cNvSpPr txBox="1"/>
          <p:nvPr/>
        </p:nvSpPr>
        <p:spPr>
          <a:xfrm>
            <a:off x="3535588" y="4794295"/>
            <a:ext cx="15504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AXI Direct Memory Access</a:t>
            </a:r>
            <a:endParaRPr lang="en-US" sz="1000" dirty="0"/>
          </a:p>
        </p:txBody>
      </p:sp>
      <p:sp>
        <p:nvSpPr>
          <p:cNvPr id="625" name="TextBox 624"/>
          <p:cNvSpPr txBox="1"/>
          <p:nvPr/>
        </p:nvSpPr>
        <p:spPr>
          <a:xfrm>
            <a:off x="3522682" y="3914372"/>
            <a:ext cx="15504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AXI Direct Memory Access</a:t>
            </a:r>
          </a:p>
        </p:txBody>
      </p:sp>
      <p:sp>
        <p:nvSpPr>
          <p:cNvPr id="626" name="TextBox 625"/>
          <p:cNvSpPr txBox="1"/>
          <p:nvPr/>
        </p:nvSpPr>
        <p:spPr>
          <a:xfrm>
            <a:off x="3533186" y="3048759"/>
            <a:ext cx="15504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AXI Direct Memory Access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3523669" y="2190835"/>
            <a:ext cx="15504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AXI Direct Memory Access</a:t>
            </a:r>
          </a:p>
        </p:txBody>
      </p:sp>
      <p:sp>
        <p:nvSpPr>
          <p:cNvPr id="628" name="TextBox 627"/>
          <p:cNvSpPr txBox="1"/>
          <p:nvPr/>
        </p:nvSpPr>
        <p:spPr>
          <a:xfrm>
            <a:off x="5310269" y="2179786"/>
            <a:ext cx="84029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AXI Crossbar</a:t>
            </a:r>
          </a:p>
        </p:txBody>
      </p:sp>
      <p:sp>
        <p:nvSpPr>
          <p:cNvPr id="629" name="TextBox 628"/>
          <p:cNvSpPr txBox="1"/>
          <p:nvPr/>
        </p:nvSpPr>
        <p:spPr>
          <a:xfrm>
            <a:off x="1135873" y="3668379"/>
            <a:ext cx="84029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AXI Crossbar</a:t>
            </a:r>
          </a:p>
        </p:txBody>
      </p:sp>
      <p:grpSp>
        <p:nvGrpSpPr>
          <p:cNvPr id="632" name="Group 631"/>
          <p:cNvGrpSpPr/>
          <p:nvPr/>
        </p:nvGrpSpPr>
        <p:grpSpPr>
          <a:xfrm>
            <a:off x="6464183" y="2410112"/>
            <a:ext cx="2082476" cy="841750"/>
            <a:chOff x="7210711" y="1467187"/>
            <a:chExt cx="2082476" cy="841750"/>
          </a:xfrm>
        </p:grpSpPr>
        <p:sp>
          <p:nvSpPr>
            <p:cNvPr id="633" name="Pentagon 632"/>
            <p:cNvSpPr/>
            <p:nvPr/>
          </p:nvSpPr>
          <p:spPr>
            <a:xfrm flipH="1">
              <a:off x="8482986" y="1844938"/>
              <a:ext cx="810201" cy="23900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grpSp>
          <p:nvGrpSpPr>
            <p:cNvPr id="634" name="Group 633"/>
            <p:cNvGrpSpPr/>
            <p:nvPr/>
          </p:nvGrpSpPr>
          <p:grpSpPr>
            <a:xfrm>
              <a:off x="7210711" y="1467187"/>
              <a:ext cx="1377300" cy="841750"/>
              <a:chOff x="7228465" y="1453936"/>
              <a:chExt cx="1377300" cy="841750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7305109" y="1453936"/>
                <a:ext cx="1269371" cy="634455"/>
                <a:chOff x="7801755" y="3118826"/>
                <a:chExt cx="1269371" cy="634455"/>
              </a:xfrm>
            </p:grpSpPr>
            <p:sp>
              <p:nvSpPr>
                <p:cNvPr id="637" name="Rounded Rectangle 636"/>
                <p:cNvSpPr/>
                <p:nvPr/>
              </p:nvSpPr>
              <p:spPr>
                <a:xfrm>
                  <a:off x="7814281" y="3118826"/>
                  <a:ext cx="1183105" cy="634455"/>
                </a:xfrm>
                <a:prstGeom prst="roundRect">
                  <a:avLst>
                    <a:gd name="adj" fmla="val 872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38" name="Left-Right Arrow 637"/>
                <p:cNvSpPr/>
                <p:nvPr/>
              </p:nvSpPr>
              <p:spPr>
                <a:xfrm>
                  <a:off x="8217748" y="3210807"/>
                  <a:ext cx="381772" cy="266700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/>
                </a:p>
              </p:txBody>
            </p:sp>
            <p:grpSp>
              <p:nvGrpSpPr>
                <p:cNvPr id="639" name="Group 638"/>
                <p:cNvGrpSpPr/>
                <p:nvPr/>
              </p:nvGrpSpPr>
              <p:grpSpPr>
                <a:xfrm>
                  <a:off x="7825664" y="3189281"/>
                  <a:ext cx="423514" cy="320040"/>
                  <a:chOff x="1352195" y="3413126"/>
                  <a:chExt cx="423514" cy="320040"/>
                </a:xfrm>
              </p:grpSpPr>
              <p:sp>
                <p:nvSpPr>
                  <p:cNvPr id="645" name="Oval 644"/>
                  <p:cNvSpPr/>
                  <p:nvPr/>
                </p:nvSpPr>
                <p:spPr>
                  <a:xfrm>
                    <a:off x="1403536" y="3413126"/>
                    <a:ext cx="319314" cy="32004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46" name="TextBox 645"/>
                  <p:cNvSpPr txBox="1"/>
                  <p:nvPr/>
                </p:nvSpPr>
                <p:spPr>
                  <a:xfrm>
                    <a:off x="1352195" y="3446541"/>
                    <a:ext cx="42351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bg1"/>
                        </a:solidFill>
                      </a:rPr>
                      <a:t>AXI4</a:t>
                    </a:r>
                  </a:p>
                </p:txBody>
              </p:sp>
            </p:grpSp>
            <p:grpSp>
              <p:nvGrpSpPr>
                <p:cNvPr id="640" name="Group 639"/>
                <p:cNvGrpSpPr/>
                <p:nvPr/>
              </p:nvGrpSpPr>
              <p:grpSpPr>
                <a:xfrm>
                  <a:off x="8584280" y="3189281"/>
                  <a:ext cx="423514" cy="320040"/>
                  <a:chOff x="1352195" y="3413126"/>
                  <a:chExt cx="423514" cy="320040"/>
                </a:xfrm>
              </p:grpSpPr>
              <p:sp>
                <p:nvSpPr>
                  <p:cNvPr id="643" name="Oval 642"/>
                  <p:cNvSpPr/>
                  <p:nvPr/>
                </p:nvSpPr>
                <p:spPr>
                  <a:xfrm>
                    <a:off x="1403536" y="3413126"/>
                    <a:ext cx="319314" cy="32004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44" name="TextBox 643"/>
                  <p:cNvSpPr txBox="1"/>
                  <p:nvPr/>
                </p:nvSpPr>
                <p:spPr>
                  <a:xfrm>
                    <a:off x="1352195" y="3446541"/>
                    <a:ext cx="42351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bg1"/>
                        </a:solidFill>
                      </a:rPr>
                      <a:t>AXI3</a:t>
                    </a:r>
                  </a:p>
                </p:txBody>
              </p:sp>
            </p:grpSp>
            <p:sp>
              <p:nvSpPr>
                <p:cNvPr id="641" name="TextBox 640"/>
                <p:cNvSpPr txBox="1"/>
                <p:nvPr/>
              </p:nvSpPr>
              <p:spPr>
                <a:xfrm>
                  <a:off x="8540211" y="3500705"/>
                  <a:ext cx="530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M_AXI</a:t>
                  </a:r>
                </a:p>
              </p:txBody>
            </p:sp>
            <p:sp>
              <p:nvSpPr>
                <p:cNvPr id="642" name="TextBox 641"/>
                <p:cNvSpPr txBox="1"/>
                <p:nvPr/>
              </p:nvSpPr>
              <p:spPr>
                <a:xfrm>
                  <a:off x="7801755" y="3496111"/>
                  <a:ext cx="4812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S_AXI</a:t>
                  </a:r>
                </a:p>
              </p:txBody>
            </p:sp>
          </p:grpSp>
          <p:sp>
            <p:nvSpPr>
              <p:cNvPr id="636" name="TextBox 635"/>
              <p:cNvSpPr txBox="1"/>
              <p:nvPr/>
            </p:nvSpPr>
            <p:spPr>
              <a:xfrm>
                <a:off x="7228465" y="2049465"/>
                <a:ext cx="13773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 Protocol Converter</a:t>
                </a:r>
              </a:p>
            </p:txBody>
          </p:sp>
        </p:grpSp>
      </p:grpSp>
      <p:grpSp>
        <p:nvGrpSpPr>
          <p:cNvPr id="647" name="Group 646"/>
          <p:cNvGrpSpPr/>
          <p:nvPr/>
        </p:nvGrpSpPr>
        <p:grpSpPr>
          <a:xfrm>
            <a:off x="6470730" y="3271529"/>
            <a:ext cx="2082476" cy="841750"/>
            <a:chOff x="7210711" y="1467187"/>
            <a:chExt cx="2082476" cy="841750"/>
          </a:xfrm>
        </p:grpSpPr>
        <p:sp>
          <p:nvSpPr>
            <p:cNvPr id="648" name="Pentagon 647"/>
            <p:cNvSpPr/>
            <p:nvPr/>
          </p:nvSpPr>
          <p:spPr>
            <a:xfrm flipH="1">
              <a:off x="8482986" y="1844938"/>
              <a:ext cx="810201" cy="23900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grpSp>
          <p:nvGrpSpPr>
            <p:cNvPr id="649" name="Group 648"/>
            <p:cNvGrpSpPr/>
            <p:nvPr/>
          </p:nvGrpSpPr>
          <p:grpSpPr>
            <a:xfrm>
              <a:off x="7210711" y="1467187"/>
              <a:ext cx="1377300" cy="841750"/>
              <a:chOff x="7228465" y="1453936"/>
              <a:chExt cx="1377300" cy="841750"/>
            </a:xfrm>
          </p:grpSpPr>
          <p:grpSp>
            <p:nvGrpSpPr>
              <p:cNvPr id="650" name="Group 649"/>
              <p:cNvGrpSpPr/>
              <p:nvPr/>
            </p:nvGrpSpPr>
            <p:grpSpPr>
              <a:xfrm>
                <a:off x="7305109" y="1453936"/>
                <a:ext cx="1269371" cy="634455"/>
                <a:chOff x="7801755" y="3118826"/>
                <a:chExt cx="1269371" cy="634455"/>
              </a:xfrm>
            </p:grpSpPr>
            <p:sp>
              <p:nvSpPr>
                <p:cNvPr id="652" name="Rounded Rectangle 651"/>
                <p:cNvSpPr/>
                <p:nvPr/>
              </p:nvSpPr>
              <p:spPr>
                <a:xfrm>
                  <a:off x="7814281" y="3118826"/>
                  <a:ext cx="1183105" cy="634455"/>
                </a:xfrm>
                <a:prstGeom prst="roundRect">
                  <a:avLst>
                    <a:gd name="adj" fmla="val 872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53" name="Left-Right Arrow 652"/>
                <p:cNvSpPr/>
                <p:nvPr/>
              </p:nvSpPr>
              <p:spPr>
                <a:xfrm>
                  <a:off x="8217748" y="3210807"/>
                  <a:ext cx="381772" cy="266700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/>
                </a:p>
              </p:txBody>
            </p:sp>
            <p:grpSp>
              <p:nvGrpSpPr>
                <p:cNvPr id="654" name="Group 653"/>
                <p:cNvGrpSpPr/>
                <p:nvPr/>
              </p:nvGrpSpPr>
              <p:grpSpPr>
                <a:xfrm>
                  <a:off x="7825664" y="3189281"/>
                  <a:ext cx="423514" cy="320040"/>
                  <a:chOff x="1352195" y="3413126"/>
                  <a:chExt cx="423514" cy="320040"/>
                </a:xfrm>
              </p:grpSpPr>
              <p:sp>
                <p:nvSpPr>
                  <p:cNvPr id="660" name="Oval 659"/>
                  <p:cNvSpPr/>
                  <p:nvPr/>
                </p:nvSpPr>
                <p:spPr>
                  <a:xfrm>
                    <a:off x="1403536" y="3413126"/>
                    <a:ext cx="319314" cy="32004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61" name="TextBox 660"/>
                  <p:cNvSpPr txBox="1"/>
                  <p:nvPr/>
                </p:nvSpPr>
                <p:spPr>
                  <a:xfrm>
                    <a:off x="1352195" y="3446541"/>
                    <a:ext cx="42351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bg1"/>
                        </a:solidFill>
                      </a:rPr>
                      <a:t>AXI4</a:t>
                    </a:r>
                  </a:p>
                </p:txBody>
              </p:sp>
            </p:grpSp>
            <p:grpSp>
              <p:nvGrpSpPr>
                <p:cNvPr id="655" name="Group 654"/>
                <p:cNvGrpSpPr/>
                <p:nvPr/>
              </p:nvGrpSpPr>
              <p:grpSpPr>
                <a:xfrm>
                  <a:off x="8584280" y="3189281"/>
                  <a:ext cx="423514" cy="320040"/>
                  <a:chOff x="1352195" y="3413126"/>
                  <a:chExt cx="423514" cy="320040"/>
                </a:xfrm>
              </p:grpSpPr>
              <p:sp>
                <p:nvSpPr>
                  <p:cNvPr id="658" name="Oval 657"/>
                  <p:cNvSpPr/>
                  <p:nvPr/>
                </p:nvSpPr>
                <p:spPr>
                  <a:xfrm>
                    <a:off x="1403536" y="3413126"/>
                    <a:ext cx="319314" cy="32004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59" name="TextBox 658"/>
                  <p:cNvSpPr txBox="1"/>
                  <p:nvPr/>
                </p:nvSpPr>
                <p:spPr>
                  <a:xfrm>
                    <a:off x="1352195" y="3438921"/>
                    <a:ext cx="42351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bg1"/>
                        </a:solidFill>
                      </a:rPr>
                      <a:t>AXI3</a:t>
                    </a:r>
                  </a:p>
                </p:txBody>
              </p:sp>
            </p:grpSp>
            <p:sp>
              <p:nvSpPr>
                <p:cNvPr id="656" name="TextBox 655"/>
                <p:cNvSpPr txBox="1"/>
                <p:nvPr/>
              </p:nvSpPr>
              <p:spPr>
                <a:xfrm>
                  <a:off x="8540211" y="3500705"/>
                  <a:ext cx="530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M_AXI</a:t>
                  </a:r>
                </a:p>
              </p:txBody>
            </p:sp>
            <p:sp>
              <p:nvSpPr>
                <p:cNvPr id="657" name="TextBox 656"/>
                <p:cNvSpPr txBox="1"/>
                <p:nvPr/>
              </p:nvSpPr>
              <p:spPr>
                <a:xfrm>
                  <a:off x="7801755" y="3496111"/>
                  <a:ext cx="4812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S_AXI</a:t>
                  </a:r>
                </a:p>
              </p:txBody>
            </p:sp>
          </p:grpSp>
          <p:sp>
            <p:nvSpPr>
              <p:cNvPr id="651" name="TextBox 650"/>
              <p:cNvSpPr txBox="1"/>
              <p:nvPr/>
            </p:nvSpPr>
            <p:spPr>
              <a:xfrm>
                <a:off x="7228465" y="2049465"/>
                <a:ext cx="13773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 Protocol Converter</a:t>
                </a:r>
              </a:p>
            </p:txBody>
          </p:sp>
        </p:grpSp>
      </p:grpSp>
      <p:grpSp>
        <p:nvGrpSpPr>
          <p:cNvPr id="662" name="Group 661"/>
          <p:cNvGrpSpPr/>
          <p:nvPr/>
        </p:nvGrpSpPr>
        <p:grpSpPr>
          <a:xfrm>
            <a:off x="6470564" y="4140755"/>
            <a:ext cx="2076126" cy="841750"/>
            <a:chOff x="7217061" y="1467187"/>
            <a:chExt cx="2076126" cy="841750"/>
          </a:xfrm>
        </p:grpSpPr>
        <p:sp>
          <p:nvSpPr>
            <p:cNvPr id="663" name="Pentagon 662"/>
            <p:cNvSpPr/>
            <p:nvPr/>
          </p:nvSpPr>
          <p:spPr>
            <a:xfrm flipH="1">
              <a:off x="8482986" y="1844938"/>
              <a:ext cx="810201" cy="23900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grpSp>
          <p:nvGrpSpPr>
            <p:cNvPr id="664" name="Group 663"/>
            <p:cNvGrpSpPr/>
            <p:nvPr/>
          </p:nvGrpSpPr>
          <p:grpSpPr>
            <a:xfrm>
              <a:off x="7217061" y="1467187"/>
              <a:ext cx="1377300" cy="841750"/>
              <a:chOff x="7234815" y="1453936"/>
              <a:chExt cx="1377300" cy="841750"/>
            </a:xfrm>
          </p:grpSpPr>
          <p:grpSp>
            <p:nvGrpSpPr>
              <p:cNvPr id="665" name="Group 664"/>
              <p:cNvGrpSpPr/>
              <p:nvPr/>
            </p:nvGrpSpPr>
            <p:grpSpPr>
              <a:xfrm>
                <a:off x="7305109" y="1453936"/>
                <a:ext cx="1269371" cy="634455"/>
                <a:chOff x="7801755" y="3118826"/>
                <a:chExt cx="1269371" cy="634455"/>
              </a:xfrm>
            </p:grpSpPr>
            <p:sp>
              <p:nvSpPr>
                <p:cNvPr id="667" name="Rounded Rectangle 666"/>
                <p:cNvSpPr/>
                <p:nvPr/>
              </p:nvSpPr>
              <p:spPr>
                <a:xfrm>
                  <a:off x="7814281" y="3118826"/>
                  <a:ext cx="1183105" cy="634455"/>
                </a:xfrm>
                <a:prstGeom prst="roundRect">
                  <a:avLst>
                    <a:gd name="adj" fmla="val 872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68" name="Left-Right Arrow 667"/>
                <p:cNvSpPr/>
                <p:nvPr/>
              </p:nvSpPr>
              <p:spPr>
                <a:xfrm>
                  <a:off x="8217748" y="3210807"/>
                  <a:ext cx="381772" cy="266700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/>
                </a:p>
              </p:txBody>
            </p:sp>
            <p:grpSp>
              <p:nvGrpSpPr>
                <p:cNvPr id="669" name="Group 668"/>
                <p:cNvGrpSpPr/>
                <p:nvPr/>
              </p:nvGrpSpPr>
              <p:grpSpPr>
                <a:xfrm>
                  <a:off x="7825664" y="3189281"/>
                  <a:ext cx="423514" cy="320040"/>
                  <a:chOff x="1352195" y="3413126"/>
                  <a:chExt cx="423514" cy="320040"/>
                </a:xfrm>
              </p:grpSpPr>
              <p:sp>
                <p:nvSpPr>
                  <p:cNvPr id="675" name="Oval 674"/>
                  <p:cNvSpPr/>
                  <p:nvPr/>
                </p:nvSpPr>
                <p:spPr>
                  <a:xfrm>
                    <a:off x="1403536" y="3413126"/>
                    <a:ext cx="319314" cy="32004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76" name="TextBox 675"/>
                  <p:cNvSpPr txBox="1"/>
                  <p:nvPr/>
                </p:nvSpPr>
                <p:spPr>
                  <a:xfrm>
                    <a:off x="1352195" y="3438921"/>
                    <a:ext cx="42351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bg1"/>
                        </a:solidFill>
                      </a:rPr>
                      <a:t>AXI4</a:t>
                    </a:r>
                  </a:p>
                </p:txBody>
              </p:sp>
            </p:grpSp>
            <p:grpSp>
              <p:nvGrpSpPr>
                <p:cNvPr id="670" name="Group 669"/>
                <p:cNvGrpSpPr/>
                <p:nvPr/>
              </p:nvGrpSpPr>
              <p:grpSpPr>
                <a:xfrm>
                  <a:off x="8584280" y="3189281"/>
                  <a:ext cx="423514" cy="320040"/>
                  <a:chOff x="1352195" y="3413126"/>
                  <a:chExt cx="423514" cy="320040"/>
                </a:xfrm>
              </p:grpSpPr>
              <p:sp>
                <p:nvSpPr>
                  <p:cNvPr id="673" name="Oval 672"/>
                  <p:cNvSpPr/>
                  <p:nvPr/>
                </p:nvSpPr>
                <p:spPr>
                  <a:xfrm>
                    <a:off x="1403536" y="3413126"/>
                    <a:ext cx="319314" cy="32004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74" name="TextBox 673"/>
                  <p:cNvSpPr txBox="1"/>
                  <p:nvPr/>
                </p:nvSpPr>
                <p:spPr>
                  <a:xfrm>
                    <a:off x="1352195" y="3438921"/>
                    <a:ext cx="42351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bg1"/>
                        </a:solidFill>
                      </a:rPr>
                      <a:t>AXI3</a:t>
                    </a:r>
                  </a:p>
                </p:txBody>
              </p:sp>
            </p:grpSp>
            <p:sp>
              <p:nvSpPr>
                <p:cNvPr id="671" name="TextBox 670"/>
                <p:cNvSpPr txBox="1"/>
                <p:nvPr/>
              </p:nvSpPr>
              <p:spPr>
                <a:xfrm>
                  <a:off x="8540211" y="3500705"/>
                  <a:ext cx="530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M_AXI</a:t>
                  </a:r>
                </a:p>
              </p:txBody>
            </p:sp>
            <p:sp>
              <p:nvSpPr>
                <p:cNvPr id="672" name="TextBox 671"/>
                <p:cNvSpPr txBox="1"/>
                <p:nvPr/>
              </p:nvSpPr>
              <p:spPr>
                <a:xfrm>
                  <a:off x="7801755" y="3496111"/>
                  <a:ext cx="4812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S_AXI</a:t>
                  </a:r>
                </a:p>
              </p:txBody>
            </p:sp>
          </p:grpSp>
          <p:sp>
            <p:nvSpPr>
              <p:cNvPr id="666" name="TextBox 665"/>
              <p:cNvSpPr txBox="1"/>
              <p:nvPr/>
            </p:nvSpPr>
            <p:spPr>
              <a:xfrm>
                <a:off x="7234815" y="2049465"/>
                <a:ext cx="13773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 Protocol Converter</a:t>
                </a:r>
              </a:p>
            </p:txBody>
          </p:sp>
        </p:grpSp>
      </p:grpSp>
      <p:sp>
        <p:nvSpPr>
          <p:cNvPr id="173" name="Pentagon 591"/>
          <p:cNvSpPr/>
          <p:nvPr/>
        </p:nvSpPr>
        <p:spPr>
          <a:xfrm flipH="1">
            <a:off x="7730510" y="1822368"/>
            <a:ext cx="822695" cy="237744"/>
          </a:xfrm>
          <a:custGeom>
            <a:avLst/>
            <a:gdLst>
              <a:gd name="connsiteX0" fmla="*/ 0 w 1060757"/>
              <a:gd name="connsiteY0" fmla="*/ 0 h 202216"/>
              <a:gd name="connsiteX1" fmla="*/ 959649 w 1060757"/>
              <a:gd name="connsiteY1" fmla="*/ 0 h 202216"/>
              <a:gd name="connsiteX2" fmla="*/ 1060757 w 1060757"/>
              <a:gd name="connsiteY2" fmla="*/ 101108 h 202216"/>
              <a:gd name="connsiteX3" fmla="*/ 959649 w 1060757"/>
              <a:gd name="connsiteY3" fmla="*/ 202216 h 202216"/>
              <a:gd name="connsiteX4" fmla="*/ 0 w 1060757"/>
              <a:gd name="connsiteY4" fmla="*/ 202216 h 202216"/>
              <a:gd name="connsiteX5" fmla="*/ 0 w 1060757"/>
              <a:gd name="connsiteY5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37982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750" h="202216">
                <a:moveTo>
                  <a:pt x="151431" y="2381"/>
                </a:moveTo>
                <a:lnTo>
                  <a:pt x="1006838" y="0"/>
                </a:lnTo>
                <a:lnTo>
                  <a:pt x="1161750" y="101108"/>
                </a:lnTo>
                <a:lnTo>
                  <a:pt x="1000114" y="202216"/>
                </a:lnTo>
                <a:lnTo>
                  <a:pt x="144708" y="199835"/>
                </a:lnTo>
                <a:cubicBezTo>
                  <a:pt x="52622" y="139014"/>
                  <a:pt x="91411" y="170514"/>
                  <a:pt x="0" y="103093"/>
                </a:cubicBezTo>
                <a:cubicBezTo>
                  <a:pt x="81323" y="50356"/>
                  <a:pt x="56967" y="66113"/>
                  <a:pt x="151431" y="2381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S_AXI3_HP0</a:t>
            </a:r>
          </a:p>
        </p:txBody>
      </p:sp>
      <p:sp>
        <p:nvSpPr>
          <p:cNvPr id="178" name="Rectangle 177"/>
          <p:cNvSpPr/>
          <p:nvPr/>
        </p:nvSpPr>
        <p:spPr>
          <a:xfrm flipH="1">
            <a:off x="2276874" y="4911021"/>
            <a:ext cx="402655" cy="11057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/>
              <a:t>32</a:t>
            </a:r>
          </a:p>
        </p:txBody>
      </p:sp>
      <p:sp>
        <p:nvSpPr>
          <p:cNvPr id="174" name="Pentagon 591"/>
          <p:cNvSpPr/>
          <p:nvPr/>
        </p:nvSpPr>
        <p:spPr>
          <a:xfrm flipH="1">
            <a:off x="2543519" y="4848244"/>
            <a:ext cx="549080" cy="237744"/>
          </a:xfrm>
          <a:custGeom>
            <a:avLst/>
            <a:gdLst>
              <a:gd name="connsiteX0" fmla="*/ 0 w 1060757"/>
              <a:gd name="connsiteY0" fmla="*/ 0 h 202216"/>
              <a:gd name="connsiteX1" fmla="*/ 959649 w 1060757"/>
              <a:gd name="connsiteY1" fmla="*/ 0 h 202216"/>
              <a:gd name="connsiteX2" fmla="*/ 1060757 w 1060757"/>
              <a:gd name="connsiteY2" fmla="*/ 101108 h 202216"/>
              <a:gd name="connsiteX3" fmla="*/ 959649 w 1060757"/>
              <a:gd name="connsiteY3" fmla="*/ 202216 h 202216"/>
              <a:gd name="connsiteX4" fmla="*/ 0 w 1060757"/>
              <a:gd name="connsiteY4" fmla="*/ 202216 h 202216"/>
              <a:gd name="connsiteX5" fmla="*/ 0 w 1060757"/>
              <a:gd name="connsiteY5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37982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750" h="202216">
                <a:moveTo>
                  <a:pt x="151431" y="2381"/>
                </a:moveTo>
                <a:lnTo>
                  <a:pt x="1006838" y="0"/>
                </a:lnTo>
                <a:lnTo>
                  <a:pt x="1161750" y="101108"/>
                </a:lnTo>
                <a:lnTo>
                  <a:pt x="1000114" y="202216"/>
                </a:lnTo>
                <a:lnTo>
                  <a:pt x="144708" y="199835"/>
                </a:lnTo>
                <a:cubicBezTo>
                  <a:pt x="52622" y="139014"/>
                  <a:pt x="91411" y="170514"/>
                  <a:pt x="0" y="103093"/>
                </a:cubicBezTo>
                <a:cubicBezTo>
                  <a:pt x="81323" y="50356"/>
                  <a:pt x="56967" y="66113"/>
                  <a:pt x="151431" y="2381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M_AXI</a:t>
            </a:r>
          </a:p>
        </p:txBody>
      </p:sp>
      <p:sp>
        <p:nvSpPr>
          <p:cNvPr id="179" name="Pentagon 591"/>
          <p:cNvSpPr/>
          <p:nvPr/>
        </p:nvSpPr>
        <p:spPr>
          <a:xfrm flipH="1">
            <a:off x="1439288" y="2068116"/>
            <a:ext cx="549080" cy="237744"/>
          </a:xfrm>
          <a:custGeom>
            <a:avLst/>
            <a:gdLst>
              <a:gd name="connsiteX0" fmla="*/ 0 w 1060757"/>
              <a:gd name="connsiteY0" fmla="*/ 0 h 202216"/>
              <a:gd name="connsiteX1" fmla="*/ 959649 w 1060757"/>
              <a:gd name="connsiteY1" fmla="*/ 0 h 202216"/>
              <a:gd name="connsiteX2" fmla="*/ 1060757 w 1060757"/>
              <a:gd name="connsiteY2" fmla="*/ 101108 h 202216"/>
              <a:gd name="connsiteX3" fmla="*/ 959649 w 1060757"/>
              <a:gd name="connsiteY3" fmla="*/ 202216 h 202216"/>
              <a:gd name="connsiteX4" fmla="*/ 0 w 1060757"/>
              <a:gd name="connsiteY4" fmla="*/ 202216 h 202216"/>
              <a:gd name="connsiteX5" fmla="*/ 0 w 1060757"/>
              <a:gd name="connsiteY5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981 w 1061738"/>
              <a:gd name="connsiteY0" fmla="*/ 0 h 202216"/>
              <a:gd name="connsiteX1" fmla="*/ 960630 w 1061738"/>
              <a:gd name="connsiteY1" fmla="*/ 0 h 202216"/>
              <a:gd name="connsiteX2" fmla="*/ 1061738 w 1061738"/>
              <a:gd name="connsiteY2" fmla="*/ 101108 h 202216"/>
              <a:gd name="connsiteX3" fmla="*/ 960630 w 1061738"/>
              <a:gd name="connsiteY3" fmla="*/ 202216 h 202216"/>
              <a:gd name="connsiteX4" fmla="*/ 981 w 1061738"/>
              <a:gd name="connsiteY4" fmla="*/ 202216 h 202216"/>
              <a:gd name="connsiteX5" fmla="*/ 0 w 1061738"/>
              <a:gd name="connsiteY5" fmla="*/ 105474 h 202216"/>
              <a:gd name="connsiteX6" fmla="*/ 981 w 1061738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62893 w 1123650"/>
              <a:gd name="connsiteY0" fmla="*/ 0 h 202216"/>
              <a:gd name="connsiteX1" fmla="*/ 1022542 w 1123650"/>
              <a:gd name="connsiteY1" fmla="*/ 0 h 202216"/>
              <a:gd name="connsiteX2" fmla="*/ 1123650 w 1123650"/>
              <a:gd name="connsiteY2" fmla="*/ 101108 h 202216"/>
              <a:gd name="connsiteX3" fmla="*/ 1022542 w 1123650"/>
              <a:gd name="connsiteY3" fmla="*/ 202216 h 202216"/>
              <a:gd name="connsiteX4" fmla="*/ 62893 w 1123650"/>
              <a:gd name="connsiteY4" fmla="*/ 202216 h 202216"/>
              <a:gd name="connsiteX5" fmla="*/ 0 w 1123650"/>
              <a:gd name="connsiteY5" fmla="*/ 103093 h 202216"/>
              <a:gd name="connsiteX6" fmla="*/ 62893 w 1123650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79562 w 1140319"/>
              <a:gd name="connsiteY0" fmla="*/ 0 h 202216"/>
              <a:gd name="connsiteX1" fmla="*/ 1039211 w 1140319"/>
              <a:gd name="connsiteY1" fmla="*/ 0 h 202216"/>
              <a:gd name="connsiteX2" fmla="*/ 1140319 w 1140319"/>
              <a:gd name="connsiteY2" fmla="*/ 101108 h 202216"/>
              <a:gd name="connsiteX3" fmla="*/ 1039211 w 1140319"/>
              <a:gd name="connsiteY3" fmla="*/ 202216 h 202216"/>
              <a:gd name="connsiteX4" fmla="*/ 79562 w 1140319"/>
              <a:gd name="connsiteY4" fmla="*/ 202216 h 202216"/>
              <a:gd name="connsiteX5" fmla="*/ 0 w 1140319"/>
              <a:gd name="connsiteY5" fmla="*/ 103093 h 202216"/>
              <a:gd name="connsiteX6" fmla="*/ 79562 w 1140319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60642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60642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00993 w 1161750"/>
              <a:gd name="connsiteY0" fmla="*/ 0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00993 w 1161750"/>
              <a:gd name="connsiteY6" fmla="*/ 0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00993 w 1161750"/>
              <a:gd name="connsiteY4" fmla="*/ 202216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30377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30377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27894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27894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17805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37982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  <a:gd name="connsiteX0" fmla="*/ 151431 w 1161750"/>
              <a:gd name="connsiteY0" fmla="*/ 2381 h 202216"/>
              <a:gd name="connsiteX1" fmla="*/ 1006838 w 1161750"/>
              <a:gd name="connsiteY1" fmla="*/ 0 h 202216"/>
              <a:gd name="connsiteX2" fmla="*/ 1161750 w 1161750"/>
              <a:gd name="connsiteY2" fmla="*/ 101108 h 202216"/>
              <a:gd name="connsiteX3" fmla="*/ 1000114 w 1161750"/>
              <a:gd name="connsiteY3" fmla="*/ 202216 h 202216"/>
              <a:gd name="connsiteX4" fmla="*/ 144708 w 1161750"/>
              <a:gd name="connsiteY4" fmla="*/ 199835 h 202216"/>
              <a:gd name="connsiteX5" fmla="*/ 0 w 1161750"/>
              <a:gd name="connsiteY5" fmla="*/ 103093 h 202216"/>
              <a:gd name="connsiteX6" fmla="*/ 151431 w 1161750"/>
              <a:gd name="connsiteY6" fmla="*/ 2381 h 20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750" h="202216">
                <a:moveTo>
                  <a:pt x="151431" y="2381"/>
                </a:moveTo>
                <a:lnTo>
                  <a:pt x="1006838" y="0"/>
                </a:lnTo>
                <a:lnTo>
                  <a:pt x="1161750" y="101108"/>
                </a:lnTo>
                <a:lnTo>
                  <a:pt x="1000114" y="202216"/>
                </a:lnTo>
                <a:lnTo>
                  <a:pt x="144708" y="199835"/>
                </a:lnTo>
                <a:cubicBezTo>
                  <a:pt x="52622" y="139014"/>
                  <a:pt x="91411" y="170514"/>
                  <a:pt x="0" y="103093"/>
                </a:cubicBezTo>
                <a:cubicBezTo>
                  <a:pt x="81323" y="50356"/>
                  <a:pt x="56967" y="66113"/>
                  <a:pt x="151431" y="2381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S_AXI</a:t>
            </a:r>
          </a:p>
        </p:txBody>
      </p:sp>
      <p:sp>
        <p:nvSpPr>
          <p:cNvPr id="2" name="Rectangle 1"/>
          <p:cNvSpPr/>
          <p:nvPr/>
        </p:nvSpPr>
        <p:spPr>
          <a:xfrm>
            <a:off x="7750886" y="2771951"/>
            <a:ext cx="822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S_AXI3_HP1</a:t>
            </a:r>
          </a:p>
        </p:txBody>
      </p:sp>
      <p:sp>
        <p:nvSpPr>
          <p:cNvPr id="3" name="Rectangle 2"/>
          <p:cNvSpPr/>
          <p:nvPr/>
        </p:nvSpPr>
        <p:spPr>
          <a:xfrm>
            <a:off x="7762106" y="3632587"/>
            <a:ext cx="822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S_AXI3_HP2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736774" y="4509025"/>
            <a:ext cx="822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S_AXI3_HP3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0268" y="3632586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S_AXIS_INPUT2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673843" y="4495833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S_AXIS_INPUT3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2660860" y="2768793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S_AXIS_INPUT1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2645638" y="1970631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S_AXIS_INPUT1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140935" y="5081373"/>
            <a:ext cx="4634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* Reset, clock and interrupt signals are not displayed for readability purposes</a:t>
            </a:r>
          </a:p>
        </p:txBody>
      </p:sp>
    </p:spTree>
    <p:extLst>
      <p:ext uri="{BB962C8B-B14F-4D97-AF65-F5344CB8AC3E}">
        <p14:creationId xmlns:p14="http://schemas.microsoft.com/office/powerpoint/2010/main" val="351123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entagon 591"/>
          <p:cNvSpPr/>
          <p:nvPr/>
        </p:nvSpPr>
        <p:spPr>
          <a:xfrm flipH="1">
            <a:off x="4343398" y="1352218"/>
            <a:ext cx="3790109" cy="1589494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0000">
                <a:schemeClr val="accent6">
                  <a:lumMod val="105000"/>
                  <a:satMod val="103000"/>
                  <a:tint val="73000"/>
                </a:schemeClr>
              </a:gs>
              <a:gs pos="58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603217" y="1770519"/>
            <a:ext cx="1022563" cy="749990"/>
          </a:xfrm>
          <a:prstGeom prst="roundRect">
            <a:avLst>
              <a:gd name="adj" fmla="val 87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Get total conductance per synapses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24580" y="1778828"/>
            <a:ext cx="907798" cy="774060"/>
          </a:xfrm>
          <a:prstGeom prst="roundRect">
            <a:avLst>
              <a:gd name="adj" fmla="val 87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3596" y="2678821"/>
            <a:ext cx="14260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Number of Neurons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78856" y="1328984"/>
            <a:ext cx="1717170" cy="1139895"/>
            <a:chOff x="3197375" y="2993388"/>
            <a:chExt cx="1717170" cy="1645519"/>
          </a:xfrm>
        </p:grpSpPr>
        <p:sp>
          <p:nvSpPr>
            <p:cNvPr id="47" name="Pentagon 591"/>
            <p:cNvSpPr/>
            <p:nvPr/>
          </p:nvSpPr>
          <p:spPr>
            <a:xfrm flipH="1">
              <a:off x="3197375" y="2993388"/>
              <a:ext cx="1717170" cy="1645519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33000">
                  <a:schemeClr val="accent6">
                    <a:lumMod val="105000"/>
                    <a:satMod val="103000"/>
                    <a:tint val="73000"/>
                  </a:schemeClr>
                </a:gs>
                <a:gs pos="61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49870" y="3278775"/>
              <a:ext cx="1196572" cy="1082664"/>
            </a:xfrm>
            <a:prstGeom prst="roundRect">
              <a:avLst>
                <a:gd name="adj" fmla="val 872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Update Synapses per neuron</a:t>
              </a: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1105895" y="1404956"/>
            <a:ext cx="1225456" cy="59436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Synapse Potential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2436832" y="839624"/>
            <a:ext cx="1018227" cy="685519"/>
            <a:chOff x="1537961" y="724930"/>
            <a:chExt cx="1373624" cy="806348"/>
          </a:xfrm>
        </p:grpSpPr>
        <p:sp>
          <p:nvSpPr>
            <p:cNvPr id="117" name="Bent-Up Arrow 116"/>
            <p:cNvSpPr/>
            <p:nvPr/>
          </p:nvSpPr>
          <p:spPr>
            <a:xfrm flipV="1">
              <a:off x="1539240" y="933962"/>
              <a:ext cx="1361356" cy="597316"/>
            </a:xfrm>
            <a:prstGeom prst="upArrowCallout">
              <a:avLst>
                <a:gd name="adj1" fmla="val 25000"/>
                <a:gd name="adj2" fmla="val 25000"/>
                <a:gd name="adj3" fmla="val 30581"/>
                <a:gd name="adj4" fmla="val 43777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537961" y="724930"/>
              <a:ext cx="1373624" cy="499130"/>
            </a:xfrm>
            <a:prstGeom prst="upArrowCallou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Firings Inputs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144687" y="1024454"/>
            <a:ext cx="1841300" cy="735325"/>
            <a:chOff x="5247361" y="857544"/>
            <a:chExt cx="1296635" cy="735325"/>
          </a:xfrm>
        </p:grpSpPr>
        <p:grpSp>
          <p:nvGrpSpPr>
            <p:cNvPr id="133" name="Group 132"/>
            <p:cNvGrpSpPr/>
            <p:nvPr/>
          </p:nvGrpSpPr>
          <p:grpSpPr>
            <a:xfrm>
              <a:off x="5568553" y="857544"/>
              <a:ext cx="735183" cy="536470"/>
              <a:chOff x="2425755" y="1019063"/>
              <a:chExt cx="735183" cy="536470"/>
            </a:xfrm>
          </p:grpSpPr>
          <p:sp>
            <p:nvSpPr>
              <p:cNvPr id="134" name="Up Arrow Callout 133"/>
              <p:cNvSpPr/>
              <p:nvPr/>
            </p:nvSpPr>
            <p:spPr>
              <a:xfrm flipV="1">
                <a:off x="2450405" y="1045907"/>
                <a:ext cx="669427" cy="509626"/>
              </a:xfrm>
              <a:prstGeom prst="upArrowCallout">
                <a:avLst>
                  <a:gd name="adj1" fmla="val 28738"/>
                  <a:gd name="adj2" fmla="val 25000"/>
                  <a:gd name="adj3" fmla="val 11917"/>
                  <a:gd name="adj4" fmla="val 44086"/>
                </a:avLst>
              </a:prstGeom>
              <a:gradFill>
                <a:gsLst>
                  <a:gs pos="0">
                    <a:srgbClr val="F8A581"/>
                  </a:gs>
                  <a:gs pos="23000">
                    <a:srgbClr val="F9B191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425755" y="1019063"/>
                <a:ext cx="7351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/>
                  <a:t>Neuron Types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47361" y="1270862"/>
              <a:ext cx="1296635" cy="322007"/>
              <a:chOff x="4697722" y="3616122"/>
              <a:chExt cx="1626740" cy="32200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810281" y="3616661"/>
                <a:ext cx="1464217" cy="143932"/>
              </a:xfrm>
              <a:prstGeom prst="rect">
                <a:avLst/>
              </a:prstGeom>
              <a:gradFill>
                <a:gsLst>
                  <a:gs pos="100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44000">
                    <a:schemeClr val="accent2">
                      <a:lumMod val="105000"/>
                      <a:satMod val="103000"/>
                      <a:tint val="73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Down Arrow 135"/>
              <p:cNvSpPr/>
              <p:nvPr/>
            </p:nvSpPr>
            <p:spPr>
              <a:xfrm>
                <a:off x="4697722" y="3616122"/>
                <a:ext cx="242355" cy="320040"/>
              </a:xfrm>
              <a:prstGeom prst="downArrow">
                <a:avLst>
                  <a:gd name="adj1" fmla="val 51594"/>
                  <a:gd name="adj2" fmla="val 52029"/>
                </a:avLst>
              </a:prstGeom>
              <a:gradFill>
                <a:gsLst>
                  <a:gs pos="100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0">
                    <a:schemeClr val="accent2">
                      <a:lumMod val="105000"/>
                      <a:satMod val="103000"/>
                      <a:tint val="73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Down Arrow 136"/>
              <p:cNvSpPr/>
              <p:nvPr/>
            </p:nvSpPr>
            <p:spPr>
              <a:xfrm>
                <a:off x="6082107" y="3618089"/>
                <a:ext cx="242355" cy="320040"/>
              </a:xfrm>
              <a:prstGeom prst="downArrow">
                <a:avLst>
                  <a:gd name="adj1" fmla="val 57081"/>
                  <a:gd name="adj2" fmla="val 46240"/>
                </a:avLst>
              </a:prstGeom>
              <a:gradFill>
                <a:gsLst>
                  <a:gs pos="100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0">
                    <a:schemeClr val="accent2">
                      <a:lumMod val="105000"/>
                      <a:satMod val="103000"/>
                      <a:tint val="73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4339089" y="882873"/>
            <a:ext cx="1234569" cy="865542"/>
            <a:chOff x="1392035" y="781970"/>
            <a:chExt cx="1665477" cy="749308"/>
          </a:xfrm>
        </p:grpSpPr>
        <p:sp>
          <p:nvSpPr>
            <p:cNvPr id="147" name="Bent-Up Arrow 116"/>
            <p:cNvSpPr/>
            <p:nvPr/>
          </p:nvSpPr>
          <p:spPr>
            <a:xfrm flipV="1">
              <a:off x="1403024" y="933962"/>
              <a:ext cx="1614809" cy="597316"/>
            </a:xfrm>
            <a:prstGeom prst="upArrowCallout">
              <a:avLst>
                <a:gd name="adj1" fmla="val 20858"/>
                <a:gd name="adj2" fmla="val 20169"/>
                <a:gd name="adj3" fmla="val 19537"/>
                <a:gd name="adj4" fmla="val 31441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8" name="Rectangle 117"/>
            <p:cNvSpPr/>
            <p:nvPr/>
          </p:nvSpPr>
          <p:spPr>
            <a:xfrm>
              <a:off x="1392035" y="781970"/>
              <a:ext cx="1665477" cy="367354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7222"/>
              </a:avLst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Synapse Weights</a:t>
              </a:r>
            </a:p>
          </p:txBody>
        </p:sp>
      </p:grpSp>
      <p:sp>
        <p:nvSpPr>
          <p:cNvPr id="152" name="Right Arrow 151"/>
          <p:cNvSpPr/>
          <p:nvPr/>
        </p:nvSpPr>
        <p:spPr>
          <a:xfrm>
            <a:off x="5635804" y="1800098"/>
            <a:ext cx="878751" cy="73152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6" name="Curved Connector 155"/>
          <p:cNvCxnSpPr>
            <a:stCxn id="160" idx="3"/>
            <a:endCxn id="37" idx="3"/>
          </p:cNvCxnSpPr>
          <p:nvPr/>
        </p:nvCxnSpPr>
        <p:spPr>
          <a:xfrm flipH="1" flipV="1">
            <a:off x="4343398" y="2146965"/>
            <a:ext cx="3794762" cy="47594"/>
          </a:xfrm>
          <a:prstGeom prst="curvedConnector5">
            <a:avLst>
              <a:gd name="adj1" fmla="val -6024"/>
              <a:gd name="adj2" fmla="val -2312810"/>
              <a:gd name="adj3" fmla="val 10602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Right Arrow 159"/>
          <p:cNvSpPr/>
          <p:nvPr/>
        </p:nvSpPr>
        <p:spPr>
          <a:xfrm>
            <a:off x="7442402" y="1828799"/>
            <a:ext cx="695758" cy="73152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4" name="Multiply 173"/>
          <p:cNvSpPr/>
          <p:nvPr/>
        </p:nvSpPr>
        <p:spPr>
          <a:xfrm>
            <a:off x="2299711" y="2697871"/>
            <a:ext cx="171450" cy="21943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5" name="TextBox 174"/>
          <p:cNvSpPr txBox="1"/>
          <p:nvPr/>
        </p:nvSpPr>
        <p:spPr>
          <a:xfrm>
            <a:off x="4710752" y="2632755"/>
            <a:ext cx="13267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Neurons per Layer</a:t>
            </a:r>
          </a:p>
        </p:txBody>
      </p:sp>
      <p:sp>
        <p:nvSpPr>
          <p:cNvPr id="176" name="Multiply 175"/>
          <p:cNvSpPr/>
          <p:nvPr/>
        </p:nvSpPr>
        <p:spPr>
          <a:xfrm>
            <a:off x="4603217" y="2658155"/>
            <a:ext cx="171450" cy="21943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" name="Curved Connector 21"/>
          <p:cNvCxnSpPr>
            <a:stCxn id="10" idx="3"/>
            <a:endCxn id="10" idx="1"/>
          </p:cNvCxnSpPr>
          <p:nvPr/>
        </p:nvCxnSpPr>
        <p:spPr>
          <a:xfrm flipH="1">
            <a:off x="4603217" y="2145514"/>
            <a:ext cx="1022563" cy="12700"/>
          </a:xfrm>
          <a:prstGeom prst="curvedConnector5">
            <a:avLst>
              <a:gd name="adj1" fmla="val -22356"/>
              <a:gd name="adj2" fmla="val 4212717"/>
              <a:gd name="adj3" fmla="val 12235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839226" y="3282870"/>
            <a:ext cx="14260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Number of Neurons</a:t>
            </a:r>
          </a:p>
        </p:txBody>
      </p:sp>
      <p:sp>
        <p:nvSpPr>
          <p:cNvPr id="183" name="Multiply 182"/>
          <p:cNvSpPr/>
          <p:nvPr/>
        </p:nvSpPr>
        <p:spPr>
          <a:xfrm>
            <a:off x="5738041" y="3301920"/>
            <a:ext cx="171450" cy="21943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36" name="Group 235"/>
          <p:cNvGrpSpPr/>
          <p:nvPr/>
        </p:nvGrpSpPr>
        <p:grpSpPr>
          <a:xfrm>
            <a:off x="1751146" y="3145646"/>
            <a:ext cx="2587943" cy="510891"/>
            <a:chOff x="1460182" y="3521359"/>
            <a:chExt cx="2587943" cy="510891"/>
          </a:xfrm>
        </p:grpSpPr>
        <p:sp>
          <p:nvSpPr>
            <p:cNvPr id="191" name="Pentagon 591"/>
            <p:cNvSpPr/>
            <p:nvPr/>
          </p:nvSpPr>
          <p:spPr>
            <a:xfrm flipH="1">
              <a:off x="1581482" y="3611448"/>
              <a:ext cx="182880" cy="137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192" name="Pentagon 591"/>
            <p:cNvSpPr/>
            <p:nvPr/>
          </p:nvSpPr>
          <p:spPr>
            <a:xfrm flipH="1">
              <a:off x="1581482" y="3789455"/>
              <a:ext cx="182880" cy="137160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1460182" y="3521359"/>
              <a:ext cx="2587943" cy="510891"/>
            </a:xfrm>
            <a:prstGeom prst="roundRect">
              <a:avLst>
                <a:gd name="adj" fmla="val 7920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95" name="Pentagon 591"/>
            <p:cNvSpPr/>
            <p:nvPr/>
          </p:nvSpPr>
          <p:spPr>
            <a:xfrm flipH="1">
              <a:off x="2884418" y="3607771"/>
              <a:ext cx="182880" cy="1371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739191" y="3569232"/>
              <a:ext cx="10454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Processing Block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739191" y="3750068"/>
              <a:ext cx="10999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Internal Variables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043166" y="3569143"/>
              <a:ext cx="9685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External Inputs</a:t>
              </a: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2695352" y="3753643"/>
              <a:ext cx="322409" cy="100380"/>
              <a:chOff x="1289700" y="4440665"/>
              <a:chExt cx="322409" cy="100380"/>
            </a:xfrm>
          </p:grpSpPr>
          <p:cxnSp>
            <p:nvCxnSpPr>
              <p:cNvPr id="206" name="Curved Connector 205"/>
              <p:cNvCxnSpPr/>
              <p:nvPr/>
            </p:nvCxnSpPr>
            <p:spPr>
              <a:xfrm flipH="1">
                <a:off x="1542115" y="4490855"/>
                <a:ext cx="69994" cy="12700"/>
              </a:xfrm>
              <a:prstGeom prst="curvedConnector5">
                <a:avLst>
                  <a:gd name="adj1" fmla="val -68042"/>
                  <a:gd name="adj2" fmla="val 1201441"/>
                  <a:gd name="adj3" fmla="val 168040"/>
                </a:avLst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09" name="Oval 208"/>
              <p:cNvSpPr/>
              <p:nvPr/>
            </p:nvSpPr>
            <p:spPr>
              <a:xfrm>
                <a:off x="1289700" y="4440665"/>
                <a:ext cx="69994" cy="10038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/>
              </a:p>
            </p:txBody>
          </p:sp>
        </p:grpSp>
        <p:sp>
          <p:nvSpPr>
            <p:cNvPr id="233" name="Rectangle 232"/>
            <p:cNvSpPr/>
            <p:nvPr/>
          </p:nvSpPr>
          <p:spPr>
            <a:xfrm>
              <a:off x="3046341" y="3770132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Loop</a:t>
              </a: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5511716" y="1936742"/>
            <a:ext cx="10352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Accumulated Conductance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7295566" y="1947100"/>
            <a:ext cx="8608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Neuron</a:t>
            </a:r>
            <a:br>
              <a:rPr lang="en-US" sz="1100" dirty="0"/>
            </a:br>
            <a:r>
              <a:rPr lang="en-US" sz="1100" dirty="0"/>
              <a:t>Potential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388124" y="1858105"/>
            <a:ext cx="1180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Izhikevich’ s equations per neuron</a:t>
            </a:r>
          </a:p>
        </p:txBody>
      </p:sp>
      <p:cxnSp>
        <p:nvCxnSpPr>
          <p:cNvPr id="105" name="Curved Connector 104"/>
          <p:cNvCxnSpPr>
            <a:stCxn id="47" idx="1"/>
            <a:endCxn id="47" idx="3"/>
          </p:cNvCxnSpPr>
          <p:nvPr/>
        </p:nvCxnSpPr>
        <p:spPr>
          <a:xfrm flipH="1">
            <a:off x="2078856" y="1898932"/>
            <a:ext cx="1717170" cy="12700"/>
          </a:xfrm>
          <a:prstGeom prst="curvedConnector5">
            <a:avLst>
              <a:gd name="adj1" fmla="val -13313"/>
              <a:gd name="adj2" fmla="val 6287780"/>
              <a:gd name="adj3" fmla="val 1133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ight Arrow 101"/>
          <p:cNvSpPr/>
          <p:nvPr/>
        </p:nvSpPr>
        <p:spPr>
          <a:xfrm>
            <a:off x="1098854" y="1800098"/>
            <a:ext cx="1223145" cy="59436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Neuron Potential</a:t>
            </a:r>
          </a:p>
        </p:txBody>
      </p:sp>
      <p:sp>
        <p:nvSpPr>
          <p:cNvPr id="149" name="Right Arrow 148"/>
          <p:cNvSpPr/>
          <p:nvPr/>
        </p:nvSpPr>
        <p:spPr>
          <a:xfrm>
            <a:off x="3552291" y="1631569"/>
            <a:ext cx="1050926" cy="73152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Synapse Potential</a:t>
            </a:r>
          </a:p>
        </p:txBody>
      </p:sp>
    </p:spTree>
    <p:extLst>
      <p:ext uri="{BB962C8B-B14F-4D97-AF65-F5344CB8AC3E}">
        <p14:creationId xmlns:p14="http://schemas.microsoft.com/office/powerpoint/2010/main" val="42426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entagon 591"/>
          <p:cNvSpPr/>
          <p:nvPr/>
        </p:nvSpPr>
        <p:spPr>
          <a:xfrm flipH="1">
            <a:off x="4190998" y="1352218"/>
            <a:ext cx="3790109" cy="1589494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0000">
                <a:schemeClr val="accent6">
                  <a:lumMod val="105000"/>
                  <a:satMod val="103000"/>
                  <a:tint val="73000"/>
                </a:schemeClr>
              </a:gs>
              <a:gs pos="58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450817" y="1785759"/>
            <a:ext cx="1014379" cy="693707"/>
          </a:xfrm>
          <a:prstGeom prst="roundRect">
            <a:avLst>
              <a:gd name="adj" fmla="val 87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6372180" y="1778828"/>
            <a:ext cx="907798" cy="774060"/>
          </a:xfrm>
          <a:prstGeom prst="roundRect">
            <a:avLst>
              <a:gd name="adj" fmla="val 87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3596" y="2678821"/>
            <a:ext cx="14260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Number of Neurons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404770" y="1328984"/>
            <a:ext cx="1391256" cy="1139895"/>
            <a:chOff x="3197375" y="2993388"/>
            <a:chExt cx="1717170" cy="1645519"/>
          </a:xfrm>
        </p:grpSpPr>
        <p:sp>
          <p:nvSpPr>
            <p:cNvPr id="47" name="Pentagon 591"/>
            <p:cNvSpPr/>
            <p:nvPr/>
          </p:nvSpPr>
          <p:spPr>
            <a:xfrm flipH="1">
              <a:off x="3197375" y="2993388"/>
              <a:ext cx="1717170" cy="1645519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33000">
                  <a:schemeClr val="accent6">
                    <a:lumMod val="105000"/>
                    <a:satMod val="103000"/>
                    <a:tint val="73000"/>
                  </a:schemeClr>
                </a:gs>
                <a:gs pos="61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49870" y="3278775"/>
              <a:ext cx="1196572" cy="1082664"/>
            </a:xfrm>
            <a:prstGeom prst="roundRect">
              <a:avLst>
                <a:gd name="adj" fmla="val 872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Update Synapses per neuron</a:t>
              </a: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1698004" y="1409911"/>
            <a:ext cx="900846" cy="59436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Synapse Potential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2584751" y="846717"/>
            <a:ext cx="1018227" cy="685519"/>
            <a:chOff x="1537961" y="724930"/>
            <a:chExt cx="1373624" cy="806348"/>
          </a:xfrm>
        </p:grpSpPr>
        <p:sp>
          <p:nvSpPr>
            <p:cNvPr id="117" name="Bent-Up Arrow 116"/>
            <p:cNvSpPr/>
            <p:nvPr/>
          </p:nvSpPr>
          <p:spPr>
            <a:xfrm flipV="1">
              <a:off x="1539240" y="933962"/>
              <a:ext cx="1361356" cy="597316"/>
            </a:xfrm>
            <a:prstGeom prst="upArrowCallout">
              <a:avLst>
                <a:gd name="adj1" fmla="val 25000"/>
                <a:gd name="adj2" fmla="val 25000"/>
                <a:gd name="adj3" fmla="val 30581"/>
                <a:gd name="adj4" fmla="val 43777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537961" y="724930"/>
              <a:ext cx="1373624" cy="499130"/>
            </a:xfrm>
            <a:prstGeom prst="upArrowCallou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Firings Inputs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992287" y="1024454"/>
            <a:ext cx="1841300" cy="735325"/>
            <a:chOff x="5247361" y="857544"/>
            <a:chExt cx="1296635" cy="735325"/>
          </a:xfrm>
        </p:grpSpPr>
        <p:grpSp>
          <p:nvGrpSpPr>
            <p:cNvPr id="133" name="Group 132"/>
            <p:cNvGrpSpPr/>
            <p:nvPr/>
          </p:nvGrpSpPr>
          <p:grpSpPr>
            <a:xfrm>
              <a:off x="5568553" y="857544"/>
              <a:ext cx="735183" cy="536470"/>
              <a:chOff x="2425755" y="1019063"/>
              <a:chExt cx="735183" cy="536470"/>
            </a:xfrm>
          </p:grpSpPr>
          <p:sp>
            <p:nvSpPr>
              <p:cNvPr id="134" name="Up Arrow Callout 133"/>
              <p:cNvSpPr/>
              <p:nvPr/>
            </p:nvSpPr>
            <p:spPr>
              <a:xfrm flipV="1">
                <a:off x="2450405" y="1045907"/>
                <a:ext cx="669427" cy="509626"/>
              </a:xfrm>
              <a:prstGeom prst="upArrowCallout">
                <a:avLst>
                  <a:gd name="adj1" fmla="val 28738"/>
                  <a:gd name="adj2" fmla="val 25000"/>
                  <a:gd name="adj3" fmla="val 11917"/>
                  <a:gd name="adj4" fmla="val 44086"/>
                </a:avLst>
              </a:prstGeom>
              <a:gradFill>
                <a:gsLst>
                  <a:gs pos="0">
                    <a:srgbClr val="F8A581"/>
                  </a:gs>
                  <a:gs pos="23000">
                    <a:srgbClr val="F9B191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425755" y="1019063"/>
                <a:ext cx="7351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/>
                  <a:t>Neuron Types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47361" y="1270862"/>
              <a:ext cx="1296635" cy="322007"/>
              <a:chOff x="4697722" y="3616122"/>
              <a:chExt cx="1626740" cy="32200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810281" y="3616661"/>
                <a:ext cx="1464217" cy="143932"/>
              </a:xfrm>
              <a:prstGeom prst="rect">
                <a:avLst/>
              </a:prstGeom>
              <a:gradFill>
                <a:gsLst>
                  <a:gs pos="100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44000">
                    <a:schemeClr val="accent2">
                      <a:lumMod val="105000"/>
                      <a:satMod val="103000"/>
                      <a:tint val="73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Down Arrow 135"/>
              <p:cNvSpPr/>
              <p:nvPr/>
            </p:nvSpPr>
            <p:spPr>
              <a:xfrm>
                <a:off x="4697722" y="3616122"/>
                <a:ext cx="242355" cy="320040"/>
              </a:xfrm>
              <a:prstGeom prst="downArrow">
                <a:avLst>
                  <a:gd name="adj1" fmla="val 51594"/>
                  <a:gd name="adj2" fmla="val 52029"/>
                </a:avLst>
              </a:prstGeom>
              <a:gradFill>
                <a:gsLst>
                  <a:gs pos="100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0">
                    <a:schemeClr val="accent2">
                      <a:lumMod val="105000"/>
                      <a:satMod val="103000"/>
                      <a:tint val="73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Down Arrow 136"/>
              <p:cNvSpPr/>
              <p:nvPr/>
            </p:nvSpPr>
            <p:spPr>
              <a:xfrm>
                <a:off x="6082107" y="3618089"/>
                <a:ext cx="242355" cy="320040"/>
              </a:xfrm>
              <a:prstGeom prst="downArrow">
                <a:avLst>
                  <a:gd name="adj1" fmla="val 57081"/>
                  <a:gd name="adj2" fmla="val 46240"/>
                </a:avLst>
              </a:prstGeom>
              <a:gradFill>
                <a:gsLst>
                  <a:gs pos="100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0">
                    <a:schemeClr val="accent2">
                      <a:lumMod val="105000"/>
                      <a:satMod val="103000"/>
                      <a:tint val="73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4186689" y="882873"/>
            <a:ext cx="1234569" cy="865542"/>
            <a:chOff x="1392035" y="781970"/>
            <a:chExt cx="1665477" cy="749308"/>
          </a:xfrm>
        </p:grpSpPr>
        <p:sp>
          <p:nvSpPr>
            <p:cNvPr id="147" name="Bent-Up Arrow 116"/>
            <p:cNvSpPr/>
            <p:nvPr/>
          </p:nvSpPr>
          <p:spPr>
            <a:xfrm flipV="1">
              <a:off x="1403024" y="933962"/>
              <a:ext cx="1614809" cy="597316"/>
            </a:xfrm>
            <a:prstGeom prst="upArrowCallout">
              <a:avLst>
                <a:gd name="adj1" fmla="val 20858"/>
                <a:gd name="adj2" fmla="val 20169"/>
                <a:gd name="adj3" fmla="val 19537"/>
                <a:gd name="adj4" fmla="val 31441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8" name="Rectangle 117"/>
            <p:cNvSpPr/>
            <p:nvPr/>
          </p:nvSpPr>
          <p:spPr>
            <a:xfrm>
              <a:off x="1392035" y="781970"/>
              <a:ext cx="1665477" cy="367354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7222"/>
              </a:avLst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Synapse Weights</a:t>
              </a:r>
            </a:p>
          </p:txBody>
        </p:sp>
      </p:grpSp>
      <p:sp>
        <p:nvSpPr>
          <p:cNvPr id="152" name="Right Arrow 151"/>
          <p:cNvSpPr/>
          <p:nvPr/>
        </p:nvSpPr>
        <p:spPr>
          <a:xfrm>
            <a:off x="5483404" y="1800098"/>
            <a:ext cx="878751" cy="73152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6" name="Curved Connector 155"/>
          <p:cNvCxnSpPr>
            <a:stCxn id="160" idx="3"/>
            <a:endCxn id="37" idx="3"/>
          </p:cNvCxnSpPr>
          <p:nvPr/>
        </p:nvCxnSpPr>
        <p:spPr>
          <a:xfrm flipH="1" flipV="1">
            <a:off x="4190998" y="2146965"/>
            <a:ext cx="3794762" cy="47594"/>
          </a:xfrm>
          <a:prstGeom prst="curvedConnector5">
            <a:avLst>
              <a:gd name="adj1" fmla="val -3815"/>
              <a:gd name="adj2" fmla="val -2040633"/>
              <a:gd name="adj3" fmla="val 10602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Right Arrow 159"/>
          <p:cNvSpPr/>
          <p:nvPr/>
        </p:nvSpPr>
        <p:spPr>
          <a:xfrm>
            <a:off x="7290002" y="1828799"/>
            <a:ext cx="695758" cy="73152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4" name="Multiply 173"/>
          <p:cNvSpPr/>
          <p:nvPr/>
        </p:nvSpPr>
        <p:spPr>
          <a:xfrm>
            <a:off x="2299711" y="2697871"/>
            <a:ext cx="171450" cy="21943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5" name="TextBox 174"/>
          <p:cNvSpPr txBox="1"/>
          <p:nvPr/>
        </p:nvSpPr>
        <p:spPr>
          <a:xfrm>
            <a:off x="4558352" y="2632755"/>
            <a:ext cx="13267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Neurons per Layer</a:t>
            </a:r>
          </a:p>
        </p:txBody>
      </p:sp>
      <p:sp>
        <p:nvSpPr>
          <p:cNvPr id="176" name="Multiply 175"/>
          <p:cNvSpPr/>
          <p:nvPr/>
        </p:nvSpPr>
        <p:spPr>
          <a:xfrm>
            <a:off x="4450817" y="2658155"/>
            <a:ext cx="171450" cy="21943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" name="Curved Connector 21"/>
          <p:cNvCxnSpPr>
            <a:stCxn id="10" idx="3"/>
          </p:cNvCxnSpPr>
          <p:nvPr/>
        </p:nvCxnSpPr>
        <p:spPr>
          <a:xfrm flipH="1">
            <a:off x="4450817" y="2132613"/>
            <a:ext cx="1014379" cy="12700"/>
          </a:xfrm>
          <a:prstGeom prst="curvedConnector5">
            <a:avLst>
              <a:gd name="adj1" fmla="val -22536"/>
              <a:gd name="adj2" fmla="val 4531134"/>
              <a:gd name="adj3" fmla="val 12253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584588" y="3217574"/>
            <a:ext cx="14260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Number of Neurons</a:t>
            </a:r>
          </a:p>
        </p:txBody>
      </p:sp>
      <p:sp>
        <p:nvSpPr>
          <p:cNvPr id="183" name="Multiply 182"/>
          <p:cNvSpPr/>
          <p:nvPr/>
        </p:nvSpPr>
        <p:spPr>
          <a:xfrm>
            <a:off x="5483403" y="3236624"/>
            <a:ext cx="171450" cy="21943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36" name="Group 235"/>
          <p:cNvGrpSpPr/>
          <p:nvPr/>
        </p:nvGrpSpPr>
        <p:grpSpPr>
          <a:xfrm>
            <a:off x="1814506" y="3052962"/>
            <a:ext cx="2551518" cy="510891"/>
            <a:chOff x="1460183" y="3521359"/>
            <a:chExt cx="2551518" cy="510891"/>
          </a:xfrm>
        </p:grpSpPr>
        <p:sp>
          <p:nvSpPr>
            <p:cNvPr id="191" name="Pentagon 591"/>
            <p:cNvSpPr/>
            <p:nvPr/>
          </p:nvSpPr>
          <p:spPr>
            <a:xfrm flipH="1">
              <a:off x="1581482" y="3611448"/>
              <a:ext cx="182880" cy="137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192" name="Pentagon 591"/>
            <p:cNvSpPr/>
            <p:nvPr/>
          </p:nvSpPr>
          <p:spPr>
            <a:xfrm flipH="1">
              <a:off x="1581482" y="3789455"/>
              <a:ext cx="182880" cy="137160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1460183" y="3521359"/>
              <a:ext cx="2534716" cy="510891"/>
            </a:xfrm>
            <a:prstGeom prst="roundRect">
              <a:avLst>
                <a:gd name="adj" fmla="val 7920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95" name="Pentagon 591"/>
            <p:cNvSpPr/>
            <p:nvPr/>
          </p:nvSpPr>
          <p:spPr>
            <a:xfrm flipH="1">
              <a:off x="2884418" y="3607771"/>
              <a:ext cx="182880" cy="1371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739191" y="3569232"/>
              <a:ext cx="10454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Processing Block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739191" y="3750068"/>
              <a:ext cx="10999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Internal Variables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043166" y="3569143"/>
              <a:ext cx="9685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External Inputs</a:t>
              </a: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2695352" y="3753643"/>
              <a:ext cx="322409" cy="100380"/>
              <a:chOff x="1289700" y="4440665"/>
              <a:chExt cx="322409" cy="100380"/>
            </a:xfrm>
          </p:grpSpPr>
          <p:cxnSp>
            <p:nvCxnSpPr>
              <p:cNvPr id="206" name="Curved Connector 205"/>
              <p:cNvCxnSpPr/>
              <p:nvPr/>
            </p:nvCxnSpPr>
            <p:spPr>
              <a:xfrm flipH="1">
                <a:off x="1542115" y="4490855"/>
                <a:ext cx="69994" cy="12700"/>
              </a:xfrm>
              <a:prstGeom prst="curvedConnector5">
                <a:avLst>
                  <a:gd name="adj1" fmla="val -68042"/>
                  <a:gd name="adj2" fmla="val 1201441"/>
                  <a:gd name="adj3" fmla="val 168040"/>
                </a:avLst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09" name="Oval 208"/>
              <p:cNvSpPr/>
              <p:nvPr/>
            </p:nvSpPr>
            <p:spPr>
              <a:xfrm>
                <a:off x="1289700" y="4440665"/>
                <a:ext cx="69994" cy="10038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/>
              </a:p>
            </p:txBody>
          </p:sp>
        </p:grpSp>
        <p:sp>
          <p:nvSpPr>
            <p:cNvPr id="233" name="Rectangle 232"/>
            <p:cNvSpPr/>
            <p:nvPr/>
          </p:nvSpPr>
          <p:spPr>
            <a:xfrm>
              <a:off x="3046341" y="3770132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Loop</a:t>
              </a: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5359316" y="1936742"/>
            <a:ext cx="10352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Accumulated Conductance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7143166" y="1947100"/>
            <a:ext cx="8608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Neuron</a:t>
            </a:r>
            <a:br>
              <a:rPr lang="en-US" sz="1100" dirty="0"/>
            </a:br>
            <a:r>
              <a:rPr lang="en-US" sz="1100" dirty="0"/>
              <a:t>Potential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235724" y="1858105"/>
            <a:ext cx="1180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Izhikevich’ s equations per neuron</a:t>
            </a:r>
          </a:p>
        </p:txBody>
      </p:sp>
      <p:cxnSp>
        <p:nvCxnSpPr>
          <p:cNvPr id="105" name="Curved Connector 104"/>
          <p:cNvCxnSpPr>
            <a:stCxn id="47" idx="1"/>
            <a:endCxn id="47" idx="3"/>
          </p:cNvCxnSpPr>
          <p:nvPr/>
        </p:nvCxnSpPr>
        <p:spPr>
          <a:xfrm flipH="1">
            <a:off x="2404770" y="1898932"/>
            <a:ext cx="1391256" cy="12700"/>
          </a:xfrm>
          <a:prstGeom prst="curvedConnector5">
            <a:avLst>
              <a:gd name="adj1" fmla="val -16431"/>
              <a:gd name="adj2" fmla="val 6287780"/>
              <a:gd name="adj3" fmla="val 11643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ight Arrow 101"/>
          <p:cNvSpPr/>
          <p:nvPr/>
        </p:nvSpPr>
        <p:spPr>
          <a:xfrm>
            <a:off x="1690351" y="1805053"/>
            <a:ext cx="899147" cy="59436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Neuron Potential</a:t>
            </a:r>
          </a:p>
        </p:txBody>
      </p:sp>
      <p:sp>
        <p:nvSpPr>
          <p:cNvPr id="149" name="Right Arrow 148"/>
          <p:cNvSpPr/>
          <p:nvPr/>
        </p:nvSpPr>
        <p:spPr>
          <a:xfrm>
            <a:off x="3552290" y="1631569"/>
            <a:ext cx="899739" cy="73152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Synapse Potential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8434" y="1826050"/>
            <a:ext cx="1044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Get total conductance per synapses</a:t>
            </a:r>
          </a:p>
        </p:txBody>
      </p:sp>
    </p:spTree>
    <p:extLst>
      <p:ext uri="{BB962C8B-B14F-4D97-AF65-F5344CB8AC3E}">
        <p14:creationId xmlns:p14="http://schemas.microsoft.com/office/powerpoint/2010/main" val="245922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3014467"/>
                  </p:ext>
                </p:extLst>
              </p:nvPr>
            </p:nvGraphicFramePr>
            <p:xfrm>
              <a:off x="247656" y="1333498"/>
              <a:ext cx="8524480" cy="3562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229511156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705601186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1072731014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04751589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993885717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62598752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906626269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3099362708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740134784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09281185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420880723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32029884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524926566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3688192695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768364297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125207912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4083659204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52191976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3389497887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3285084989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89047276"/>
                        </a:ext>
                      </a:extLst>
                    </a:gridCol>
                  </a:tblGrid>
                  <a:tr h="274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Module/Cycle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aseline="0" dirty="0"/>
                            <a:t>7</a:t>
                          </a: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- 3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- 2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- 1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+ 1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+ 2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+ 3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+ 4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+ 5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+ 6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/>
                            <a:t>+ 7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7532135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Read 64-bit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dirty="0"/>
                            <a:t>AXI Port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0-7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32-39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64-71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96-100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0-7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32-39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64-71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96-100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0-7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32-39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64-71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96-100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1732689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Read 64-bit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dirty="0"/>
                            <a:t>AXI Port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8-15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40-47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72-79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8-15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40-47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72-79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8-15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40-47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72-79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63234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Read 64-bit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dirty="0"/>
                            <a:t>AXI Port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16-23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48-55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80-87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16-23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48-55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80-87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16-23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48-55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80-87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1169239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Read 64-bit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dirty="0"/>
                            <a:t>AXI Port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24-31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56-63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88-95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24-31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56-63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88-95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24-31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56-63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88-95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321394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A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523422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B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6357295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C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312945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…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474019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Y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262448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Z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3651450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Izhikevich’s  Neuron 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Neuron 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Neuron 10,000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39761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Izhikevich’s  Neuron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Neuron 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21269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3014467"/>
                  </p:ext>
                </p:extLst>
              </p:nvPr>
            </p:nvGraphicFramePr>
            <p:xfrm>
              <a:off x="247656" y="1333498"/>
              <a:ext cx="8524480" cy="3562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229511156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705601186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1072731014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04751589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993885717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62598752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906626269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3099362708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740134784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09281185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420880723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32029884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524926566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3688192695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768364297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125207912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4083659204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52191976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3389497887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3285084989"/>
                        </a:ext>
                      </a:extLst>
                    </a:gridCol>
                    <a:gridCol w="353072">
                      <a:extLst>
                        <a:ext uri="{9D8B030D-6E8A-4147-A177-3AD203B41FA5}">
                          <a16:colId xmlns:a16="http://schemas.microsoft.com/office/drawing/2014/main" val="2689047276"/>
                        </a:ext>
                      </a:extLst>
                    </a:gridCol>
                  </a:tblGrid>
                  <a:tr h="274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Module/Cycle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aseline="0" dirty="0"/>
                            <a:t>7</a:t>
                          </a: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5517" t="-2222" r="-1003448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0351" t="-2222" r="-921053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3793" t="-2222" r="-805172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3793" t="-2222" r="-605172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13793" t="-2222" r="-505172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3793" t="-2222" r="-405172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793" t="-2222" r="-305172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3793" t="-2222" r="-205172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3793" t="-2222" r="-105172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3793" t="-2222" r="-5172" b="-1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7532135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Read 64-bit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dirty="0"/>
                            <a:t>AXI Port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0-7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32-39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64-71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96-100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0-7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32-39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64-71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96-100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0-7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32-39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64-71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96-100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1732689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Read 64-bit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dirty="0"/>
                            <a:t>AXI Port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8-15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40-47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72-79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8-15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40-47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72-79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8-15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40-47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72-79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63234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Read 64-bit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dirty="0"/>
                            <a:t>AXI Port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16-23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48-55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80-87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16-23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48-55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80-87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 16-23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48-55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80-87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1169239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Read 64-bit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dirty="0"/>
                            <a:t>AXI Port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24-31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56-63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88-95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24-31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56-63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88-95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24-31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 56-63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88-95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X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321394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A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523422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B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6357295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C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312945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…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...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474019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Y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262448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Process</a:t>
                          </a:r>
                          <a:r>
                            <a:rPr lang="en-US" sz="1100" baseline="0" dirty="0"/>
                            <a:t> Weight Z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3651450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Izhikevich’s  Neuron 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Neuron 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Neuron 10,000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397617"/>
                      </a:ext>
                    </a:extLst>
                  </a:tr>
                  <a:tr h="274027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Izhikevich’s  Neuron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Neuron 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21269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Left Brace 4"/>
          <p:cNvSpPr/>
          <p:nvPr/>
        </p:nvSpPr>
        <p:spPr>
          <a:xfrm rot="5400000">
            <a:off x="2262903" y="479180"/>
            <a:ext cx="295268" cy="1409701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6906" y="720666"/>
            <a:ext cx="767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Neuron 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6609" y="720666"/>
            <a:ext cx="767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Neuron 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72804" y="720666"/>
            <a:ext cx="1155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Neuron 10,000 </a:t>
            </a:r>
          </a:p>
        </p:txBody>
      </p:sp>
      <p:sp>
        <p:nvSpPr>
          <p:cNvPr id="75" name="Left Brace 74"/>
          <p:cNvSpPr/>
          <p:nvPr/>
        </p:nvSpPr>
        <p:spPr>
          <a:xfrm rot="5400000">
            <a:off x="3672606" y="479180"/>
            <a:ext cx="295268" cy="1409701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Brace 75"/>
          <p:cNvSpPr/>
          <p:nvPr/>
        </p:nvSpPr>
        <p:spPr>
          <a:xfrm rot="5400000">
            <a:off x="5444255" y="479180"/>
            <a:ext cx="295268" cy="1409701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flipH="1">
            <a:off x="6433983" y="1908810"/>
            <a:ext cx="1990725" cy="466725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256 bits per cycle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760134" y="5025835"/>
            <a:ext cx="4826764" cy="332664"/>
            <a:chOff x="1460183" y="3521360"/>
            <a:chExt cx="4826764" cy="332664"/>
          </a:xfrm>
        </p:grpSpPr>
        <p:sp>
          <p:nvSpPr>
            <p:cNvPr id="79" name="Pentagon 591"/>
            <p:cNvSpPr/>
            <p:nvPr/>
          </p:nvSpPr>
          <p:spPr>
            <a:xfrm flipH="1">
              <a:off x="1581482" y="3611448"/>
              <a:ext cx="182880" cy="1371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80" name="Pentagon 591"/>
            <p:cNvSpPr/>
            <p:nvPr/>
          </p:nvSpPr>
          <p:spPr>
            <a:xfrm flipH="1">
              <a:off x="4381441" y="3619068"/>
              <a:ext cx="182880" cy="1371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460183" y="3521360"/>
              <a:ext cx="4826764" cy="332664"/>
            </a:xfrm>
            <a:prstGeom prst="roundRect">
              <a:avLst>
                <a:gd name="adj" fmla="val 7920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2" name="Pentagon 591"/>
            <p:cNvSpPr/>
            <p:nvPr/>
          </p:nvSpPr>
          <p:spPr>
            <a:xfrm flipH="1">
              <a:off x="2643997" y="3614649"/>
              <a:ext cx="182880" cy="1371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39191" y="3561612"/>
              <a:ext cx="9028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Weights Read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539353" y="3561856"/>
              <a:ext cx="17475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Izhikevich’s  model processing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90751" y="3561523"/>
              <a:ext cx="15664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Accumulated conductance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695352" y="3753643"/>
              <a:ext cx="69994" cy="1003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/>
            </a:p>
          </p:txBody>
        </p:sp>
      </p:grpSp>
      <p:sp>
        <p:nvSpPr>
          <p:cNvPr id="90" name="Left Brace 89"/>
          <p:cNvSpPr/>
          <p:nvPr/>
        </p:nvSpPr>
        <p:spPr>
          <a:xfrm rot="5400000" flipH="1">
            <a:off x="3470782" y="2841524"/>
            <a:ext cx="360769" cy="3875722"/>
          </a:xfrm>
          <a:prstGeom prst="leftBrace">
            <a:avLst>
              <a:gd name="adj1" fmla="val 16656"/>
              <a:gd name="adj2" fmla="val 647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445331" y="5025835"/>
            <a:ext cx="123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Iteration 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62681" y="589371"/>
                <a:ext cx="21031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𝐵𝑙𝑜𝑐𝑘</m:t>
                      </m:r>
                      <m:r>
                        <a:rPr lang="en-US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𝑙𝑎𝑡𝑒𝑛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1200" i="0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2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40,000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681" y="589371"/>
                <a:ext cx="21031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68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273103" y="600075"/>
            <a:ext cx="2672335" cy="3959098"/>
          </a:xfrm>
          <a:prstGeom prst="roundRect">
            <a:avLst>
              <a:gd name="adj" fmla="val 3895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97939"/>
              </p:ext>
            </p:extLst>
          </p:nvPr>
        </p:nvGraphicFramePr>
        <p:xfrm>
          <a:off x="7373017" y="793644"/>
          <a:ext cx="402248" cy="3328395"/>
        </p:xfrm>
        <a:graphic>
          <a:graphicData uri="http://schemas.openxmlformats.org/drawingml/2006/table">
            <a:tbl>
              <a:tblPr firstRow="1" bandRow="1"/>
              <a:tblGrid>
                <a:gridCol w="402248">
                  <a:extLst>
                    <a:ext uri="{9D8B030D-6E8A-4147-A177-3AD203B41FA5}">
                      <a16:colId xmlns:a16="http://schemas.microsoft.com/office/drawing/2014/main" val="810098823"/>
                    </a:ext>
                  </a:extLst>
                </a:gridCol>
              </a:tblGrid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7315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7621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18427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7172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1863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10528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86981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0860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5578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778650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59254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34252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53454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961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41127"/>
                  </a:ext>
                </a:extLst>
              </a:tr>
            </a:tbl>
          </a:graphicData>
        </a:graphic>
      </p:graphicFrame>
      <p:sp>
        <p:nvSpPr>
          <p:cNvPr id="13" name="Striped Right Arrow 12"/>
          <p:cNvSpPr/>
          <p:nvPr/>
        </p:nvSpPr>
        <p:spPr>
          <a:xfrm>
            <a:off x="2488887" y="3965488"/>
            <a:ext cx="1976796" cy="517163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256 bit sent per cycle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98123"/>
              </p:ext>
            </p:extLst>
          </p:nvPr>
        </p:nvGraphicFramePr>
        <p:xfrm>
          <a:off x="2010790" y="2029443"/>
          <a:ext cx="2815736" cy="370857"/>
        </p:xfrm>
        <a:graphic>
          <a:graphicData uri="http://schemas.openxmlformats.org/drawingml/2006/table">
            <a:tbl>
              <a:tblPr firstRow="1" bandRow="1"/>
              <a:tblGrid>
                <a:gridCol w="402248">
                  <a:extLst>
                    <a:ext uri="{9D8B030D-6E8A-4147-A177-3AD203B41FA5}">
                      <a16:colId xmlns:a16="http://schemas.microsoft.com/office/drawing/2014/main" val="353563823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2753275770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162952765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3110396507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235237032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1304287807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4137044299"/>
                    </a:ext>
                  </a:extLst>
                </a:gridCol>
              </a:tblGrid>
              <a:tr h="3708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72-79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72-79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1324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69289"/>
              </p:ext>
            </p:extLst>
          </p:nvPr>
        </p:nvGraphicFramePr>
        <p:xfrm>
          <a:off x="2010788" y="2534268"/>
          <a:ext cx="2815736" cy="386320"/>
        </p:xfrm>
        <a:graphic>
          <a:graphicData uri="http://schemas.openxmlformats.org/drawingml/2006/table">
            <a:tbl>
              <a:tblPr firstRow="1" bandRow="1"/>
              <a:tblGrid>
                <a:gridCol w="402248">
                  <a:extLst>
                    <a:ext uri="{9D8B030D-6E8A-4147-A177-3AD203B41FA5}">
                      <a16:colId xmlns:a16="http://schemas.microsoft.com/office/drawing/2014/main" val="4271895730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123680609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625849085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92114287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1533890595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307464838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336712409"/>
                    </a:ext>
                  </a:extLst>
                </a:gridCol>
              </a:tblGrid>
              <a:tr h="386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48-55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59337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60302"/>
              </p:ext>
            </p:extLst>
          </p:nvPr>
        </p:nvGraphicFramePr>
        <p:xfrm>
          <a:off x="2010788" y="1509155"/>
          <a:ext cx="2815736" cy="386320"/>
        </p:xfrm>
        <a:graphic>
          <a:graphicData uri="http://schemas.openxmlformats.org/drawingml/2006/table">
            <a:tbl>
              <a:tblPr firstRow="1" bandRow="1"/>
              <a:tblGrid>
                <a:gridCol w="402248">
                  <a:extLst>
                    <a:ext uri="{9D8B030D-6E8A-4147-A177-3AD203B41FA5}">
                      <a16:colId xmlns:a16="http://schemas.microsoft.com/office/drawing/2014/main" val="353563823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2753275770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162952765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3110396507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235237032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1304287807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4137044299"/>
                    </a:ext>
                  </a:extLst>
                </a:gridCol>
              </a:tblGrid>
              <a:tr h="386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96-100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64-71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32-39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96-100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64-71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73156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64077"/>
              </p:ext>
            </p:extLst>
          </p:nvPr>
        </p:nvGraphicFramePr>
        <p:xfrm>
          <a:off x="2010788" y="3054556"/>
          <a:ext cx="2815736" cy="386320"/>
        </p:xfrm>
        <a:graphic>
          <a:graphicData uri="http://schemas.openxmlformats.org/drawingml/2006/table">
            <a:tbl>
              <a:tblPr firstRow="1" bandRow="1"/>
              <a:tblGrid>
                <a:gridCol w="402248">
                  <a:extLst>
                    <a:ext uri="{9D8B030D-6E8A-4147-A177-3AD203B41FA5}">
                      <a16:colId xmlns:a16="http://schemas.microsoft.com/office/drawing/2014/main" val="4271895730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123680609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625849085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921142879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1533890595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307464838"/>
                    </a:ext>
                  </a:extLst>
                </a:gridCol>
                <a:gridCol w="402248">
                  <a:extLst>
                    <a:ext uri="{9D8B030D-6E8A-4147-A177-3AD203B41FA5}">
                      <a16:colId xmlns:a16="http://schemas.microsoft.com/office/drawing/2014/main" val="336712409"/>
                    </a:ext>
                  </a:extLst>
                </a:gridCol>
              </a:tblGrid>
              <a:tr h="386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88-95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56-63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88-95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5251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6113"/>
              </p:ext>
            </p:extLst>
          </p:nvPr>
        </p:nvGraphicFramePr>
        <p:xfrm>
          <a:off x="6478916" y="793644"/>
          <a:ext cx="402248" cy="3328395"/>
        </p:xfrm>
        <a:graphic>
          <a:graphicData uri="http://schemas.openxmlformats.org/drawingml/2006/table">
            <a:tbl>
              <a:tblPr firstRow="1" bandRow="1"/>
              <a:tblGrid>
                <a:gridCol w="402248">
                  <a:extLst>
                    <a:ext uri="{9D8B030D-6E8A-4147-A177-3AD203B41FA5}">
                      <a16:colId xmlns:a16="http://schemas.microsoft.com/office/drawing/2014/main" val="4271630986"/>
                    </a:ext>
                  </a:extLst>
                </a:gridCol>
              </a:tblGrid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7315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7621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18427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7172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654798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330075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878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7520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9849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001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8601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9162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53454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961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41127"/>
                  </a:ext>
                </a:extLst>
              </a:tr>
            </a:tbl>
          </a:graphicData>
        </a:graphic>
      </p:graphicFrame>
      <p:sp>
        <p:nvSpPr>
          <p:cNvPr id="102" name="Striped Right Arrow 101"/>
          <p:cNvSpPr/>
          <p:nvPr/>
        </p:nvSpPr>
        <p:spPr>
          <a:xfrm>
            <a:off x="4969453" y="1531560"/>
            <a:ext cx="41148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Striped Right Arrow 102"/>
          <p:cNvSpPr/>
          <p:nvPr/>
        </p:nvSpPr>
        <p:spPr>
          <a:xfrm>
            <a:off x="4956873" y="2053641"/>
            <a:ext cx="41148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triped Right Arrow 103"/>
          <p:cNvSpPr/>
          <p:nvPr/>
        </p:nvSpPr>
        <p:spPr>
          <a:xfrm>
            <a:off x="4956873" y="2577507"/>
            <a:ext cx="41148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triped Right Arrow 104"/>
          <p:cNvSpPr/>
          <p:nvPr/>
        </p:nvSpPr>
        <p:spPr>
          <a:xfrm>
            <a:off x="4956873" y="3085082"/>
            <a:ext cx="41148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triped Right Arrow 105"/>
          <p:cNvSpPr/>
          <p:nvPr/>
        </p:nvSpPr>
        <p:spPr>
          <a:xfrm>
            <a:off x="5273102" y="4619765"/>
            <a:ext cx="2964617" cy="517163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32 weights processed in parallel per cycle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37351" y="753093"/>
            <a:ext cx="533400" cy="3410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AXI Stream Reader/Converter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951251" y="1588562"/>
            <a:ext cx="429802" cy="1799804"/>
            <a:chOff x="3444309" y="1594912"/>
            <a:chExt cx="429802" cy="1799804"/>
          </a:xfrm>
        </p:grpSpPr>
        <p:sp>
          <p:nvSpPr>
            <p:cNvPr id="28" name="TextBox 27"/>
            <p:cNvSpPr txBox="1"/>
            <p:nvPr/>
          </p:nvSpPr>
          <p:spPr>
            <a:xfrm>
              <a:off x="3457009" y="159491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HP0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45101" y="211048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HP1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44309" y="263256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HP2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44309" y="313310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HP3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95801" y="1130740"/>
            <a:ext cx="161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x 64-bit FIFO streams</a:t>
            </a:r>
          </a:p>
        </p:txBody>
      </p:sp>
      <p:sp>
        <p:nvSpPr>
          <p:cNvPr id="122" name="Striped Right Arrow 121"/>
          <p:cNvSpPr/>
          <p:nvPr/>
        </p:nvSpPr>
        <p:spPr>
          <a:xfrm>
            <a:off x="1346766" y="1520409"/>
            <a:ext cx="59436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Striped Right Arrow 122"/>
          <p:cNvSpPr/>
          <p:nvPr/>
        </p:nvSpPr>
        <p:spPr>
          <a:xfrm>
            <a:off x="1334186" y="2042490"/>
            <a:ext cx="59436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triped Right Arrow 123"/>
          <p:cNvSpPr/>
          <p:nvPr/>
        </p:nvSpPr>
        <p:spPr>
          <a:xfrm>
            <a:off x="1334186" y="2566356"/>
            <a:ext cx="59436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triped Right Arrow 124"/>
          <p:cNvSpPr/>
          <p:nvPr/>
        </p:nvSpPr>
        <p:spPr>
          <a:xfrm>
            <a:off x="1334186" y="3073931"/>
            <a:ext cx="59436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345846" y="1567453"/>
            <a:ext cx="405206" cy="1822106"/>
            <a:chOff x="3444309" y="1594912"/>
            <a:chExt cx="315214" cy="1822106"/>
          </a:xfrm>
        </p:grpSpPr>
        <p:sp>
          <p:nvSpPr>
            <p:cNvPr id="127" name="TextBox 126"/>
            <p:cNvSpPr txBox="1"/>
            <p:nvPr/>
          </p:nvSpPr>
          <p:spPr>
            <a:xfrm>
              <a:off x="3450463" y="1594912"/>
              <a:ext cx="30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Array 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445101" y="2121634"/>
              <a:ext cx="30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Array 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44309" y="2643715"/>
              <a:ext cx="30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Array 2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4309" y="3155408"/>
              <a:ext cx="30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Array 3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6434095" y="2698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HLS Block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0942" y="352527"/>
            <a:ext cx="113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Logical </a:t>
            </a:r>
            <a:br>
              <a:rPr lang="en-US" sz="1200" dirty="0"/>
            </a:br>
            <a:r>
              <a:rPr lang="en-US" sz="1200" dirty="0"/>
              <a:t>Representation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0547" y="4520826"/>
            <a:ext cx="2860497" cy="332664"/>
            <a:chOff x="1582925" y="4483205"/>
            <a:chExt cx="2860497" cy="332664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82925" y="4483205"/>
              <a:ext cx="2860497" cy="332664"/>
              <a:chOff x="560046" y="3521360"/>
              <a:chExt cx="2860497" cy="332664"/>
            </a:xfrm>
          </p:grpSpPr>
          <p:sp>
            <p:nvSpPr>
              <p:cNvPr id="111" name="Pentagon 591"/>
              <p:cNvSpPr/>
              <p:nvPr/>
            </p:nvSpPr>
            <p:spPr>
              <a:xfrm flipH="1">
                <a:off x="1581482" y="3611447"/>
                <a:ext cx="182880" cy="14219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/>
                  <a:t>X</a:t>
                </a: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60046" y="3521360"/>
                <a:ext cx="2860497" cy="332664"/>
              </a:xfrm>
              <a:prstGeom prst="roundRect">
                <a:avLst>
                  <a:gd name="adj" fmla="val 7920"/>
                </a:avLst>
              </a:prstGeom>
              <a:noFill/>
              <a:ln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/>
              </a:p>
            </p:txBody>
          </p:sp>
          <p:sp>
            <p:nvSpPr>
              <p:cNvPr id="114" name="Pentagon 591"/>
              <p:cNvSpPr/>
              <p:nvPr/>
            </p:nvSpPr>
            <p:spPr>
              <a:xfrm flipH="1">
                <a:off x="2572182" y="3607771"/>
                <a:ext cx="182880" cy="13716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739191" y="3559707"/>
                <a:ext cx="84029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Doesn’t care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30930" y="3569143"/>
                <a:ext cx="6896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8-bit data</a:t>
                </a: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95352" y="3753643"/>
                <a:ext cx="69994" cy="10038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/>
              </a:p>
            </p:txBody>
          </p:sp>
        </p:grpSp>
        <p:sp>
          <p:nvSpPr>
            <p:cNvPr id="73" name="Pentagon 591"/>
            <p:cNvSpPr/>
            <p:nvPr/>
          </p:nvSpPr>
          <p:spPr>
            <a:xfrm flipH="1">
              <a:off x="1659612" y="4569616"/>
              <a:ext cx="182880" cy="1371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17321" y="4527400"/>
              <a:ext cx="7553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64-bit data</a:t>
              </a:r>
            </a:p>
          </p:txBody>
        </p:sp>
      </p:grpSp>
      <p:sp>
        <p:nvSpPr>
          <p:cNvPr id="75" name="Left Brace 74"/>
          <p:cNvSpPr/>
          <p:nvPr/>
        </p:nvSpPr>
        <p:spPr>
          <a:xfrm rot="5400000" flipH="1">
            <a:off x="7078514" y="3565583"/>
            <a:ext cx="109480" cy="1341171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755411" y="4315606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Neuron 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86951" y="371756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Neuron 10,000</a:t>
            </a:r>
          </a:p>
        </p:txBody>
      </p:sp>
      <p:sp>
        <p:nvSpPr>
          <p:cNvPr id="79" name="Left Brace 78"/>
          <p:cNvSpPr/>
          <p:nvPr/>
        </p:nvSpPr>
        <p:spPr>
          <a:xfrm rot="5400000" flipH="1">
            <a:off x="2733112" y="2741514"/>
            <a:ext cx="153158" cy="1604873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/>
          <p:cNvSpPr/>
          <p:nvPr/>
        </p:nvSpPr>
        <p:spPr>
          <a:xfrm rot="5400000" flipH="1">
            <a:off x="4355070" y="3149075"/>
            <a:ext cx="141561" cy="801347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073088" y="3665703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Neuron 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9590" y="2836422"/>
            <a:ext cx="353943" cy="95314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00" dirty="0"/>
              <a:t>Neuron 10,000</a:t>
            </a:r>
          </a:p>
        </p:txBody>
      </p:sp>
      <p:sp>
        <p:nvSpPr>
          <p:cNvPr id="85" name="Left Brace 84"/>
          <p:cNvSpPr/>
          <p:nvPr/>
        </p:nvSpPr>
        <p:spPr>
          <a:xfrm rot="10800000" flipH="1">
            <a:off x="545775" y="2548937"/>
            <a:ext cx="136500" cy="1575359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e 85"/>
          <p:cNvSpPr/>
          <p:nvPr/>
        </p:nvSpPr>
        <p:spPr>
          <a:xfrm rot="10800000" flipH="1">
            <a:off x="540239" y="839519"/>
            <a:ext cx="173458" cy="1579881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6742" y="1350135"/>
            <a:ext cx="353943" cy="6293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00" dirty="0"/>
              <a:t>Neuron 1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18058"/>
              </p:ext>
            </p:extLst>
          </p:nvPr>
        </p:nvGraphicFramePr>
        <p:xfrm>
          <a:off x="841351" y="814192"/>
          <a:ext cx="402248" cy="3328395"/>
        </p:xfrm>
        <a:graphic>
          <a:graphicData uri="http://schemas.openxmlformats.org/drawingml/2006/table">
            <a:tbl>
              <a:tblPr firstRow="1" bandRow="1"/>
              <a:tblGrid>
                <a:gridCol w="402248">
                  <a:extLst>
                    <a:ext uri="{9D8B030D-6E8A-4147-A177-3AD203B41FA5}">
                      <a16:colId xmlns:a16="http://schemas.microsoft.com/office/drawing/2014/main" val="4271630986"/>
                    </a:ext>
                  </a:extLst>
                </a:gridCol>
              </a:tblGrid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7315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7621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18427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7172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654798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330075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878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7520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98496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001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86013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9162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53454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961"/>
                  </a:ext>
                </a:extLst>
              </a:tr>
              <a:tr h="2218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41127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74183" y="3891468"/>
            <a:ext cx="438651" cy="273229"/>
            <a:chOff x="2024681" y="5272710"/>
            <a:chExt cx="438651" cy="273229"/>
          </a:xfrm>
        </p:grpSpPr>
        <p:sp>
          <p:nvSpPr>
            <p:cNvPr id="138" name="Rectangle 137"/>
            <p:cNvSpPr/>
            <p:nvPr/>
          </p:nvSpPr>
          <p:spPr>
            <a:xfrm>
              <a:off x="2024681" y="5299718"/>
              <a:ext cx="3818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27370" y="5272710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4183" y="3679223"/>
            <a:ext cx="438651" cy="273229"/>
            <a:chOff x="2024681" y="5272710"/>
            <a:chExt cx="438651" cy="273229"/>
          </a:xfrm>
        </p:grpSpPr>
        <p:sp>
          <p:nvSpPr>
            <p:cNvPr id="141" name="Rectangle 140"/>
            <p:cNvSpPr/>
            <p:nvPr/>
          </p:nvSpPr>
          <p:spPr>
            <a:xfrm>
              <a:off x="2024681" y="5299718"/>
              <a:ext cx="3818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27370" y="5272710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74183" y="3455112"/>
            <a:ext cx="438651" cy="273229"/>
            <a:chOff x="2024681" y="5272710"/>
            <a:chExt cx="438651" cy="273229"/>
          </a:xfrm>
        </p:grpSpPr>
        <p:sp>
          <p:nvSpPr>
            <p:cNvPr id="144" name="Rectangle 143"/>
            <p:cNvSpPr/>
            <p:nvPr/>
          </p:nvSpPr>
          <p:spPr>
            <a:xfrm>
              <a:off x="2024681" y="5299718"/>
              <a:ext cx="3818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27370" y="5272710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74183" y="3242867"/>
            <a:ext cx="438651" cy="273229"/>
            <a:chOff x="2024681" y="5272710"/>
            <a:chExt cx="438651" cy="273229"/>
          </a:xfrm>
        </p:grpSpPr>
        <p:sp>
          <p:nvSpPr>
            <p:cNvPr id="147" name="Rectangle 146"/>
            <p:cNvSpPr/>
            <p:nvPr/>
          </p:nvSpPr>
          <p:spPr>
            <a:xfrm>
              <a:off x="2024681" y="5299718"/>
              <a:ext cx="3818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27370" y="5272710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74183" y="3005252"/>
            <a:ext cx="438651" cy="273229"/>
            <a:chOff x="2024681" y="5272710"/>
            <a:chExt cx="438651" cy="273229"/>
          </a:xfrm>
        </p:grpSpPr>
        <p:sp>
          <p:nvSpPr>
            <p:cNvPr id="150" name="Rectangle 149"/>
            <p:cNvSpPr/>
            <p:nvPr/>
          </p:nvSpPr>
          <p:spPr>
            <a:xfrm>
              <a:off x="2024681" y="5299718"/>
              <a:ext cx="3818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27370" y="5272710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74183" y="2793007"/>
            <a:ext cx="438651" cy="273229"/>
            <a:chOff x="2024681" y="5272710"/>
            <a:chExt cx="438651" cy="273229"/>
          </a:xfrm>
        </p:grpSpPr>
        <p:sp>
          <p:nvSpPr>
            <p:cNvPr id="153" name="Rectangle 152"/>
            <p:cNvSpPr/>
            <p:nvPr/>
          </p:nvSpPr>
          <p:spPr>
            <a:xfrm>
              <a:off x="2024681" y="5299718"/>
              <a:ext cx="3818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27370" y="5272710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74183" y="2568896"/>
            <a:ext cx="438651" cy="273229"/>
            <a:chOff x="2024681" y="5272710"/>
            <a:chExt cx="438651" cy="273229"/>
          </a:xfrm>
        </p:grpSpPr>
        <p:sp>
          <p:nvSpPr>
            <p:cNvPr id="156" name="Rectangle 155"/>
            <p:cNvSpPr/>
            <p:nvPr/>
          </p:nvSpPr>
          <p:spPr>
            <a:xfrm>
              <a:off x="2024681" y="5299718"/>
              <a:ext cx="3818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227370" y="5272710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08207" y="832616"/>
            <a:ext cx="274320" cy="3276323"/>
            <a:chOff x="6203457" y="832616"/>
            <a:chExt cx="347553" cy="3276323"/>
          </a:xfrm>
        </p:grpSpPr>
        <p:sp>
          <p:nvSpPr>
            <p:cNvPr id="88" name="Striped Right Arrow 87"/>
            <p:cNvSpPr/>
            <p:nvPr/>
          </p:nvSpPr>
          <p:spPr>
            <a:xfrm>
              <a:off x="6208110" y="832616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triped Right Arrow 91"/>
            <p:cNvSpPr/>
            <p:nvPr/>
          </p:nvSpPr>
          <p:spPr>
            <a:xfrm>
              <a:off x="6208110" y="1058509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triped Right Arrow 92"/>
            <p:cNvSpPr/>
            <p:nvPr/>
          </p:nvSpPr>
          <p:spPr>
            <a:xfrm>
              <a:off x="6208110" y="1286820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triped Right Arrow 93"/>
            <p:cNvSpPr/>
            <p:nvPr/>
          </p:nvSpPr>
          <p:spPr>
            <a:xfrm>
              <a:off x="6208110" y="1504944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triped Right Arrow 94"/>
            <p:cNvSpPr/>
            <p:nvPr/>
          </p:nvSpPr>
          <p:spPr>
            <a:xfrm>
              <a:off x="6208110" y="1728730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triped Right Arrow 95"/>
            <p:cNvSpPr/>
            <p:nvPr/>
          </p:nvSpPr>
          <p:spPr>
            <a:xfrm>
              <a:off x="6208110" y="1954622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triped Right Arrow 96"/>
            <p:cNvSpPr/>
            <p:nvPr/>
          </p:nvSpPr>
          <p:spPr>
            <a:xfrm>
              <a:off x="6208110" y="2176583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triped Right Arrow 97"/>
            <p:cNvSpPr/>
            <p:nvPr/>
          </p:nvSpPr>
          <p:spPr>
            <a:xfrm>
              <a:off x="6208110" y="2394708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triped Right Arrow 98"/>
            <p:cNvSpPr/>
            <p:nvPr/>
          </p:nvSpPr>
          <p:spPr>
            <a:xfrm>
              <a:off x="6208110" y="2619345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triped Right Arrow 99"/>
            <p:cNvSpPr/>
            <p:nvPr/>
          </p:nvSpPr>
          <p:spPr>
            <a:xfrm>
              <a:off x="6208110" y="2832537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triped Right Arrow 100"/>
            <p:cNvSpPr/>
            <p:nvPr/>
          </p:nvSpPr>
          <p:spPr>
            <a:xfrm>
              <a:off x="6208110" y="3060848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triped Right Arrow 161"/>
            <p:cNvSpPr/>
            <p:nvPr/>
          </p:nvSpPr>
          <p:spPr>
            <a:xfrm>
              <a:off x="6203457" y="3282809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triped Right Arrow 162"/>
            <p:cNvSpPr/>
            <p:nvPr/>
          </p:nvSpPr>
          <p:spPr>
            <a:xfrm>
              <a:off x="6203457" y="3508702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triped Right Arrow 163"/>
            <p:cNvSpPr/>
            <p:nvPr/>
          </p:nvSpPr>
          <p:spPr>
            <a:xfrm>
              <a:off x="6203457" y="3737013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triped Right Arrow 164"/>
            <p:cNvSpPr/>
            <p:nvPr/>
          </p:nvSpPr>
          <p:spPr>
            <a:xfrm>
              <a:off x="6203457" y="3955137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95595" y="819679"/>
            <a:ext cx="274320" cy="3276323"/>
            <a:chOff x="6203457" y="832616"/>
            <a:chExt cx="347553" cy="3276323"/>
          </a:xfrm>
        </p:grpSpPr>
        <p:sp>
          <p:nvSpPr>
            <p:cNvPr id="174" name="Striped Right Arrow 173"/>
            <p:cNvSpPr/>
            <p:nvPr/>
          </p:nvSpPr>
          <p:spPr>
            <a:xfrm>
              <a:off x="6208110" y="832616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Striped Right Arrow 174"/>
            <p:cNvSpPr/>
            <p:nvPr/>
          </p:nvSpPr>
          <p:spPr>
            <a:xfrm>
              <a:off x="6208110" y="1058509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triped Right Arrow 175"/>
            <p:cNvSpPr/>
            <p:nvPr/>
          </p:nvSpPr>
          <p:spPr>
            <a:xfrm>
              <a:off x="6208110" y="1286820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triped Right Arrow 176"/>
            <p:cNvSpPr/>
            <p:nvPr/>
          </p:nvSpPr>
          <p:spPr>
            <a:xfrm>
              <a:off x="6208110" y="1504944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triped Right Arrow 177"/>
            <p:cNvSpPr/>
            <p:nvPr/>
          </p:nvSpPr>
          <p:spPr>
            <a:xfrm>
              <a:off x="6208110" y="1728730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triped Right Arrow 178"/>
            <p:cNvSpPr/>
            <p:nvPr/>
          </p:nvSpPr>
          <p:spPr>
            <a:xfrm>
              <a:off x="6208110" y="1954622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triped Right Arrow 179"/>
            <p:cNvSpPr/>
            <p:nvPr/>
          </p:nvSpPr>
          <p:spPr>
            <a:xfrm>
              <a:off x="6208110" y="2176583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triped Right Arrow 180"/>
            <p:cNvSpPr/>
            <p:nvPr/>
          </p:nvSpPr>
          <p:spPr>
            <a:xfrm>
              <a:off x="6208110" y="2394708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triped Right Arrow 181"/>
            <p:cNvSpPr/>
            <p:nvPr/>
          </p:nvSpPr>
          <p:spPr>
            <a:xfrm>
              <a:off x="6208110" y="2619345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Striped Right Arrow 182"/>
            <p:cNvSpPr/>
            <p:nvPr/>
          </p:nvSpPr>
          <p:spPr>
            <a:xfrm>
              <a:off x="6208110" y="2832537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triped Right Arrow 183"/>
            <p:cNvSpPr/>
            <p:nvPr/>
          </p:nvSpPr>
          <p:spPr>
            <a:xfrm>
              <a:off x="6208110" y="3060848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triped Right Arrow 184"/>
            <p:cNvSpPr/>
            <p:nvPr/>
          </p:nvSpPr>
          <p:spPr>
            <a:xfrm>
              <a:off x="6203457" y="3282809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Striped Right Arrow 185"/>
            <p:cNvSpPr/>
            <p:nvPr/>
          </p:nvSpPr>
          <p:spPr>
            <a:xfrm>
              <a:off x="6203457" y="3508702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triped Right Arrow 186"/>
            <p:cNvSpPr/>
            <p:nvPr/>
          </p:nvSpPr>
          <p:spPr>
            <a:xfrm>
              <a:off x="6203457" y="3737013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triped Right Arrow 187"/>
            <p:cNvSpPr/>
            <p:nvPr/>
          </p:nvSpPr>
          <p:spPr>
            <a:xfrm>
              <a:off x="6203457" y="3955137"/>
              <a:ext cx="342900" cy="153802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2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56635"/>
              </p:ext>
            </p:extLst>
          </p:nvPr>
        </p:nvGraphicFramePr>
        <p:xfrm>
          <a:off x="400341" y="1452566"/>
          <a:ext cx="7886692" cy="2466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588">
                  <a:extLst>
                    <a:ext uri="{9D8B030D-6E8A-4147-A177-3AD203B41FA5}">
                      <a16:colId xmlns:a16="http://schemas.microsoft.com/office/drawing/2014/main" val="3229511156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705601186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1072731014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604751589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993885717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662598752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906626269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3099362708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740134784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609281185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420880723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632029884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2524926566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3688192695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768364297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3930610250"/>
                    </a:ext>
                  </a:extLst>
                </a:gridCol>
                <a:gridCol w="359194">
                  <a:extLst>
                    <a:ext uri="{9D8B030D-6E8A-4147-A177-3AD203B41FA5}">
                      <a16:colId xmlns:a16="http://schemas.microsoft.com/office/drawing/2014/main" val="3217903330"/>
                    </a:ext>
                  </a:extLst>
                </a:gridCol>
              </a:tblGrid>
              <a:tr h="2740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Module/Cycle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7</a:t>
                      </a:r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9999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N+3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N+4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N+5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N+6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32135"/>
                  </a:ext>
                </a:extLst>
              </a:tr>
              <a:tr h="274027">
                <a:tc>
                  <a:txBody>
                    <a:bodyPr/>
                    <a:lstStyle/>
                    <a:p>
                      <a:r>
                        <a:rPr lang="en-US" sz="1100" dirty="0"/>
                        <a:t>Read potential</a:t>
                      </a:r>
                      <a:r>
                        <a:rPr lang="en-US" sz="1100" baseline="0" dirty="0"/>
                        <a:t> V (Port A)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...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732689"/>
                  </a:ext>
                </a:extLst>
              </a:tr>
              <a:tr h="274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Read potential</a:t>
                      </a:r>
                      <a:r>
                        <a:rPr lang="en-US" sz="1100" baseline="0" dirty="0"/>
                        <a:t> V (Port B)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888367"/>
                  </a:ext>
                </a:extLst>
              </a:tr>
              <a:tr h="274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Read input</a:t>
                      </a:r>
                      <a:r>
                        <a:rPr lang="en-US" sz="1100" baseline="0" dirty="0"/>
                        <a:t> firing (Port A)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234"/>
                  </a:ext>
                </a:extLst>
              </a:tr>
              <a:tr h="274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Read synapse</a:t>
                      </a:r>
                      <a:r>
                        <a:rPr lang="en-US" sz="1100" baseline="0" dirty="0"/>
                        <a:t> potential (Port A)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169239"/>
                  </a:ext>
                </a:extLst>
              </a:tr>
              <a:tr h="274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Expressions/Multiplexers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3353"/>
                  </a:ext>
                </a:extLst>
              </a:tr>
              <a:tr h="274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Mult (Synapse</a:t>
                      </a:r>
                      <a:r>
                        <a:rPr lang="en-US" sz="1100" baseline="0" dirty="0"/>
                        <a:t> x</a:t>
                      </a:r>
                      <a:r>
                        <a:rPr lang="en-US" sz="1100" dirty="0"/>
                        <a:t> Decay Factor)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129457"/>
                  </a:ext>
                </a:extLst>
              </a:tr>
              <a:tr h="274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Add (Synapse + 1.0)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474019"/>
                  </a:ext>
                </a:extLst>
              </a:tr>
              <a:tr h="274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Write synapse</a:t>
                      </a:r>
                      <a:r>
                        <a:rPr lang="en-US" sz="1100" baseline="0" dirty="0"/>
                        <a:t> potential (Port B)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1450"/>
                  </a:ext>
                </a:extLst>
              </a:tr>
            </a:tbl>
          </a:graphicData>
        </a:graphic>
      </p:graphicFrame>
      <p:sp>
        <p:nvSpPr>
          <p:cNvPr id="7" name="Pentagon 6"/>
          <p:cNvSpPr/>
          <p:nvPr/>
        </p:nvSpPr>
        <p:spPr>
          <a:xfrm flipH="1">
            <a:off x="6648732" y="1938336"/>
            <a:ext cx="1866617" cy="466725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 neuron per cycle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181743" y="1009235"/>
            <a:ext cx="4105290" cy="332664"/>
            <a:chOff x="1460183" y="3521360"/>
            <a:chExt cx="4105290" cy="332664"/>
          </a:xfrm>
        </p:grpSpPr>
        <p:sp>
          <p:nvSpPr>
            <p:cNvPr id="79" name="Pentagon 591"/>
            <p:cNvSpPr/>
            <p:nvPr/>
          </p:nvSpPr>
          <p:spPr>
            <a:xfrm flipH="1">
              <a:off x="1581482" y="3611448"/>
              <a:ext cx="182880" cy="1371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460183" y="3521360"/>
              <a:ext cx="4105290" cy="332664"/>
            </a:xfrm>
            <a:prstGeom prst="roundRect">
              <a:avLst>
                <a:gd name="adj" fmla="val 7920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2" name="Pentagon 591"/>
            <p:cNvSpPr/>
            <p:nvPr/>
          </p:nvSpPr>
          <p:spPr>
            <a:xfrm flipH="1">
              <a:off x="3194173" y="3616211"/>
              <a:ext cx="182880" cy="1371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39190" y="3561612"/>
              <a:ext cx="140415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Memory operations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77053" y="3566443"/>
              <a:ext cx="21884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Arithmetic operations and expressions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695352" y="3753643"/>
              <a:ext cx="69994" cy="1003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/>
            </a:p>
          </p:txBody>
        </p:sp>
      </p:grpSp>
      <p:sp>
        <p:nvSpPr>
          <p:cNvPr id="90" name="Left Brace 89"/>
          <p:cNvSpPr/>
          <p:nvPr/>
        </p:nvSpPr>
        <p:spPr>
          <a:xfrm rot="5400000" flipH="1">
            <a:off x="3689743" y="2779869"/>
            <a:ext cx="224566" cy="2502445"/>
          </a:xfrm>
          <a:prstGeom prst="leftBrace">
            <a:avLst>
              <a:gd name="adj1" fmla="val 16656"/>
              <a:gd name="adj2" fmla="val 510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185350" y="4175125"/>
            <a:ext cx="123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Iteration Latency</a:t>
            </a:r>
          </a:p>
        </p:txBody>
      </p:sp>
    </p:spTree>
    <p:extLst>
      <p:ext uri="{BB962C8B-B14F-4D97-AF65-F5344CB8AC3E}">
        <p14:creationId xmlns:p14="http://schemas.microsoft.com/office/powerpoint/2010/main" val="134394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52183"/>
              </p:ext>
            </p:extLst>
          </p:nvPr>
        </p:nvGraphicFramePr>
        <p:xfrm>
          <a:off x="1225836" y="543141"/>
          <a:ext cx="4699842" cy="1686048"/>
        </p:xfrm>
        <a:graphic>
          <a:graphicData uri="http://schemas.openxmlformats.org/drawingml/2006/table">
            <a:tbl>
              <a:tblPr firstRow="1" bandRow="1"/>
              <a:tblGrid>
                <a:gridCol w="936672">
                  <a:extLst>
                    <a:ext uri="{9D8B030D-6E8A-4147-A177-3AD203B41FA5}">
                      <a16:colId xmlns:a16="http://schemas.microsoft.com/office/drawing/2014/main" val="3948601334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899946592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1162262392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686614794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021150729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164527845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851026561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808632037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94781061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1875653360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3676302460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461702090"/>
                    </a:ext>
                  </a:extLst>
                </a:gridCol>
              </a:tblGrid>
              <a:tr h="281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Iteration/Cycle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N+2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N+3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0616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694776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97191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10221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54173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99788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306821" y="908050"/>
            <a:ext cx="131829" cy="1244598"/>
            <a:chOff x="616964" y="3112165"/>
            <a:chExt cx="273050" cy="1743041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16964" y="3112165"/>
              <a:ext cx="266700" cy="27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6964" y="3382776"/>
              <a:ext cx="266700" cy="2191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16964" y="3601975"/>
              <a:ext cx="266700" cy="27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23314" y="3875025"/>
              <a:ext cx="266700" cy="2191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23314" y="4094224"/>
              <a:ext cx="266700" cy="27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23314" y="4362956"/>
              <a:ext cx="266700" cy="219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23314" y="4582156"/>
              <a:ext cx="266700" cy="27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97679"/>
              </p:ext>
            </p:extLst>
          </p:nvPr>
        </p:nvGraphicFramePr>
        <p:xfrm>
          <a:off x="1225836" y="2518897"/>
          <a:ext cx="4699842" cy="2248064"/>
        </p:xfrm>
        <a:graphic>
          <a:graphicData uri="http://schemas.openxmlformats.org/drawingml/2006/table">
            <a:tbl>
              <a:tblPr firstRow="1" bandRow="1"/>
              <a:tblGrid>
                <a:gridCol w="936672">
                  <a:extLst>
                    <a:ext uri="{9D8B030D-6E8A-4147-A177-3AD203B41FA5}">
                      <a16:colId xmlns:a16="http://schemas.microsoft.com/office/drawing/2014/main" val="3948601334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899946592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1162262392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686614794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021150729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164527845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851026561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808632037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94781061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1875653360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3676302460"/>
                    </a:ext>
                  </a:extLst>
                </a:gridCol>
                <a:gridCol w="344313">
                  <a:extLst>
                    <a:ext uri="{9D8B030D-6E8A-4147-A177-3AD203B41FA5}">
                      <a16:colId xmlns:a16="http://schemas.microsoft.com/office/drawing/2014/main" val="2461702090"/>
                    </a:ext>
                  </a:extLst>
                </a:gridCol>
              </a:tblGrid>
              <a:tr h="281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Iteration/Cycle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N/2+1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N/2+2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N/2+3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0616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694776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524275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97191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4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982373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54173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N-1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42845"/>
                  </a:ext>
                </a:extLst>
              </a:tr>
              <a:tr h="281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99788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306821" y="3022600"/>
            <a:ext cx="131829" cy="1592999"/>
            <a:chOff x="4303755" y="2889250"/>
            <a:chExt cx="131829" cy="1592999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4303755" y="2889250"/>
              <a:ext cx="128763" cy="19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03755" y="3082477"/>
              <a:ext cx="128763" cy="15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303755" y="3238993"/>
              <a:ext cx="128763" cy="19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06821" y="3433961"/>
              <a:ext cx="128763" cy="15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306821" y="3590478"/>
              <a:ext cx="128763" cy="19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06821" y="3782363"/>
              <a:ext cx="128763" cy="15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306821" y="3938880"/>
              <a:ext cx="128763" cy="19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03755" y="4130764"/>
              <a:ext cx="128763" cy="15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303755" y="4287281"/>
              <a:ext cx="128763" cy="19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78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6170</TotalTime>
  <Words>1251</Words>
  <Application>Microsoft Office PowerPoint</Application>
  <PresentationFormat>On-screen Show (4:3)</PresentationFormat>
  <Paragraphs>905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Galindo Sanchez</dc:creator>
  <cp:lastModifiedBy>Felipe Galindo Sanchez</cp:lastModifiedBy>
  <cp:revision>131</cp:revision>
  <dcterms:created xsi:type="dcterms:W3CDTF">2016-07-08T22:11:30Z</dcterms:created>
  <dcterms:modified xsi:type="dcterms:W3CDTF">2016-08-16T16:04:49Z</dcterms:modified>
</cp:coreProperties>
</file>