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13"/>
          </p:nvPr>
        </p:nvSpPr>
        <p:spPr>
          <a:xfrm>
            <a:off x="1270000" y="4267112"/>
            <a:ext cx="10464800" cy="60977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tif"/><Relationship Id="rId3" Type="http://schemas.openxmlformats.org/officeDocument/2006/relationships/image" Target="../media/image13.tif"/><Relationship Id="rId4" Type="http://schemas.openxmlformats.org/officeDocument/2006/relationships/image" Target="../media/image14.tif"/><Relationship Id="rId5" Type="http://schemas.openxmlformats.org/officeDocument/2006/relationships/image" Target="../media/image15.t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Relationship Id="rId3" Type="http://schemas.openxmlformats.org/officeDocument/2006/relationships/image" Target="../media/image3.tif"/><Relationship Id="rId4" Type="http://schemas.openxmlformats.org/officeDocument/2006/relationships/image" Target="../media/image4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tif"/><Relationship Id="rId3" Type="http://schemas.openxmlformats.org/officeDocument/2006/relationships/image" Target="../media/image8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Using Data Science to Forecast and Locate Commodity Supply Events from Global News Data"/>
          <p:cNvSpPr txBox="1"/>
          <p:nvPr>
            <p:ph type="ctrTitle"/>
          </p:nvPr>
        </p:nvSpPr>
        <p:spPr>
          <a:xfrm>
            <a:off x="1270000" y="850899"/>
            <a:ext cx="10758091" cy="2054774"/>
          </a:xfrm>
          <a:prstGeom prst="rect">
            <a:avLst/>
          </a:prstGeom>
        </p:spPr>
        <p:txBody>
          <a:bodyPr/>
          <a:lstStyle>
            <a:lvl1pPr defTabSz="309624">
              <a:defRPr sz="4200"/>
            </a:lvl1pPr>
          </a:lstStyle>
          <a:p>
            <a:pPr/>
            <a:r>
              <a:t>Using Data Science to Identify Commodity Supply Events using Global News Data </a:t>
            </a:r>
          </a:p>
        </p:txBody>
      </p:sp>
      <p:sp>
        <p:nvSpPr>
          <p:cNvPr id="120" name="Colin Simon…"/>
          <p:cNvSpPr txBox="1"/>
          <p:nvPr>
            <p:ph type="subTitle" sz="quarter" idx="1"/>
          </p:nvPr>
        </p:nvSpPr>
        <p:spPr>
          <a:xfrm>
            <a:off x="1270000" y="3556000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537462">
              <a:defRPr sz="3400"/>
            </a:pPr>
            <a:r>
              <a:t>Colin Simon</a:t>
            </a:r>
          </a:p>
          <a:p>
            <a:pPr defTabSz="537462">
              <a:defRPr sz="3400"/>
            </a:pPr>
            <a:r>
              <a:t>Nate Bukowski</a:t>
            </a:r>
          </a:p>
        </p:txBody>
      </p:sp>
      <p:sp>
        <p:nvSpPr>
          <p:cNvPr id="121" name="May 2020"/>
          <p:cNvSpPr txBox="1"/>
          <p:nvPr/>
        </p:nvSpPr>
        <p:spPr>
          <a:xfrm>
            <a:off x="1270000" y="503555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sz="37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May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DELT GKG…"/>
          <p:cNvSpPr txBox="1"/>
          <p:nvPr>
            <p:ph type="ctrTitle"/>
          </p:nvPr>
        </p:nvSpPr>
        <p:spPr>
          <a:xfrm>
            <a:off x="1321072" y="88900"/>
            <a:ext cx="10362656" cy="1796951"/>
          </a:xfrm>
          <a:prstGeom prst="rect">
            <a:avLst/>
          </a:prstGeom>
        </p:spPr>
        <p:txBody>
          <a:bodyPr/>
          <a:lstStyle/>
          <a:p>
            <a:pPr defTabSz="262888">
              <a:defRPr sz="3600"/>
            </a:pPr>
            <a:r>
              <a:t>GDELT GKG </a:t>
            </a:r>
          </a:p>
          <a:p>
            <a:pPr defTabSz="262888">
              <a:defRPr sz="3600"/>
            </a:pPr>
            <a:r>
              <a:t>(Global Knowledge Graph) </a:t>
            </a:r>
          </a:p>
          <a:p>
            <a:pPr defTabSz="262888">
              <a:defRPr sz="3600"/>
            </a:pPr>
            <a:r>
              <a:t>Themes</a:t>
            </a:r>
          </a:p>
        </p:txBody>
      </p:sp>
      <p:sp>
        <p:nvSpPr>
          <p:cNvPr id="155" name="More than 56,000 themes are extracted from the data feed…"/>
          <p:cNvSpPr txBox="1"/>
          <p:nvPr/>
        </p:nvSpPr>
        <p:spPr>
          <a:xfrm>
            <a:off x="2435850" y="2057360"/>
            <a:ext cx="8469650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More than 56,000 themes are extracted from the data feed</a:t>
            </a:r>
          </a:p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One article can have multiple themes</a:t>
            </a:r>
          </a:p>
        </p:txBody>
      </p:sp>
      <p:sp>
        <p:nvSpPr>
          <p:cNvPr id="156" name="Our Targeted Themes:"/>
          <p:cNvSpPr txBox="1"/>
          <p:nvPr/>
        </p:nvSpPr>
        <p:spPr>
          <a:xfrm>
            <a:off x="5033721" y="3160370"/>
            <a:ext cx="293735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Concluded Themes:</a:t>
            </a:r>
          </a:p>
        </p:txBody>
      </p:sp>
      <p:sp>
        <p:nvSpPr>
          <p:cNvPr id="157" name="SHORTAGE…"/>
          <p:cNvSpPr txBox="1"/>
          <p:nvPr/>
        </p:nvSpPr>
        <p:spPr>
          <a:xfrm>
            <a:off x="507064" y="4462121"/>
            <a:ext cx="2077356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40631" indent="-240631" algn="l">
              <a:buSzPct val="100000"/>
              <a:buChar char="•"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SHORTAGE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DATA GATHER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Modeling Dataset Gathering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Cloud placeholder"/>
          <p:cNvSpPr txBox="1"/>
          <p:nvPr>
            <p:ph type="ctrTitle"/>
          </p:nvPr>
        </p:nvSpPr>
        <p:spPr>
          <a:xfrm>
            <a:off x="1270000" y="330199"/>
            <a:ext cx="10464800" cy="983757"/>
          </a:xfrm>
          <a:prstGeom prst="rect">
            <a:avLst/>
          </a:prstGeom>
        </p:spPr>
        <p:txBody>
          <a:bodyPr/>
          <a:lstStyle>
            <a:lvl1pPr defTabSz="417117">
              <a:defRPr sz="5695"/>
            </a:lvl1pPr>
          </a:lstStyle>
          <a:p>
            <a:pPr/>
            <a:r>
              <a:t>Google Cloud</a:t>
            </a:r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0470" y="1698232"/>
            <a:ext cx="8763860" cy="68536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9034" y="1397000"/>
            <a:ext cx="8446732" cy="43074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YOUR 365-DAY FREE TRIAL HAS ENDED…"/>
          <p:cNvSpPr txBox="1"/>
          <p:nvPr>
            <p:ph type="title"/>
          </p:nvPr>
        </p:nvSpPr>
        <p:spPr>
          <a:xfrm>
            <a:off x="268833" y="584199"/>
            <a:ext cx="12467134" cy="2587329"/>
          </a:xfrm>
          <a:prstGeom prst="rect">
            <a:avLst/>
          </a:prstGeom>
        </p:spPr>
        <p:txBody>
          <a:bodyPr/>
          <a:lstStyle/>
          <a:p>
            <a:pPr/>
            <a:r>
              <a:t>YOUR 365-DAY FREE TRIAL HAS ENDED…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YOUR 365-DAY FREE TRIAL HAS ENDED…"/>
          <p:cNvSpPr txBox="1"/>
          <p:nvPr>
            <p:ph type="title"/>
          </p:nvPr>
        </p:nvSpPr>
        <p:spPr>
          <a:xfrm>
            <a:off x="268833" y="584200"/>
            <a:ext cx="12467134" cy="2587328"/>
          </a:xfrm>
          <a:prstGeom prst="rect">
            <a:avLst/>
          </a:prstGeom>
        </p:spPr>
        <p:txBody>
          <a:bodyPr/>
          <a:lstStyle/>
          <a:p>
            <a:pPr/>
            <a:r>
              <a:t>YOUR 365-DAY FREE TRIAL HAS ENDED…</a:t>
            </a:r>
          </a:p>
        </p:txBody>
      </p:sp>
      <p:sp>
        <p:nvSpPr>
          <p:cNvPr id="169" name="…IN TWO DAYS"/>
          <p:cNvSpPr txBox="1"/>
          <p:nvPr/>
        </p:nvSpPr>
        <p:spPr>
          <a:xfrm>
            <a:off x="1345505" y="3543300"/>
            <a:ext cx="10313790" cy="1384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8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…IN TWO DAYS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YOUR 365-DAY FREE TRIAL HAS ENDED…"/>
          <p:cNvSpPr txBox="1"/>
          <p:nvPr>
            <p:ph type="title"/>
          </p:nvPr>
        </p:nvSpPr>
        <p:spPr>
          <a:xfrm>
            <a:off x="268833" y="584200"/>
            <a:ext cx="12467134" cy="2587328"/>
          </a:xfrm>
          <a:prstGeom prst="rect">
            <a:avLst/>
          </a:prstGeom>
        </p:spPr>
        <p:txBody>
          <a:bodyPr/>
          <a:lstStyle/>
          <a:p>
            <a:pPr/>
            <a:r>
              <a:t>YOUR 365-DAY FREE TRIAL HAS ENDED…</a:t>
            </a:r>
          </a:p>
        </p:txBody>
      </p:sp>
      <p:pic>
        <p:nvPicPr>
          <p:cNvPr id="1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9145" y="5524500"/>
            <a:ext cx="7717110" cy="3249310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…IN TWO DAYS"/>
          <p:cNvSpPr txBox="1"/>
          <p:nvPr/>
        </p:nvSpPr>
        <p:spPr>
          <a:xfrm>
            <a:off x="1345505" y="3543300"/>
            <a:ext cx="10313790" cy="1384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8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…IN TWO DAYS</a:t>
            </a:r>
          </a:p>
        </p:txBody>
      </p:sp>
      <p:sp>
        <p:nvSpPr>
          <p:cNvPr id="174" name="x2"/>
          <p:cNvSpPr txBox="1"/>
          <p:nvPr/>
        </p:nvSpPr>
        <p:spPr>
          <a:xfrm>
            <a:off x="9883080" y="6456855"/>
            <a:ext cx="2361556" cy="1384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8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x2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EDA"/>
          <p:cNvSpPr txBox="1"/>
          <p:nvPr>
            <p:ph type="title"/>
          </p:nvPr>
        </p:nvSpPr>
        <p:spPr>
          <a:xfrm>
            <a:off x="863600" y="2545952"/>
            <a:ext cx="11099800" cy="3080149"/>
          </a:xfrm>
          <a:prstGeom prst="rect">
            <a:avLst/>
          </a:prstGeom>
        </p:spPr>
        <p:txBody>
          <a:bodyPr/>
          <a:lstStyle/>
          <a:p>
            <a:pPr/>
            <a:r>
              <a:t>Data Exploration and Visualization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Distributions of Segments of GDELT Data"/>
          <p:cNvSpPr txBox="1"/>
          <p:nvPr>
            <p:ph type="ctrTitle"/>
          </p:nvPr>
        </p:nvSpPr>
        <p:spPr>
          <a:xfrm>
            <a:off x="1270000" y="88897"/>
            <a:ext cx="10464800" cy="764683"/>
          </a:xfrm>
          <a:prstGeom prst="rect">
            <a:avLst/>
          </a:prstGeom>
        </p:spPr>
        <p:txBody>
          <a:bodyPr/>
          <a:lstStyle>
            <a:lvl1pPr defTabSz="309624">
              <a:defRPr sz="4200"/>
            </a:lvl1pPr>
          </a:lstStyle>
          <a:p>
            <a:pPr/>
            <a:r>
              <a:t>Distributions of Segments of GDELT Data</a:t>
            </a:r>
          </a:p>
        </p:txBody>
      </p:sp>
      <p:pic>
        <p:nvPicPr>
          <p:cNvPr id="1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3151" y="1106468"/>
            <a:ext cx="7036677" cy="4523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42444" y="1077026"/>
            <a:ext cx="7128273" cy="4582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6046" y="5291790"/>
            <a:ext cx="5238283" cy="4582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54750" y="5488940"/>
            <a:ext cx="5615756" cy="43659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899393"/>
            <a:ext cx="13004800" cy="6164614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Title"/>
          <p:cNvSpPr txBox="1"/>
          <p:nvPr>
            <p:ph type="ctrTitle"/>
          </p:nvPr>
        </p:nvSpPr>
        <p:spPr>
          <a:xfrm>
            <a:off x="1269999" y="292100"/>
            <a:ext cx="10464801" cy="1097211"/>
          </a:xfrm>
          <a:prstGeom prst="rect">
            <a:avLst/>
          </a:prstGeom>
        </p:spPr>
        <p:txBody>
          <a:bodyPr/>
          <a:lstStyle>
            <a:lvl1pPr defTabSz="233679">
              <a:defRPr sz="3200"/>
            </a:lvl1pPr>
          </a:lstStyle>
          <a:p>
            <a:pPr/>
            <a:r>
              <a:t>Sample of GDELT GKG English Data Points with “Shortage” Theme from 2020</a:t>
            </a:r>
          </a:p>
        </p:txBody>
      </p:sp>
      <p:sp>
        <p:nvSpPr>
          <p:cNvPr id="186" name="Red = Negative Tone…"/>
          <p:cNvSpPr txBox="1"/>
          <p:nvPr/>
        </p:nvSpPr>
        <p:spPr>
          <a:xfrm>
            <a:off x="4978027" y="1591902"/>
            <a:ext cx="304874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Red = Negative Tone</a:t>
            </a:r>
          </a:p>
          <a:p>
            <a:pPr/>
            <a:r>
              <a:t>Blue = Positive Tone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INTRO"/>
          <p:cNvSpPr txBox="1"/>
          <p:nvPr>
            <p:ph type="title"/>
          </p:nvPr>
        </p:nvSpPr>
        <p:spPr>
          <a:xfrm>
            <a:off x="1270000" y="1600199"/>
            <a:ext cx="10464800" cy="1532735"/>
          </a:xfrm>
          <a:prstGeom prst="rect">
            <a:avLst/>
          </a:prstGeom>
        </p:spPr>
        <p:txBody>
          <a:bodyPr/>
          <a:lstStyle/>
          <a:p>
            <a:pPr defTabSz="344676">
              <a:defRPr sz="4700"/>
            </a:pPr>
            <a:r>
              <a:t>Problem Statement</a:t>
            </a:r>
          </a:p>
          <a:p>
            <a:pPr defTabSz="344676">
              <a:defRPr sz="4700"/>
            </a:pPr>
            <a:r>
              <a:t>Placeholder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le"/>
          <p:cNvSpPr txBox="1"/>
          <p:nvPr>
            <p:ph type="ctrTitle"/>
          </p:nvPr>
        </p:nvSpPr>
        <p:spPr>
          <a:xfrm>
            <a:off x="1270000" y="1638300"/>
            <a:ext cx="10464800" cy="1547317"/>
          </a:xfrm>
          <a:prstGeom prst="rect">
            <a:avLst/>
          </a:prstGeom>
        </p:spPr>
        <p:txBody>
          <a:bodyPr/>
          <a:lstStyle/>
          <a:p>
            <a:pPr/>
            <a:r>
              <a:t>MODELING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ONCLUSIONS AND RECOMMENDATIONS placeholder 1"/>
          <p:cNvSpPr txBox="1"/>
          <p:nvPr>
            <p:ph type="title"/>
          </p:nvPr>
        </p:nvSpPr>
        <p:spPr>
          <a:xfrm>
            <a:off x="322212" y="330200"/>
            <a:ext cx="12360376" cy="1316584"/>
          </a:xfrm>
          <a:prstGeom prst="rect">
            <a:avLst/>
          </a:prstGeom>
        </p:spPr>
        <p:txBody>
          <a:bodyPr/>
          <a:lstStyle>
            <a:lvl1pPr defTabSz="350520">
              <a:defRPr sz="4800"/>
            </a:lvl1pPr>
          </a:lstStyle>
          <a:p>
            <a:pPr/>
            <a:r>
              <a:t>CONCLUSIONS</a:t>
            </a:r>
          </a:p>
        </p:txBody>
      </p:sp>
      <p:sp>
        <p:nvSpPr>
          <p:cNvPr id="191" name="This is a tremendously powerful dataset…"/>
          <p:cNvSpPr txBox="1"/>
          <p:nvPr/>
        </p:nvSpPr>
        <p:spPr>
          <a:xfrm>
            <a:off x="3597361" y="1676399"/>
            <a:ext cx="5810078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40631" indent="-240631" algn="l">
              <a:buSzPct val="100000"/>
              <a:buChar char="•"/>
            </a:pPr>
            <a:r>
              <a:t>This is a tremendously powerful dataset</a:t>
            </a:r>
          </a:p>
          <a:p>
            <a:pPr marL="240631" indent="-240631" algn="l">
              <a:buSzPct val="100000"/>
              <a:buChar char="•"/>
            </a:pPr>
            <a:r>
              <a:t>Event hotspots can be located</a:t>
            </a:r>
          </a:p>
        </p:txBody>
      </p:sp>
      <p:sp>
        <p:nvSpPr>
          <p:cNvPr id="192" name="CONCLUSIONS AND RECOMMENDATIONS placeholder 1"/>
          <p:cNvSpPr txBox="1"/>
          <p:nvPr/>
        </p:nvSpPr>
        <p:spPr>
          <a:xfrm>
            <a:off x="322212" y="2595041"/>
            <a:ext cx="12360376" cy="1316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350520">
              <a:defRPr sz="4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LIMITATIONS</a:t>
            </a:r>
          </a:p>
        </p:txBody>
      </p:sp>
      <p:sp>
        <p:nvSpPr>
          <p:cNvPr id="193" name="We only used English Articles…"/>
          <p:cNvSpPr txBox="1"/>
          <p:nvPr/>
        </p:nvSpPr>
        <p:spPr>
          <a:xfrm>
            <a:off x="2800981" y="4201591"/>
            <a:ext cx="7402838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40631" indent="-240631" algn="l">
              <a:buSzPct val="100000"/>
              <a:buChar char="•"/>
            </a:pPr>
            <a:r>
              <a:t>We only used English Articles</a:t>
            </a:r>
          </a:p>
          <a:p>
            <a:pPr marL="240631" indent="-240631" algn="l">
              <a:buSzPct val="100000"/>
              <a:buChar char="•"/>
            </a:pPr>
            <a:r>
              <a:t>Our modeling dataset was small (1,100 data points)</a:t>
            </a:r>
          </a:p>
          <a:p>
            <a:pPr marL="240631" indent="-240631" algn="l">
              <a:buSzPct val="100000"/>
              <a:buChar char="•"/>
            </a:pPr>
            <a:r>
              <a:t>Multiple Machine Learning levels used </a:t>
            </a:r>
          </a:p>
          <a:p>
            <a:pPr marL="240631" indent="-240631" algn="l">
              <a:buSzPct val="100000"/>
              <a:buChar char="•"/>
            </a:pPr>
            <a:r>
              <a:t>Cloud computing is expensive</a:t>
            </a:r>
          </a:p>
        </p:txBody>
      </p:sp>
      <p:sp>
        <p:nvSpPr>
          <p:cNvPr id="194" name="CONCLUSIONS AND RECOMMENDATIONS placeholder 1"/>
          <p:cNvSpPr txBox="1"/>
          <p:nvPr/>
        </p:nvSpPr>
        <p:spPr>
          <a:xfrm>
            <a:off x="322212" y="6066358"/>
            <a:ext cx="12360376" cy="1316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350520">
              <a:defRPr sz="4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RECOMMENDATIONS</a:t>
            </a:r>
          </a:p>
        </p:txBody>
      </p:sp>
      <p:sp>
        <p:nvSpPr>
          <p:cNvPr id="195" name="Research Google, GDELT algorithms and NLP classifications…"/>
          <p:cNvSpPr txBox="1"/>
          <p:nvPr/>
        </p:nvSpPr>
        <p:spPr>
          <a:xfrm>
            <a:off x="2114809" y="7785099"/>
            <a:ext cx="877518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40631" indent="-240631" algn="l">
              <a:buSzPct val="100000"/>
              <a:buChar char="•"/>
            </a:pPr>
            <a:r>
              <a:t>Research Google, GDELT algorithms and NLP classifications </a:t>
            </a:r>
          </a:p>
          <a:p>
            <a:pPr marL="240631" indent="-240631" algn="l">
              <a:buSzPct val="100000"/>
              <a:buChar char="•"/>
            </a:pPr>
            <a:r>
              <a:t>Nonprofit or significant sponsorship angle needed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Questions?"/>
          <p:cNvSpPr txBox="1"/>
          <p:nvPr>
            <p:ph type="title"/>
          </p:nvPr>
        </p:nvSpPr>
        <p:spPr>
          <a:xfrm>
            <a:off x="1270000" y="1308100"/>
            <a:ext cx="10464800" cy="1878957"/>
          </a:xfrm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DELT placeholder"/>
          <p:cNvSpPr txBox="1"/>
          <p:nvPr>
            <p:ph type="ctrTitle"/>
          </p:nvPr>
        </p:nvSpPr>
        <p:spPr>
          <a:xfrm>
            <a:off x="1270000" y="63500"/>
            <a:ext cx="10464800" cy="1130300"/>
          </a:xfrm>
          <a:prstGeom prst="rect">
            <a:avLst/>
          </a:prstGeom>
        </p:spPr>
        <p:txBody>
          <a:bodyPr/>
          <a:lstStyle>
            <a:lvl1pPr defTabSz="484886">
              <a:defRPr sz="6600"/>
            </a:lvl1pPr>
          </a:lstStyle>
          <a:p>
            <a:pPr/>
            <a:r>
              <a:t>GDELT Dataset</a:t>
            </a:r>
          </a:p>
        </p:txBody>
      </p:sp>
      <p:pic>
        <p:nvPicPr>
          <p:cNvPr id="1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449" y="1215137"/>
            <a:ext cx="10883902" cy="84305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DELT Datasets"/>
          <p:cNvSpPr txBox="1"/>
          <p:nvPr>
            <p:ph type="ctrTitle"/>
          </p:nvPr>
        </p:nvSpPr>
        <p:spPr>
          <a:xfrm>
            <a:off x="1270000" y="-12700"/>
            <a:ext cx="10464800" cy="614561"/>
          </a:xfrm>
          <a:prstGeom prst="rect">
            <a:avLst/>
          </a:prstGeom>
        </p:spPr>
        <p:txBody>
          <a:bodyPr/>
          <a:lstStyle>
            <a:lvl1pPr defTabSz="242443">
              <a:defRPr sz="3300"/>
            </a:lvl1pPr>
          </a:lstStyle>
          <a:p>
            <a:pPr/>
            <a:r>
              <a:t>Some GDELT Datasets</a:t>
            </a:r>
          </a:p>
        </p:txBody>
      </p:sp>
      <p:pic>
        <p:nvPicPr>
          <p:cNvPr id="1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5109" y="463550"/>
            <a:ext cx="7654582" cy="32209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75109" y="3678741"/>
            <a:ext cx="7654582" cy="29418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17181" y="6612441"/>
            <a:ext cx="3770438" cy="29418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DELT Datasets"/>
          <p:cNvSpPr txBox="1"/>
          <p:nvPr>
            <p:ph type="ctrTitle"/>
          </p:nvPr>
        </p:nvSpPr>
        <p:spPr>
          <a:xfrm>
            <a:off x="1270000" y="419100"/>
            <a:ext cx="10464800" cy="614561"/>
          </a:xfrm>
          <a:prstGeom prst="rect">
            <a:avLst/>
          </a:prstGeom>
        </p:spPr>
        <p:txBody>
          <a:bodyPr/>
          <a:lstStyle>
            <a:lvl1pPr defTabSz="242443">
              <a:defRPr sz="3300"/>
            </a:lvl1pPr>
          </a:lstStyle>
          <a:p>
            <a:pPr/>
            <a:r>
              <a:t>Selected GDELT Datasets</a:t>
            </a:r>
          </a:p>
        </p:txBody>
      </p:sp>
      <p:sp>
        <p:nvSpPr>
          <p:cNvPr id="134" name="Baseline Analyses"/>
          <p:cNvSpPr txBox="1"/>
          <p:nvPr/>
        </p:nvSpPr>
        <p:spPr>
          <a:xfrm>
            <a:off x="2846065" y="1358205"/>
            <a:ext cx="258827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Baseline Analyses</a:t>
            </a:r>
          </a:p>
        </p:txBody>
      </p:sp>
      <p:sp>
        <p:nvSpPr>
          <p:cNvPr id="135" name="Modeling Dataset"/>
          <p:cNvSpPr txBox="1"/>
          <p:nvPr/>
        </p:nvSpPr>
        <p:spPr>
          <a:xfrm>
            <a:off x="7507138" y="1358205"/>
            <a:ext cx="248632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Modeling Dataset</a:t>
            </a:r>
          </a:p>
        </p:txBody>
      </p:sp>
      <p:pic>
        <p:nvPicPr>
          <p:cNvPr id="1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3550" y="2152650"/>
            <a:ext cx="9537700" cy="6464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Baseline Sample  Data Explo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Baseline Sample  Data Exploration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"/>
          <p:cNvSpPr txBox="1"/>
          <p:nvPr>
            <p:ph type="ctrTitle"/>
          </p:nvPr>
        </p:nvSpPr>
        <p:spPr>
          <a:xfrm>
            <a:off x="1269999" y="25400"/>
            <a:ext cx="10464801" cy="575569"/>
          </a:xfrm>
          <a:prstGeom prst="rect">
            <a:avLst/>
          </a:prstGeom>
        </p:spPr>
        <p:txBody>
          <a:bodyPr/>
          <a:lstStyle>
            <a:lvl1pPr defTabSz="233679">
              <a:defRPr sz="3200"/>
            </a:lvl1pPr>
          </a:lstStyle>
          <a:p>
            <a:pPr/>
            <a:r>
              <a:t>Sample of GDELT Event Data Points from 2020</a:t>
            </a:r>
          </a:p>
        </p:txBody>
      </p:sp>
      <p:sp>
        <p:nvSpPr>
          <p:cNvPr id="141" name="Approximately 0.23% of 2020 English Event Data Points"/>
          <p:cNvSpPr txBox="1"/>
          <p:nvPr/>
        </p:nvSpPr>
        <p:spPr>
          <a:xfrm>
            <a:off x="3598800" y="596899"/>
            <a:ext cx="58072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Approximately 0.23% of 2020 English Event Data Points</a:t>
            </a:r>
          </a:p>
        </p:txBody>
      </p:sp>
      <p:pic>
        <p:nvPicPr>
          <p:cNvPr id="14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00" y="1612900"/>
            <a:ext cx="12903200" cy="73484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DELT GKG…"/>
          <p:cNvSpPr txBox="1"/>
          <p:nvPr>
            <p:ph type="ctrTitle"/>
          </p:nvPr>
        </p:nvSpPr>
        <p:spPr>
          <a:xfrm>
            <a:off x="1321072" y="88900"/>
            <a:ext cx="10362656" cy="1796951"/>
          </a:xfrm>
          <a:prstGeom prst="rect">
            <a:avLst/>
          </a:prstGeom>
        </p:spPr>
        <p:txBody>
          <a:bodyPr/>
          <a:lstStyle/>
          <a:p>
            <a:pPr defTabSz="262888">
              <a:defRPr sz="3600"/>
            </a:pPr>
            <a:r>
              <a:t>GDELT GKG </a:t>
            </a:r>
          </a:p>
          <a:p>
            <a:pPr defTabSz="262888">
              <a:defRPr sz="3600"/>
            </a:pPr>
            <a:r>
              <a:t>(Global Knowledge Graph) </a:t>
            </a:r>
          </a:p>
          <a:p>
            <a:pPr defTabSz="262888">
              <a:defRPr sz="3600"/>
            </a:pPr>
            <a:r>
              <a:t>Themes</a:t>
            </a:r>
          </a:p>
        </p:txBody>
      </p:sp>
      <p:pic>
        <p:nvPicPr>
          <p:cNvPr id="14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358" y="3058229"/>
            <a:ext cx="4445696" cy="6418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76401" y="3101401"/>
            <a:ext cx="4933018" cy="6418527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More than 56,000 themes are extracted from the data feed…"/>
          <p:cNvSpPr txBox="1"/>
          <p:nvPr/>
        </p:nvSpPr>
        <p:spPr>
          <a:xfrm>
            <a:off x="2267575" y="2057360"/>
            <a:ext cx="8469650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More than 56,000 themes are extracted from the data feed</a:t>
            </a:r>
          </a:p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One article can have multiple themes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DELT GKG…"/>
          <p:cNvSpPr txBox="1"/>
          <p:nvPr>
            <p:ph type="ctrTitle"/>
          </p:nvPr>
        </p:nvSpPr>
        <p:spPr>
          <a:xfrm>
            <a:off x="1321072" y="88900"/>
            <a:ext cx="10362656" cy="1796951"/>
          </a:xfrm>
          <a:prstGeom prst="rect">
            <a:avLst/>
          </a:prstGeom>
        </p:spPr>
        <p:txBody>
          <a:bodyPr/>
          <a:lstStyle/>
          <a:p>
            <a:pPr defTabSz="262888">
              <a:defRPr sz="3600"/>
            </a:pPr>
            <a:r>
              <a:t>GDELT GKG </a:t>
            </a:r>
          </a:p>
          <a:p>
            <a:pPr defTabSz="262888">
              <a:defRPr sz="3600"/>
            </a:pPr>
            <a:r>
              <a:t>(Global Knowledge Graph) </a:t>
            </a:r>
          </a:p>
          <a:p>
            <a:pPr defTabSz="262888">
              <a:defRPr sz="3600"/>
            </a:pPr>
            <a:r>
              <a:t>Themes</a:t>
            </a:r>
          </a:p>
        </p:txBody>
      </p:sp>
      <p:sp>
        <p:nvSpPr>
          <p:cNvPr id="150" name="More than 56,000 themes are extracted from the data feed…"/>
          <p:cNvSpPr txBox="1"/>
          <p:nvPr/>
        </p:nvSpPr>
        <p:spPr>
          <a:xfrm>
            <a:off x="2435850" y="2057360"/>
            <a:ext cx="8469650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More than 56,000 themes are extracted from the data feed</a:t>
            </a:r>
          </a:p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One article can have multiple themes</a:t>
            </a:r>
          </a:p>
        </p:txBody>
      </p:sp>
      <p:sp>
        <p:nvSpPr>
          <p:cNvPr id="151" name="Our Targeted Themes:"/>
          <p:cNvSpPr txBox="1"/>
          <p:nvPr/>
        </p:nvSpPr>
        <p:spPr>
          <a:xfrm>
            <a:off x="4884977" y="3160370"/>
            <a:ext cx="3234844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Our Targeted Themes:</a:t>
            </a:r>
          </a:p>
        </p:txBody>
      </p:sp>
      <p:sp>
        <p:nvSpPr>
          <p:cNvPr id="152" name="SHORTAGE…"/>
          <p:cNvSpPr txBox="1"/>
          <p:nvPr/>
        </p:nvSpPr>
        <p:spPr>
          <a:xfrm>
            <a:off x="507064" y="3909671"/>
            <a:ext cx="11990672" cy="1934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40631" indent="-240631" algn="l">
              <a:buSzPct val="100000"/>
              <a:buChar char="•"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SHORTAGE</a:t>
            </a:r>
          </a:p>
          <a:p>
            <a:pPr marL="240631" indent="-240631" algn="l">
              <a:buSzPct val="100000"/>
              <a:buChar char="•"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ECON_OILPRICE</a:t>
            </a:r>
          </a:p>
          <a:p>
            <a:pPr marL="240631" indent="-240631" algn="l">
              <a:buSzPct val="100000"/>
              <a:buChar char="•"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HEALTH_PANDEMIC</a:t>
            </a:r>
          </a:p>
          <a:p>
            <a:pPr marL="240631" indent="-240631" algn="l">
              <a:buSzPct val="100000"/>
              <a:buChar char="•"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WB_2166_HEALTH_EMERGENCY_PREPAREDNESS_AND_DISASTER_RESPONSE</a:t>
            </a:r>
          </a:p>
          <a:p>
            <a:pPr marL="240631" indent="-240631" algn="l">
              <a:buSzPct val="100000"/>
              <a:buChar char="•"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WB_1079_COMMODITIES_AND_RESOURCES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