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2"/>
            <a:ext cx="10464800" cy="609777"/>
          </a:xfrm>
          <a:prstGeom prst="rect">
            <a:avLst/>
          </a:prstGeom>
        </p:spPr>
        <p:txBody>
          <a:bodyPr/>
          <a:lstStyle/>
          <a:p>
            <a:pPr marL="0" indent="0" algn="ctr" defTabSz="572516">
              <a:spcBef>
                <a:spcPts val="0"/>
              </a:spcBef>
              <a:buSzTx/>
              <a:buNone/>
              <a:defRPr sz="3332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if"/><Relationship Id="rId3" Type="http://schemas.openxmlformats.org/officeDocument/2006/relationships/image" Target="../media/image4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sing Data Science to Forecast and Locate Commodity Supply Events from Global News Data"/>
          <p:cNvSpPr txBox="1"/>
          <p:nvPr>
            <p:ph type="ctrTitle"/>
          </p:nvPr>
        </p:nvSpPr>
        <p:spPr>
          <a:xfrm>
            <a:off x="1270000" y="850899"/>
            <a:ext cx="10758091" cy="2054773"/>
          </a:xfrm>
          <a:prstGeom prst="rect">
            <a:avLst/>
          </a:prstGeom>
        </p:spPr>
        <p:txBody>
          <a:bodyPr/>
          <a:lstStyle>
            <a:lvl1pPr defTabSz="309624">
              <a:defRPr sz="4200"/>
            </a:lvl1pPr>
          </a:lstStyle>
          <a:p>
            <a:pPr/>
            <a:r>
              <a:t>Using Data Science to Forecast and Locate Commodity Supply Events from Global News Data </a:t>
            </a:r>
          </a:p>
        </p:txBody>
      </p:sp>
      <p:sp>
        <p:nvSpPr>
          <p:cNvPr id="120" name="Colin Simon…"/>
          <p:cNvSpPr txBox="1"/>
          <p:nvPr>
            <p:ph type="subTitle" sz="quarter" idx="1"/>
          </p:nvPr>
        </p:nvSpPr>
        <p:spPr>
          <a:xfrm>
            <a:off x="1270000" y="35560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37462">
              <a:defRPr sz="3400"/>
            </a:pPr>
            <a:r>
              <a:t>Colin Simon</a:t>
            </a:r>
          </a:p>
          <a:p>
            <a:pPr defTabSz="537462">
              <a:defRPr sz="3400"/>
            </a:pPr>
            <a:r>
              <a:t>Nate Bukowski</a:t>
            </a:r>
          </a:p>
        </p:txBody>
      </p:sp>
      <p:sp>
        <p:nvSpPr>
          <p:cNvPr id="121" name="May 2020"/>
          <p:cNvSpPr txBox="1"/>
          <p:nvPr/>
        </p:nvSpPr>
        <p:spPr>
          <a:xfrm>
            <a:off x="1270000" y="5035550"/>
            <a:ext cx="10464800" cy="1130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7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May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EDA"/>
          <p:cNvSpPr txBox="1"/>
          <p:nvPr>
            <p:ph type="title"/>
          </p:nvPr>
        </p:nvSpPr>
        <p:spPr>
          <a:xfrm>
            <a:off x="863600" y="2545953"/>
            <a:ext cx="11099800" cy="3080148"/>
          </a:xfrm>
          <a:prstGeom prst="rect">
            <a:avLst/>
          </a:prstGeom>
        </p:spPr>
        <p:txBody>
          <a:bodyPr/>
          <a:lstStyle/>
          <a:p>
            <a:pPr/>
            <a:r>
              <a:t>EDA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Distributions of Segments of GDELT Data"/>
          <p:cNvSpPr txBox="1"/>
          <p:nvPr>
            <p:ph type="ctrTitle"/>
          </p:nvPr>
        </p:nvSpPr>
        <p:spPr>
          <a:xfrm>
            <a:off x="1270000" y="266698"/>
            <a:ext cx="10464800" cy="764682"/>
          </a:xfrm>
          <a:prstGeom prst="rect">
            <a:avLst/>
          </a:prstGeom>
        </p:spPr>
        <p:txBody>
          <a:bodyPr/>
          <a:lstStyle>
            <a:lvl1pPr defTabSz="309624">
              <a:defRPr sz="4200"/>
            </a:lvl1pPr>
          </a:lstStyle>
          <a:p>
            <a:pPr/>
            <a:r>
              <a:t>Distributions of Segments of GDELT Data</a:t>
            </a:r>
          </a:p>
        </p:txBody>
      </p:sp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3150" y="1106468"/>
            <a:ext cx="7036675" cy="45235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18644" y="1077026"/>
            <a:ext cx="7128272" cy="45824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"/>
          <p:cNvSpPr txBox="1"/>
          <p:nvPr>
            <p:ph type="ctrTitle"/>
          </p:nvPr>
        </p:nvSpPr>
        <p:spPr>
          <a:xfrm>
            <a:off x="1270000" y="1041400"/>
            <a:ext cx="10464800" cy="1319163"/>
          </a:xfrm>
          <a:prstGeom prst="rect">
            <a:avLst/>
          </a:prstGeom>
        </p:spPr>
        <p:txBody>
          <a:bodyPr/>
          <a:lstStyle/>
          <a:p>
            <a:pPr/>
            <a:r>
              <a:t>MAPPING 1</a:t>
            </a:r>
          </a:p>
        </p:txBody>
      </p:sp>
      <p:sp>
        <p:nvSpPr>
          <p:cNvPr id="155" name="Body"/>
          <p:cNvSpPr txBox="1"/>
          <p:nvPr>
            <p:ph type="subTitle" sz="quarter" idx="1"/>
          </p:nvPr>
        </p:nvSpPr>
        <p:spPr>
          <a:xfrm>
            <a:off x="1270000" y="3073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"/>
          <p:cNvSpPr txBox="1"/>
          <p:nvPr>
            <p:ph type="ctrTitle"/>
          </p:nvPr>
        </p:nvSpPr>
        <p:spPr>
          <a:xfrm>
            <a:off x="1270000" y="1041400"/>
            <a:ext cx="10464800" cy="1319163"/>
          </a:xfrm>
          <a:prstGeom prst="rect">
            <a:avLst/>
          </a:prstGeom>
        </p:spPr>
        <p:txBody>
          <a:bodyPr/>
          <a:lstStyle/>
          <a:p>
            <a:pPr/>
            <a:r>
              <a:t>MAPPING 2</a:t>
            </a:r>
          </a:p>
        </p:txBody>
      </p:sp>
      <p:sp>
        <p:nvSpPr>
          <p:cNvPr id="158" name="Body"/>
          <p:cNvSpPr txBox="1"/>
          <p:nvPr>
            <p:ph type="subTitle" sz="quarter" idx="1"/>
          </p:nvPr>
        </p:nvSpPr>
        <p:spPr>
          <a:xfrm>
            <a:off x="1270000" y="3073400"/>
            <a:ext cx="10464800" cy="11303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"/>
          <p:cNvSpPr txBox="1"/>
          <p:nvPr>
            <p:ph type="ctrTitle"/>
          </p:nvPr>
        </p:nvSpPr>
        <p:spPr>
          <a:xfrm>
            <a:off x="1270000" y="1638300"/>
            <a:ext cx="10464800" cy="1547317"/>
          </a:xfrm>
          <a:prstGeom prst="rect">
            <a:avLst/>
          </a:prstGeom>
        </p:spPr>
        <p:txBody>
          <a:bodyPr/>
          <a:lstStyle/>
          <a:p>
            <a:pPr/>
            <a:r>
              <a:t>MODELING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"/>
          <p:cNvSpPr txBox="1"/>
          <p:nvPr>
            <p:ph type="ctrTitle"/>
          </p:nvPr>
        </p:nvSpPr>
        <p:spPr>
          <a:xfrm>
            <a:off x="1270000" y="1638300"/>
            <a:ext cx="10464800" cy="1444278"/>
          </a:xfrm>
          <a:prstGeom prst="rect">
            <a:avLst/>
          </a:prstGeom>
        </p:spPr>
        <p:txBody>
          <a:bodyPr/>
          <a:lstStyle>
            <a:lvl1pPr defTabSz="420624">
              <a:defRPr sz="5760"/>
            </a:lvl1pPr>
          </a:lstStyle>
          <a:p>
            <a:pPr/>
            <a:r>
              <a:t>Modeling Placeholder for Nate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"/>
          <p:cNvSpPr txBox="1"/>
          <p:nvPr>
            <p:ph type="ctrTitle"/>
          </p:nvPr>
        </p:nvSpPr>
        <p:spPr>
          <a:xfrm>
            <a:off x="1270000" y="1638300"/>
            <a:ext cx="10464800" cy="1702644"/>
          </a:xfrm>
          <a:prstGeom prst="rect">
            <a:avLst/>
          </a:prstGeom>
        </p:spPr>
        <p:txBody>
          <a:bodyPr/>
          <a:lstStyle>
            <a:lvl1pPr defTabSz="414781">
              <a:defRPr sz="5680"/>
            </a:lvl1pPr>
          </a:lstStyle>
          <a:p>
            <a:pPr/>
            <a:r>
              <a:t>Modeling Placeholder for Colin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EVALUATION placeholder 1"/>
          <p:cNvSpPr txBox="1"/>
          <p:nvPr>
            <p:ph type="title"/>
          </p:nvPr>
        </p:nvSpPr>
        <p:spPr>
          <a:xfrm>
            <a:off x="1181100" y="736600"/>
            <a:ext cx="10464800" cy="1349177"/>
          </a:xfrm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pPr/>
            <a:r>
              <a:t>EVALUATION placeholder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EVALUATION placeholder 2"/>
          <p:cNvSpPr txBox="1"/>
          <p:nvPr>
            <p:ph type="title"/>
          </p:nvPr>
        </p:nvSpPr>
        <p:spPr>
          <a:xfrm>
            <a:off x="1181100" y="736600"/>
            <a:ext cx="10464800" cy="1349177"/>
          </a:xfrm>
          <a:prstGeom prst="rect">
            <a:avLst/>
          </a:prstGeom>
        </p:spPr>
        <p:txBody>
          <a:bodyPr/>
          <a:lstStyle>
            <a:lvl1pPr defTabSz="467359">
              <a:defRPr sz="6400"/>
            </a:lvl1pPr>
          </a:lstStyle>
          <a:p>
            <a:pPr/>
            <a:r>
              <a:t>EVALUATION placeholder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ONCLUSIONS AND RECOMMENDATIONS placeholder 1"/>
          <p:cNvSpPr txBox="1"/>
          <p:nvPr>
            <p:ph type="title"/>
          </p:nvPr>
        </p:nvSpPr>
        <p:spPr>
          <a:xfrm>
            <a:off x="1270000" y="1143000"/>
            <a:ext cx="10464800" cy="2237929"/>
          </a:xfrm>
          <a:prstGeom prst="rect">
            <a:avLst/>
          </a:prstGeom>
        </p:spPr>
        <p:txBody>
          <a:bodyPr/>
          <a:lstStyle>
            <a:lvl1pPr defTabSz="350520">
              <a:defRPr sz="4800"/>
            </a:lvl1pPr>
          </a:lstStyle>
          <a:p>
            <a:pPr/>
            <a:r>
              <a:t>CONCLUSIONS AND RECOMMENDATIONS placeholder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INTRO"/>
          <p:cNvSpPr txBox="1"/>
          <p:nvPr>
            <p:ph type="title"/>
          </p:nvPr>
        </p:nvSpPr>
        <p:spPr>
          <a:xfrm>
            <a:off x="1270000" y="1600199"/>
            <a:ext cx="10464800" cy="1532734"/>
          </a:xfrm>
          <a:prstGeom prst="rect">
            <a:avLst/>
          </a:prstGeom>
        </p:spPr>
        <p:txBody>
          <a:bodyPr/>
          <a:lstStyle/>
          <a:p>
            <a:pPr defTabSz="344677">
              <a:defRPr sz="4719"/>
            </a:pPr>
            <a:r>
              <a:t>Problem Statement</a:t>
            </a:r>
          </a:p>
          <a:p>
            <a:pPr defTabSz="344677">
              <a:defRPr sz="4719"/>
            </a:pPr>
            <a:r>
              <a:t>Placeholder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NCLUSIONS AND RECOMMENDATIONS placeholder 2"/>
          <p:cNvSpPr txBox="1"/>
          <p:nvPr>
            <p:ph type="title"/>
          </p:nvPr>
        </p:nvSpPr>
        <p:spPr>
          <a:xfrm>
            <a:off x="1270000" y="1143000"/>
            <a:ext cx="10464800" cy="2237929"/>
          </a:xfrm>
          <a:prstGeom prst="rect">
            <a:avLst/>
          </a:prstGeom>
        </p:spPr>
        <p:txBody>
          <a:bodyPr/>
          <a:lstStyle>
            <a:lvl1pPr defTabSz="350520">
              <a:defRPr sz="4800"/>
            </a:lvl1pPr>
          </a:lstStyle>
          <a:p>
            <a:pPr/>
            <a:r>
              <a:t>CONCLUSIONS AND RECOMMENDATIONS placeholder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URTHER POSSIBILITIES"/>
          <p:cNvSpPr txBox="1"/>
          <p:nvPr>
            <p:ph type="title"/>
          </p:nvPr>
        </p:nvSpPr>
        <p:spPr>
          <a:xfrm>
            <a:off x="952500" y="1612900"/>
            <a:ext cx="11099800" cy="1002904"/>
          </a:xfrm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/>
            <a:r>
              <a:t>FURTHER POSSIBILITIES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Questions?"/>
          <p:cNvSpPr txBox="1"/>
          <p:nvPr>
            <p:ph type="title"/>
          </p:nvPr>
        </p:nvSpPr>
        <p:spPr>
          <a:xfrm>
            <a:off x="1270000" y="1308100"/>
            <a:ext cx="10464800" cy="1878956"/>
          </a:xfrm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DELT placeholder"/>
          <p:cNvSpPr txBox="1"/>
          <p:nvPr>
            <p:ph type="ctrTitle"/>
          </p:nvPr>
        </p:nvSpPr>
        <p:spPr>
          <a:xfrm>
            <a:off x="1270000" y="685800"/>
            <a:ext cx="10464800" cy="1130300"/>
          </a:xfrm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GDELT placeholder</a:t>
            </a:r>
          </a:p>
        </p:txBody>
      </p:sp>
      <p:sp>
        <p:nvSpPr>
          <p:cNvPr id="126" name="“What is GDELT”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37462">
              <a:defRPr sz="3400"/>
            </a:pPr>
            <a:r>
              <a:t>“What is GDELT”</a:t>
            </a:r>
          </a:p>
          <a:p>
            <a:pPr defTabSz="537462">
              <a:defRPr sz="3400"/>
            </a:pPr>
            <a:r>
              <a:t>Placeholder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DELT Datasets"/>
          <p:cNvSpPr txBox="1"/>
          <p:nvPr>
            <p:ph type="ctrTitle"/>
          </p:nvPr>
        </p:nvSpPr>
        <p:spPr>
          <a:xfrm>
            <a:off x="1270000" y="660400"/>
            <a:ext cx="10464800" cy="1130300"/>
          </a:xfrm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GDELT Datasets</a:t>
            </a:r>
          </a:p>
        </p:txBody>
      </p:sp>
      <p:sp>
        <p:nvSpPr>
          <p:cNvPr id="129" name="Events DB"/>
          <p:cNvSpPr txBox="1"/>
          <p:nvPr>
            <p:ph type="subTitle" sz="quarter" idx="1"/>
          </p:nvPr>
        </p:nvSpPr>
        <p:spPr>
          <a:xfrm>
            <a:off x="1270000" y="2724150"/>
            <a:ext cx="5615633" cy="1130301"/>
          </a:xfrm>
          <a:prstGeom prst="rect">
            <a:avLst/>
          </a:prstGeom>
        </p:spPr>
        <p:txBody>
          <a:bodyPr/>
          <a:lstStyle/>
          <a:p>
            <a:pPr/>
            <a:r>
              <a:t>Events DB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DELT GKG…"/>
          <p:cNvSpPr txBox="1"/>
          <p:nvPr>
            <p:ph type="ctrTitle"/>
          </p:nvPr>
        </p:nvSpPr>
        <p:spPr>
          <a:xfrm>
            <a:off x="1321072" y="88900"/>
            <a:ext cx="10362656" cy="1796951"/>
          </a:xfrm>
          <a:prstGeom prst="rect">
            <a:avLst/>
          </a:prstGeom>
        </p:spPr>
        <p:txBody>
          <a:bodyPr/>
          <a:lstStyle/>
          <a:p>
            <a:pPr defTabSz="262889">
              <a:defRPr sz="3600"/>
            </a:pPr>
            <a:r>
              <a:t>GDELT GKG </a:t>
            </a:r>
          </a:p>
          <a:p>
            <a:pPr defTabSz="262889">
              <a:defRPr sz="3600"/>
            </a:pPr>
            <a:r>
              <a:t>(Global Knowledge Graph) </a:t>
            </a:r>
          </a:p>
          <a:p>
            <a:pPr defTabSz="262889">
              <a:defRPr sz="3600"/>
            </a:pPr>
            <a:r>
              <a:t>Themes</a:t>
            </a:r>
          </a:p>
        </p:txBody>
      </p:sp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3359" y="3058229"/>
            <a:ext cx="4445694" cy="641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76401" y="3101401"/>
            <a:ext cx="4933018" cy="6418527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More than 56,000 themes are extracted from the data feed…"/>
          <p:cNvSpPr txBox="1"/>
          <p:nvPr/>
        </p:nvSpPr>
        <p:spPr>
          <a:xfrm>
            <a:off x="2267576" y="2057360"/>
            <a:ext cx="846964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More than 56,000 themes are extracted from the data feed</a:t>
            </a:r>
          </a:p>
          <a:p>
            <a:pPr/>
            <a:r>
              <a:t>One article can have multiple themes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DELT GKG…"/>
          <p:cNvSpPr txBox="1"/>
          <p:nvPr>
            <p:ph type="ctrTitle"/>
          </p:nvPr>
        </p:nvSpPr>
        <p:spPr>
          <a:xfrm>
            <a:off x="1321072" y="88900"/>
            <a:ext cx="10362656" cy="1796951"/>
          </a:xfrm>
          <a:prstGeom prst="rect">
            <a:avLst/>
          </a:prstGeom>
        </p:spPr>
        <p:txBody>
          <a:bodyPr/>
          <a:lstStyle/>
          <a:p>
            <a:pPr defTabSz="262889">
              <a:defRPr sz="3600"/>
            </a:pPr>
            <a:r>
              <a:t>GDELT GKG </a:t>
            </a:r>
          </a:p>
          <a:p>
            <a:pPr defTabSz="262889">
              <a:defRPr sz="3600"/>
            </a:pPr>
            <a:r>
              <a:t>(Global Knowledge Graph) </a:t>
            </a:r>
          </a:p>
          <a:p>
            <a:pPr defTabSz="262889">
              <a:defRPr sz="3600"/>
            </a:pPr>
            <a:r>
              <a:t>Themes</a:t>
            </a:r>
          </a:p>
        </p:txBody>
      </p:sp>
      <p:sp>
        <p:nvSpPr>
          <p:cNvPr id="137" name="More than 56,000 themes are extracted from the data feed…"/>
          <p:cNvSpPr txBox="1"/>
          <p:nvPr/>
        </p:nvSpPr>
        <p:spPr>
          <a:xfrm>
            <a:off x="2435851" y="2057360"/>
            <a:ext cx="846964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More than 56,000 themes are extracted from the data feed</a:t>
            </a:r>
          </a:p>
          <a:p>
            <a:pPr/>
            <a:r>
              <a:t>One article can have multiple themes</a:t>
            </a:r>
          </a:p>
        </p:txBody>
      </p:sp>
      <p:sp>
        <p:nvSpPr>
          <p:cNvPr id="138" name="Our Targeted Themes:"/>
          <p:cNvSpPr txBox="1"/>
          <p:nvPr/>
        </p:nvSpPr>
        <p:spPr>
          <a:xfrm>
            <a:off x="4884978" y="3160370"/>
            <a:ext cx="32348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Our Targeted Themes:</a:t>
            </a:r>
          </a:p>
        </p:txBody>
      </p:sp>
      <p:sp>
        <p:nvSpPr>
          <p:cNvPr id="139" name="SHORTAGE…"/>
          <p:cNvSpPr txBox="1"/>
          <p:nvPr/>
        </p:nvSpPr>
        <p:spPr>
          <a:xfrm>
            <a:off x="507064" y="3975100"/>
            <a:ext cx="11990672" cy="180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40631" indent="-240631" algn="l">
              <a:buSzPct val="100000"/>
              <a:buChar char="•"/>
            </a:pPr>
            <a:r>
              <a:t>SHORTAGE</a:t>
            </a:r>
          </a:p>
          <a:p>
            <a:pPr marL="240631" indent="-240631" algn="l">
              <a:buSzPct val="100000"/>
              <a:buChar char="•"/>
            </a:pPr>
            <a:r>
              <a:t>ECON_OILPRICE</a:t>
            </a:r>
          </a:p>
          <a:p>
            <a:pPr marL="240631" indent="-240631" algn="l">
              <a:buSzPct val="100000"/>
              <a:buChar char="•"/>
            </a:pPr>
            <a:r>
              <a:t>HEALTH_PANDEMIC</a:t>
            </a:r>
          </a:p>
          <a:p>
            <a:pPr marL="240631" indent="-240631" algn="l">
              <a:buSzPct val="100000"/>
              <a:buChar char="•"/>
            </a:pPr>
            <a:r>
              <a:t>WB_2166_HEALTH_EMERGENCY_PREPAREDNESS_AND_DISASTER_RESPONSE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DATA GATHER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GATHERING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Cloud placeholder"/>
          <p:cNvSpPr txBox="1"/>
          <p:nvPr>
            <p:ph type="ctrTitle"/>
          </p:nvPr>
        </p:nvSpPr>
        <p:spPr>
          <a:xfrm>
            <a:off x="1270000" y="1638299"/>
            <a:ext cx="10464800" cy="1401170"/>
          </a:xfrm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Google Cloud placeholder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le"/>
          <p:cNvSpPr txBox="1"/>
          <p:nvPr>
            <p:ph type="ctrTitle"/>
          </p:nvPr>
        </p:nvSpPr>
        <p:spPr>
          <a:xfrm>
            <a:off x="1270000" y="1638300"/>
            <a:ext cx="10464800" cy="1327101"/>
          </a:xfrm>
          <a:prstGeom prst="rect">
            <a:avLst/>
          </a:prstGeom>
        </p:spPr>
        <p:txBody>
          <a:bodyPr/>
          <a:lstStyle/>
          <a:p>
            <a:pPr/>
            <a:r>
              <a:t>Cleaning placeholder</a:t>
            </a:r>
          </a:p>
        </p:txBody>
      </p:sp>
      <p:sp>
        <p:nvSpPr>
          <p:cNvPr id="146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