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428-F9E1-0784-4A31-2274E00FC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D6294-3E3F-FBBB-9B53-4A9FAC43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C9D9-06B8-19DF-9D0F-E489E6DD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211F-8EB7-76F6-6943-4F36AD3C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BAA9-C2A8-E0E6-F535-E8417278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4FF4-71C5-E9D5-D55C-8DFF507A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D3FF9-3CE3-66D7-03F5-A1B154F59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4C84-43A3-5421-17CE-5CBCB753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AFBB-5E2C-6474-F21E-CE769CAB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D75-BA71-7DD1-C9FA-81F90D5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0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FCD21-7892-732B-7553-798520CFD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549A0-1A70-D7F0-7403-B0056DC0C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011C-63D2-AB4F-49A5-2E8FD33D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B828-11C9-FD4C-AFC8-42F6D5E0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415A-4CA6-424E-943F-569FC70A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8587-09B9-9BCF-C510-0396C4C0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BD9E-1F53-7583-15C9-062C714D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1854-A8BF-1E13-70F8-801EA79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0A7A-664A-4A6D-6363-4FCF8E0B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6C30-283C-FAF9-95CD-081B5A2D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750F-3AD5-0DF8-F712-6BEDD419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8EF47-2C0D-7078-9FB7-E18E8333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DFEA-0EBC-A5B9-9D77-D89A14A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C364-1051-2616-70CB-2FE14D57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11A3-7C3E-EECE-B529-46B4D70B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0FE3-3721-01A7-9C38-18EC58E8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93AB-94DB-2412-0203-121083E16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0AC81-53AB-C688-BF3A-43F98CCF8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03DBA-B979-D24D-0A64-6D2E0773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28173-8CB6-A2EE-3862-2CDF87D4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E371-B65A-97B5-259C-74285B6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A1FC-7158-B502-FEF9-2004ECC5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BF7B3-313E-CA0F-F430-2C5A9430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7D5B4-C27A-237C-AB77-1194928D2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DB987-A353-FB7D-A789-09500B80F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CE02E-69E3-1631-DDA3-926B3B97A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1B501-44A7-EF05-D7BB-49CF00B4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5A5C7-B520-ECBF-665F-46F0235C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F7E42-BDD0-8EAE-5B6E-4BD165E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E780-9DB9-5D0F-056D-5718420C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00B96-EC2A-7F52-128D-F6D55F97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9C872-FC82-EB7D-8CB4-5C53C6A9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6ECE3-8222-36F1-CE32-1BA561CD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7FC0E-C141-7C99-D676-E8ED75BF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63819-AC0A-E7BD-4176-B5415300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F53FC-43EF-ABE5-A293-3B4F694E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2D4A-6EBE-E69B-3EB6-F0EA3D77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430D-01BC-3329-00BB-C1D74E1B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E9995-7022-4809-4906-731848F17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380E-F263-1192-703F-9A99711C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651AB-A103-DE05-1D7E-47ED0848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CE5DF-084E-E2CB-6541-D4881727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BC6F-C36A-F82D-2D40-A05E115D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92ECD-A606-5675-39EC-6B68AB8EC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9A53-1B7A-BB7C-7226-453E0612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4848F-9C56-B0C1-40E5-44747CED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8626-2D13-9E55-2D12-81751527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A8B15-B48C-D256-D58B-FFD4BAB8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6802B-597F-7458-94A4-837D1E61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3161-1CF3-DA29-01E7-C73B3E0B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B7F9-C8CD-B901-08D5-775F50D3A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0895E-79A2-447B-9757-C308A0BC6796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E6B8-E586-8AFD-639F-BCDFA2E6E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6E84-1F8A-0CD2-4405-5868026ED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A56D3-9F38-42A6-87C7-A2319D9C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1DD1-C8DE-8C40-91DF-3C6B4F73E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Digital Downconverter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9B208-65EE-B7EF-199F-7F9C85100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Wessels</a:t>
            </a:r>
          </a:p>
        </p:txBody>
      </p:sp>
    </p:spTree>
    <p:extLst>
      <p:ext uri="{BB962C8B-B14F-4D97-AF65-F5344CB8AC3E}">
        <p14:creationId xmlns:p14="http://schemas.microsoft.com/office/powerpoint/2010/main" val="341084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23A0-3326-06D3-04EA-8825B124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643"/>
            <a:ext cx="10515600" cy="1325563"/>
          </a:xfrm>
        </p:spPr>
        <p:txBody>
          <a:bodyPr/>
          <a:lstStyle/>
          <a:p>
            <a:r>
              <a:rPr lang="en-US" dirty="0" err="1"/>
              <a:t>Downsampling</a:t>
            </a:r>
            <a:r>
              <a:rPr lang="en-US" dirty="0"/>
              <a:t>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DEA22-4B0B-204A-CC63-484097B8F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706" y="980241"/>
            <a:ext cx="8258055" cy="54161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8B596-A4C2-A9B4-9829-FD374ACFC6CA}"/>
              </a:ext>
            </a:extLst>
          </p:cNvPr>
          <p:cNvSpPr txBox="1"/>
          <p:nvPr/>
        </p:nvSpPr>
        <p:spPr>
          <a:xfrm>
            <a:off x="356616" y="1078992"/>
            <a:ext cx="33720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Time-series plot is lower frequency (x axis unit change)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Downsampled</a:t>
            </a:r>
            <a:r>
              <a:rPr lang="en-US" dirty="0"/>
              <a:t> result shows signals at +/- 3 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an alias of the +/- 27 MHz signal, shifted by the new sample frequency of 10 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27 MHz - 3*(10 MHz) = -3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Downsampled</a:t>
            </a:r>
            <a:r>
              <a:rPr lang="en-US" dirty="0"/>
              <a:t> signal is slightly stronger at 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an alias of the +/- 20 MHz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MHz – 2*(10 MHz) = 0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Aliasing of other signals is interfering with signal of interest</a:t>
            </a:r>
          </a:p>
        </p:txBody>
      </p:sp>
    </p:spTree>
    <p:extLst>
      <p:ext uri="{BB962C8B-B14F-4D97-AF65-F5344CB8AC3E}">
        <p14:creationId xmlns:p14="http://schemas.microsoft.com/office/powerpoint/2010/main" val="28126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B956-57A2-484C-A94A-2323B9AB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DD19-951D-0FD5-782B-BE27B436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504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Mixing two signals is equivalent to </a:t>
            </a:r>
            <a:r>
              <a:rPr lang="en-US" b="1" dirty="0"/>
              <a:t>multiplication</a:t>
            </a:r>
          </a:p>
          <a:p>
            <a:r>
              <a:rPr lang="en-US" dirty="0"/>
              <a:t>Mixing produces two images, the </a:t>
            </a:r>
            <a:r>
              <a:rPr lang="en-US" b="1" dirty="0"/>
              <a:t>sum</a:t>
            </a:r>
            <a:r>
              <a:rPr lang="en-US" dirty="0"/>
              <a:t> and </a:t>
            </a:r>
            <a:r>
              <a:rPr lang="en-US" b="1" dirty="0"/>
              <a:t>difference</a:t>
            </a:r>
          </a:p>
          <a:p>
            <a:r>
              <a:rPr lang="en-US" dirty="0"/>
              <a:t>The local oscillator frequency can be chosen to move a </a:t>
            </a:r>
            <a:r>
              <a:rPr lang="en-US" b="1" dirty="0"/>
              <a:t>signal of interest </a:t>
            </a:r>
            <a:r>
              <a:rPr lang="en-US" dirty="0"/>
              <a:t>to DC</a:t>
            </a:r>
          </a:p>
          <a:p>
            <a:pPr lvl="1"/>
            <a:r>
              <a:rPr lang="en-US" dirty="0"/>
              <a:t>The LO frequency equals the signal of interest frequency</a:t>
            </a:r>
          </a:p>
          <a:p>
            <a:pPr lvl="1"/>
            <a:r>
              <a:rPr lang="en-US" dirty="0"/>
              <a:t>In this case, a sum and difference image of both conjugates of the signal of interest will </a:t>
            </a:r>
            <a:r>
              <a:rPr lang="en-US" b="1" dirty="0"/>
              <a:t>combine at DC </a:t>
            </a:r>
            <a:r>
              <a:rPr lang="en-US" dirty="0"/>
              <a:t>= 0 Hz</a:t>
            </a:r>
          </a:p>
          <a:p>
            <a:r>
              <a:rPr lang="en-US" dirty="0"/>
              <a:t>A low-pass filter is used to block all signals except the signal of interest near DC</a:t>
            </a:r>
          </a:p>
          <a:p>
            <a:r>
              <a:rPr lang="en-US" dirty="0" err="1"/>
              <a:t>Downsampling</a:t>
            </a:r>
            <a:r>
              <a:rPr lang="en-US" dirty="0"/>
              <a:t> </a:t>
            </a:r>
            <a:r>
              <a:rPr lang="en-US" b="1" dirty="0"/>
              <a:t>reduces the sample frequency </a:t>
            </a:r>
            <a:r>
              <a:rPr lang="en-US" dirty="0"/>
              <a:t>of the signal without aliasing, provided the LPF reduces the bandwidth enough</a:t>
            </a:r>
          </a:p>
          <a:p>
            <a:pPr lvl="1"/>
            <a:r>
              <a:rPr lang="en-US" dirty="0"/>
              <a:t>Reducing the sample frequency gets rid of unnecessary samples, making it practical to store and analyze the signal</a:t>
            </a:r>
          </a:p>
          <a:p>
            <a:r>
              <a:rPr lang="en-US" dirty="0"/>
              <a:t>The result is 1 narrow-bandwidth signal </a:t>
            </a:r>
            <a:r>
              <a:rPr lang="en-US" b="1" dirty="0"/>
              <a:t>chosen</a:t>
            </a:r>
            <a:r>
              <a:rPr lang="en-US" dirty="0"/>
              <a:t> out of a wide range of frequencies</a:t>
            </a:r>
          </a:p>
        </p:txBody>
      </p:sp>
    </p:spTree>
    <p:extLst>
      <p:ext uri="{BB962C8B-B14F-4D97-AF65-F5344CB8AC3E}">
        <p14:creationId xmlns:p14="http://schemas.microsoft.com/office/powerpoint/2010/main" val="68146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C358-59F2-11DE-77C8-A3EDDAE3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E8DC-BDD2-77CC-0FB7-9809EA5C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lower the frequency of a high-frequency signal</a:t>
            </a:r>
          </a:p>
          <a:p>
            <a:r>
              <a:rPr lang="en-US" dirty="0"/>
              <a:t>Lossless process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Local oscillator (LO)</a:t>
            </a:r>
          </a:p>
          <a:p>
            <a:pPr lvl="1"/>
            <a:r>
              <a:rPr lang="en-US" dirty="0"/>
              <a:t>Mixer</a:t>
            </a:r>
          </a:p>
          <a:p>
            <a:pPr lvl="1"/>
            <a:r>
              <a:rPr lang="en-US" dirty="0"/>
              <a:t>Low-pass filter (LPF)</a:t>
            </a:r>
          </a:p>
          <a:p>
            <a:pPr lvl="1"/>
            <a:r>
              <a:rPr lang="en-US" dirty="0"/>
              <a:t>Decimator / </a:t>
            </a:r>
            <a:r>
              <a:rPr lang="en-US" dirty="0" err="1"/>
              <a:t>Downsampler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8695-F2F5-325C-511B-994369A8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Digital Downconverter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2FFEB0-32FB-E2D5-DA4A-F5F0583B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511" y="1353693"/>
            <a:ext cx="10525289" cy="53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2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373A-C726-346A-D59E-4E69504C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Frequencies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DAC98-12CD-9701-338B-64454E84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10256" cy="4351338"/>
          </a:xfrm>
        </p:spPr>
        <p:txBody>
          <a:bodyPr/>
          <a:lstStyle/>
          <a:p>
            <a:r>
              <a:rPr lang="en-US" dirty="0"/>
              <a:t>Tones at 10, 37, 85 MHz with additive white gaussian noise on y(t)</a:t>
            </a:r>
          </a:p>
          <a:p>
            <a:r>
              <a:rPr lang="en-US" dirty="0"/>
              <a:t>BW = 85 MHz, F</a:t>
            </a:r>
            <a:r>
              <a:rPr lang="en-US" baseline="-25000" dirty="0"/>
              <a:t>s</a:t>
            </a:r>
            <a:r>
              <a:rPr lang="en-US" dirty="0"/>
              <a:t> = 500 MHz</a:t>
            </a:r>
          </a:p>
          <a:p>
            <a:r>
              <a:rPr lang="en-US" dirty="0"/>
              <a:t>Real signal: complex symmetry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52B9A04-A7DB-49D8-995F-8A30DCF8F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1728" y="1420516"/>
            <a:ext cx="7768400" cy="5072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E16235-03C8-2896-4EA2-79C661F7E8C6}"/>
              </a:ext>
            </a:extLst>
          </p:cNvPr>
          <p:cNvSpPr txBox="1"/>
          <p:nvPr/>
        </p:nvSpPr>
        <p:spPr>
          <a:xfrm>
            <a:off x="6493764" y="4231886"/>
            <a:ext cx="3015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-85 MHz                  -37 MHz   -10 MHz  +10 MHz     +35 MHz                     +85 MHz</a:t>
            </a:r>
          </a:p>
        </p:txBody>
      </p:sp>
    </p:spTree>
    <p:extLst>
      <p:ext uri="{BB962C8B-B14F-4D97-AF65-F5344CB8AC3E}">
        <p14:creationId xmlns:p14="http://schemas.microsoft.com/office/powerpoint/2010/main" val="102335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AFF1-BECB-572E-EDB7-39FFD028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5B19-0B8D-A3A7-428C-3F1E47D5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Mixing is multiplication of x[n] and the LO of a constant frequency</a:t>
            </a:r>
          </a:p>
          <a:p>
            <a:pPr lvl="1"/>
            <a:r>
              <a:rPr lang="en-US" dirty="0"/>
              <a:t>LO frequency is chosen to be 10 MHz</a:t>
            </a:r>
          </a:p>
          <a:p>
            <a:r>
              <a:rPr lang="en-US" dirty="0"/>
              <a:t>Multiplication of two periodic signals follows this trigonometric identity:</a:t>
            </a:r>
          </a:p>
          <a:p>
            <a:endParaRPr lang="en-US" dirty="0"/>
          </a:p>
          <a:p>
            <a:r>
              <a:rPr lang="en-US" dirty="0"/>
              <a:t>The goal of </a:t>
            </a:r>
            <a:r>
              <a:rPr lang="en-US" dirty="0" err="1"/>
              <a:t>downconversion</a:t>
            </a:r>
            <a:r>
              <a:rPr lang="en-US" dirty="0"/>
              <a:t> is to frequency shift the signal of interest near 0 Hz.</a:t>
            </a:r>
          </a:p>
          <a:p>
            <a:pPr lvl="1"/>
            <a:r>
              <a:rPr lang="en-US" dirty="0"/>
              <a:t>This is why the LO frequency is equal to the frequency of the signal of interest (10 MHz)</a:t>
            </a:r>
          </a:p>
          <a:p>
            <a:r>
              <a:rPr lang="en-US" dirty="0"/>
              <a:t>Keep the lower frequency cos(a-b) component (</a:t>
            </a:r>
            <a:r>
              <a:rPr lang="en-US" b="1" dirty="0"/>
              <a:t>difference</a:t>
            </a:r>
            <a:r>
              <a:rPr lang="en-US" dirty="0"/>
              <a:t>) </a:t>
            </a:r>
          </a:p>
          <a:p>
            <a:r>
              <a:rPr lang="en-US" dirty="0"/>
              <a:t>Discard the higher frequency cos(</a:t>
            </a:r>
            <a:r>
              <a:rPr lang="en-US" dirty="0" err="1"/>
              <a:t>a+b</a:t>
            </a:r>
            <a:r>
              <a:rPr lang="en-US" dirty="0"/>
              <a:t>) component (</a:t>
            </a:r>
            <a:r>
              <a:rPr lang="en-US" b="1" dirty="0"/>
              <a:t>sum</a:t>
            </a:r>
            <a:r>
              <a:rPr lang="en-US" dirty="0"/>
              <a:t>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6304E-9BD9-9C84-E2D7-DABA5A7F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186" b="51074"/>
          <a:stretch>
            <a:fillRect/>
          </a:stretch>
        </p:blipFill>
        <p:spPr>
          <a:xfrm>
            <a:off x="2971800" y="3105182"/>
            <a:ext cx="4753165" cy="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3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6438C-8ABB-F4FB-D958-857D315D1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6427" y="129019"/>
            <a:ext cx="10107946" cy="65999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2DED0E-DAFD-7AE9-AF1E-41DA4B2AB89F}"/>
              </a:ext>
            </a:extLst>
          </p:cNvPr>
          <p:cNvSpPr txBox="1"/>
          <p:nvPr/>
        </p:nvSpPr>
        <p:spPr>
          <a:xfrm>
            <a:off x="5098915" y="1170431"/>
            <a:ext cx="240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-85-10        -85+10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5D8F1-6E82-962B-3747-5341CB0BCCE1}"/>
              </a:ext>
            </a:extLst>
          </p:cNvPr>
          <p:cNvSpPr txBox="1"/>
          <p:nvPr/>
        </p:nvSpPr>
        <p:spPr>
          <a:xfrm>
            <a:off x="5907024" y="465059"/>
            <a:ext cx="240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-10+10 AND 10-10 -&gt;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F352B-0CD1-E2EA-04B8-E0404E6D0113}"/>
              </a:ext>
            </a:extLst>
          </p:cNvPr>
          <p:cNvSpPr txBox="1"/>
          <p:nvPr/>
        </p:nvSpPr>
        <p:spPr>
          <a:xfrm>
            <a:off x="8194548" y="1047320"/>
            <a:ext cx="240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difference      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56B3C-BF8D-AB6E-1BA9-30F567D59CA3}"/>
              </a:ext>
            </a:extLst>
          </p:cNvPr>
          <p:cNvSpPr txBox="1"/>
          <p:nvPr/>
        </p:nvSpPr>
        <p:spPr>
          <a:xfrm>
            <a:off x="8311896" y="1170431"/>
            <a:ext cx="240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85-10        85+10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C57A6-F471-27EE-BFB0-0B8B8A7E7B58}"/>
              </a:ext>
            </a:extLst>
          </p:cNvPr>
          <p:cNvSpPr txBox="1"/>
          <p:nvPr/>
        </p:nvSpPr>
        <p:spPr>
          <a:xfrm>
            <a:off x="127627" y="311556"/>
            <a:ext cx="1828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Original frequencies are blue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Mixed signal frequencies are orange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 frequency = 10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Orange peaks are +/- 10 MHz apart from blue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 DC: the sum image of -10 MHz and the difference image of +10 MHz combine, essentially doubling the amplitude</a:t>
            </a:r>
          </a:p>
        </p:txBody>
      </p:sp>
    </p:spTree>
    <p:extLst>
      <p:ext uri="{BB962C8B-B14F-4D97-AF65-F5344CB8AC3E}">
        <p14:creationId xmlns:p14="http://schemas.microsoft.com/office/powerpoint/2010/main" val="182316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43A5-25A2-B997-0511-31741ABC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Low-Pass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1387-CBC5-BD7D-0205-000FC8A6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825625"/>
            <a:ext cx="5006316" cy="4351338"/>
          </a:xfrm>
        </p:spPr>
        <p:txBody>
          <a:bodyPr>
            <a:normAutofit/>
          </a:bodyPr>
          <a:lstStyle/>
          <a:p>
            <a:r>
              <a:rPr lang="en-US" dirty="0"/>
              <a:t>Mixing shifted the signal of interested to be centered at DC (0 Hz)</a:t>
            </a:r>
          </a:p>
          <a:p>
            <a:r>
              <a:rPr lang="en-US" dirty="0"/>
              <a:t>An ideal low pass filter blocks all signals with frequencies greater than the cutoff frequency</a:t>
            </a:r>
          </a:p>
          <a:p>
            <a:r>
              <a:rPr lang="en-US" dirty="0"/>
              <a:t>Cutoff frequency of 2 MHz will pass the signal centered at DC and block other signals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74E77AE-F24A-B0F5-18C7-61A98B548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402" y="1690688"/>
            <a:ext cx="6158508" cy="40391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EA35CE-DFBE-78D5-1F45-E3751AA3ADDF}"/>
              </a:ext>
            </a:extLst>
          </p:cNvPr>
          <p:cNvCxnSpPr>
            <a:cxnSpLocks/>
          </p:cNvCxnSpPr>
          <p:nvPr/>
        </p:nvCxnSpPr>
        <p:spPr>
          <a:xfrm>
            <a:off x="6096000" y="5138928"/>
            <a:ext cx="2682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A6B958-821E-CFAB-59D4-5141C2FCCC6A}"/>
              </a:ext>
            </a:extLst>
          </p:cNvPr>
          <p:cNvCxnSpPr>
            <a:cxnSpLocks/>
          </p:cNvCxnSpPr>
          <p:nvPr/>
        </p:nvCxnSpPr>
        <p:spPr>
          <a:xfrm>
            <a:off x="9201912" y="5138928"/>
            <a:ext cx="2682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CE91D6-3092-61D7-5934-00D1F7AB041E}"/>
              </a:ext>
            </a:extLst>
          </p:cNvPr>
          <p:cNvCxnSpPr>
            <a:cxnSpLocks/>
          </p:cNvCxnSpPr>
          <p:nvPr/>
        </p:nvCxnSpPr>
        <p:spPr>
          <a:xfrm flipV="1">
            <a:off x="9201912" y="1825625"/>
            <a:ext cx="0" cy="3313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3ABC61-1A98-379C-2AB4-B96AA6BD12CA}"/>
              </a:ext>
            </a:extLst>
          </p:cNvPr>
          <p:cNvCxnSpPr>
            <a:cxnSpLocks/>
          </p:cNvCxnSpPr>
          <p:nvPr/>
        </p:nvCxnSpPr>
        <p:spPr>
          <a:xfrm flipV="1">
            <a:off x="8778240" y="1825624"/>
            <a:ext cx="0" cy="3313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F0375-5683-84BA-AC9B-F407E5BE711D}"/>
              </a:ext>
            </a:extLst>
          </p:cNvPr>
          <p:cNvCxnSpPr>
            <a:cxnSpLocks/>
          </p:cNvCxnSpPr>
          <p:nvPr/>
        </p:nvCxnSpPr>
        <p:spPr>
          <a:xfrm>
            <a:off x="8778240" y="1825624"/>
            <a:ext cx="423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BA0357-1A42-FD23-DA22-32C545217EEA}"/>
              </a:ext>
            </a:extLst>
          </p:cNvPr>
          <p:cNvSpPr txBox="1"/>
          <p:nvPr/>
        </p:nvSpPr>
        <p:spPr>
          <a:xfrm>
            <a:off x="7499694" y="1864519"/>
            <a:ext cx="149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Passband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6F316-654D-EB37-F383-4EC7991DB712}"/>
              </a:ext>
            </a:extLst>
          </p:cNvPr>
          <p:cNvSpPr txBox="1"/>
          <p:nvPr/>
        </p:nvSpPr>
        <p:spPr>
          <a:xfrm>
            <a:off x="9500526" y="3762904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Stopband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C8E45-D1B0-24DA-2A95-DE0CC57A3FF4}"/>
              </a:ext>
            </a:extLst>
          </p:cNvPr>
          <p:cNvSpPr txBox="1"/>
          <p:nvPr/>
        </p:nvSpPr>
        <p:spPr>
          <a:xfrm>
            <a:off x="7411472" y="3753347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Stopband</a:t>
            </a:r>
          </a:p>
        </p:txBody>
      </p:sp>
    </p:spTree>
    <p:extLst>
      <p:ext uri="{BB962C8B-B14F-4D97-AF65-F5344CB8AC3E}">
        <p14:creationId xmlns:p14="http://schemas.microsoft.com/office/powerpoint/2010/main" val="298636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CB16-8FE9-8F08-A2D4-ED921039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Low-Pass Filtering (cont.)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7EF6BD8-D7E1-6764-3FF9-1CFAC0C1AF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9111" y="2672336"/>
            <a:ext cx="5851219" cy="382053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1F4FAF-B336-F959-7539-6235D80CB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24" y="2806664"/>
            <a:ext cx="4810857" cy="3568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1404D2-BE2C-87A6-DB58-64ACA3E75084}"/>
              </a:ext>
            </a:extLst>
          </p:cNvPr>
          <p:cNvSpPr txBox="1"/>
          <p:nvPr/>
        </p:nvSpPr>
        <p:spPr>
          <a:xfrm>
            <a:off x="1005840" y="1690688"/>
            <a:ext cx="10347960" cy="998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Non-ideal filter allows +/- 20 and +/- 27 MHZ tones to pass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-60 dB attenuation at 41 MHz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47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FC96-7ADD-9B9C-67D9-48772E38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Downsampling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D7EC8-B9E7-679E-7A54-73B86023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resample with a lower sample frequency now that our signal bandwidth is much lower</a:t>
            </a:r>
          </a:p>
          <a:p>
            <a:pPr lvl="1"/>
            <a:r>
              <a:rPr lang="en-US" dirty="0"/>
              <a:t>Decimation factor: M = 50, keep every 50th sample</a:t>
            </a:r>
          </a:p>
          <a:p>
            <a:pPr lvl="1"/>
            <a:r>
              <a:rPr lang="en-US" dirty="0" err="1"/>
              <a:t>F</a:t>
            </a:r>
            <a:r>
              <a:rPr lang="en-US" baseline="-25000" dirty="0" err="1"/>
              <a:t>s,new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s,old</a:t>
            </a:r>
            <a:r>
              <a:rPr lang="en-US" dirty="0"/>
              <a:t>/M = 500 MHz/50 = 10 MHz</a:t>
            </a:r>
          </a:p>
          <a:p>
            <a:r>
              <a:rPr lang="en-US" dirty="0"/>
              <a:t>No aliasing will occur if Nyquist-Shannon sampling theorem is followed: F</a:t>
            </a:r>
            <a:r>
              <a:rPr lang="en-US" baseline="-25000" dirty="0"/>
              <a:t>s</a:t>
            </a:r>
            <a:r>
              <a:rPr lang="en-US" dirty="0"/>
              <a:t> &gt; 2*BW</a:t>
            </a:r>
          </a:p>
          <a:p>
            <a:pPr lvl="1"/>
            <a:r>
              <a:rPr lang="en-US" dirty="0"/>
              <a:t>BW of low-passed signal is ideally 2 MHz, but realistically 27 MHz</a:t>
            </a:r>
          </a:p>
          <a:p>
            <a:r>
              <a:rPr lang="en-US" dirty="0"/>
              <a:t>Due to non-ideal low-pass filter, </a:t>
            </a:r>
            <a:r>
              <a:rPr lang="en-US" b="1" dirty="0"/>
              <a:t>we expect to see aliasing after </a:t>
            </a:r>
            <a:r>
              <a:rPr lang="en-US" b="1" dirty="0" err="1"/>
              <a:t>downsampling</a:t>
            </a:r>
            <a:endParaRPr lang="en-US" dirty="0"/>
          </a:p>
          <a:p>
            <a:pPr lvl="1"/>
            <a:r>
              <a:rPr lang="en-US" dirty="0"/>
              <a:t>For no aliasing: M &lt; </a:t>
            </a:r>
            <a:r>
              <a:rPr lang="en-US" dirty="0" err="1"/>
              <a:t>F</a:t>
            </a:r>
            <a:r>
              <a:rPr lang="en-US" baseline="-25000" dirty="0" err="1"/>
              <a:t>s,old</a:t>
            </a:r>
            <a:r>
              <a:rPr lang="en-US" dirty="0"/>
              <a:t>/(2*BW)	</a:t>
            </a:r>
            <a:r>
              <a:rPr lang="en-US" b="1" dirty="0"/>
              <a:t>M &lt; 9.26 </a:t>
            </a:r>
            <a:r>
              <a:rPr lang="en-US" dirty="0"/>
              <a:t>for BW of 27 MHz</a:t>
            </a:r>
          </a:p>
        </p:txBody>
      </p:sp>
    </p:spTree>
    <p:extLst>
      <p:ext uri="{BB962C8B-B14F-4D97-AF65-F5344CB8AC3E}">
        <p14:creationId xmlns:p14="http://schemas.microsoft.com/office/powerpoint/2010/main" val="244179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659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The Digital Downconverter</vt:lpstr>
      <vt:lpstr>Description</vt:lpstr>
      <vt:lpstr>The Digital Downconverter</vt:lpstr>
      <vt:lpstr>Incoming Frequencies</vt:lpstr>
      <vt:lpstr>Mixing Stage</vt:lpstr>
      <vt:lpstr>PowerPoint Presentation</vt:lpstr>
      <vt:lpstr>Low-Pass Filtering</vt:lpstr>
      <vt:lpstr>Low-Pass Filtering (cont.)</vt:lpstr>
      <vt:lpstr>Downsampling</vt:lpstr>
      <vt:lpstr>Downsampling (cont.)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Wessels (Student)</dc:creator>
  <cp:lastModifiedBy>Colin Wessels (Student)</cp:lastModifiedBy>
  <cp:revision>1</cp:revision>
  <dcterms:created xsi:type="dcterms:W3CDTF">2025-10-20T02:58:39Z</dcterms:created>
  <dcterms:modified xsi:type="dcterms:W3CDTF">2025-10-20T05:24:55Z</dcterms:modified>
</cp:coreProperties>
</file>