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DM Sans 9pt Regular Regular"/>
        <a:ea typeface="DM Sans 9pt Regular Regular"/>
        <a:cs typeface="DM Sans 9pt Regular Regular"/>
        <a:sym typeface="DM Sans 9pt Regular Regular"/>
      </a:defRPr>
    </a:lvl1pPr>
    <a:lvl2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DM Sans 9pt Regular Regular"/>
        <a:ea typeface="DM Sans 9pt Regular Regular"/>
        <a:cs typeface="DM Sans 9pt Regular Regular"/>
        <a:sym typeface="DM Sans 9pt Regular Regular"/>
      </a:defRPr>
    </a:lvl2pPr>
    <a:lvl3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DM Sans 9pt Regular Regular"/>
        <a:ea typeface="DM Sans 9pt Regular Regular"/>
        <a:cs typeface="DM Sans 9pt Regular Regular"/>
        <a:sym typeface="DM Sans 9pt Regular Regular"/>
      </a:defRPr>
    </a:lvl3pPr>
    <a:lvl4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DM Sans 9pt Regular Regular"/>
        <a:ea typeface="DM Sans 9pt Regular Regular"/>
        <a:cs typeface="DM Sans 9pt Regular Regular"/>
        <a:sym typeface="DM Sans 9pt Regular Regular"/>
      </a:defRPr>
    </a:lvl4pPr>
    <a:lvl5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DM Sans 9pt Regular Regular"/>
        <a:ea typeface="DM Sans 9pt Regular Regular"/>
        <a:cs typeface="DM Sans 9pt Regular Regular"/>
        <a:sym typeface="DM Sans 9pt Regular Regular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DM Sans 9pt Regular Regular"/>
        <a:ea typeface="DM Sans 9pt Regular Regular"/>
        <a:cs typeface="DM Sans 9pt Regular Regular"/>
        <a:sym typeface="DM Sans 9pt Regular Regular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DM Sans 9pt Regular Regular"/>
        <a:ea typeface="DM Sans 9pt Regular Regular"/>
        <a:cs typeface="DM Sans 9pt Regular Regular"/>
        <a:sym typeface="DM Sans 9pt Regular Regular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DM Sans 9pt Regular Regular"/>
        <a:ea typeface="DM Sans 9pt Regular Regular"/>
        <a:cs typeface="DM Sans 9pt Regular Regular"/>
        <a:sym typeface="DM Sans 9pt Regular Regular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DM Sans 9pt Regular Regular"/>
        <a:ea typeface="DM Sans 9pt Regular Regular"/>
        <a:cs typeface="DM Sans 9pt Regular Regular"/>
        <a:sym typeface="DM Sans 9pt Regular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AEAEA"/>
          </a:solidFill>
        </a:fill>
      </a:tcStyle>
    </a:band2H>
    <a:firstCol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ECECEC"/>
          </a:solidFill>
        </a:fill>
      </a:tcStyle>
    </a:wholeTbl>
    <a:band2H>
      <a:tcTxStyle b="def" i="def"/>
      <a:tcStyle>
        <a:tcBdr/>
        <a:fill>
          <a:solidFill>
            <a:schemeClr val="accent6"/>
          </a:solidFill>
        </a:fill>
      </a:tcStyle>
    </a:band2H>
    <a:firstCol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BFBFB"/>
          </a:solidFill>
        </a:fill>
      </a:tcStyle>
    </a:wholeTbl>
    <a:band2H>
      <a:tcTxStyle b="def" i="def"/>
      <a:tcStyle>
        <a:tcBdr/>
        <a:fill>
          <a:solidFill>
            <a:srgbClr val="FDFDFD"/>
          </a:solidFill>
        </a:fill>
      </a:tcStyle>
    </a:band2H>
    <a:firstCol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37474F"/>
          </a:solidFill>
        </a:fill>
      </a:tcStyle>
    </a:band2H>
    <a:firstCol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7474F"/>
          </a:solidFill>
        </a:fill>
      </a:tcStyle>
    </a:lastRow>
    <a:fir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38100" cap="flat">
              <a:solidFill>
                <a:srgbClr val="37474F"/>
              </a:solidFill>
              <a:prstDash val="solid"/>
              <a:round/>
            </a:ln>
          </a:top>
          <a:bottom>
            <a:ln w="127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37474F"/>
        </a:fontRef>
        <a:srgbClr val="37474F"/>
      </a:tcTxStyle>
      <a:tcStyle>
        <a:tcBdr>
          <a:left>
            <a:ln w="12700" cap="flat">
              <a:solidFill>
                <a:srgbClr val="37474F"/>
              </a:solidFill>
              <a:prstDash val="solid"/>
              <a:round/>
            </a:ln>
          </a:left>
          <a:right>
            <a:ln w="12700" cap="flat">
              <a:solidFill>
                <a:srgbClr val="37474F"/>
              </a:solidFill>
              <a:prstDash val="solid"/>
              <a:round/>
            </a:ln>
          </a:right>
          <a:top>
            <a:ln w="12700" cap="flat">
              <a:solidFill>
                <a:srgbClr val="37474F"/>
              </a:solidFill>
              <a:prstDash val="solid"/>
              <a:round/>
            </a:ln>
          </a:top>
          <a:bottom>
            <a:ln w="38100" cap="flat">
              <a:solidFill>
                <a:srgbClr val="37474F"/>
              </a:solidFill>
              <a:prstDash val="solid"/>
              <a:round/>
            </a:ln>
          </a:bottom>
          <a:insideH>
            <a:ln w="12700" cap="flat">
              <a:solidFill>
                <a:srgbClr val="37474F"/>
              </a:solidFill>
              <a:prstDash val="solid"/>
              <a:round/>
            </a:ln>
          </a:insideH>
          <a:insideV>
            <a:ln w="12700" cap="flat">
              <a:solidFill>
                <a:srgbClr val="37474F"/>
              </a:solidFill>
              <a:prstDash val="solid"/>
              <a:round/>
            </a:ln>
          </a:insideV>
        </a:tcBdr>
        <a:fill>
          <a:solidFill>
            <a:srgbClr val="FFFFFF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FFFF">
              <a:alpha val="20000"/>
            </a:srgbClr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508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254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Shape 19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This pattern might apply to a lot of SaaS business like insurance, e-commerce, payments, etc.</a:t>
            </a: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  <a:r>
              <a:t>https://jobs-to-be-done.com/jobs-to-be-done-a-framework-for-customer-needs-c883cbf61c90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1100"/>
            </a:lvl1pPr>
          </a:lstStyle>
          <a:p>
            <a:pPr/>
            <a:r>
              <a:t>Obviously bigger than just this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Shape 2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This pattern might apply to a lot of SaaS business like insurance, e-commerce, payments, etc.</a:t>
            </a: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</a:p>
          <a:p>
            <a:pPr>
              <a:defRPr sz="1100"/>
            </a:pPr>
            <a:r>
              <a:t>https://jobs-to-be-done.com/jobs-to-be-done-a-framework-for-customer-needs-c883cbf61c90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5" name="Shape 2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Common components - chrome</a:t>
            </a:r>
          </a:p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Miniapps - often on their own route. Often only used by one user type.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" name="Shape 2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Common components - chrome</a:t>
            </a:r>
          </a:p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Miniapps - often on their own route. Often only used by one user type.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79" name="Shape 2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Common components - chrome</a:t>
            </a:r>
          </a:p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Miniapps - often on their own route. Often only used by one user type.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0;p2"/>
          <p:cNvGrpSpPr/>
          <p:nvPr/>
        </p:nvGrpSpPr>
        <p:grpSpPr>
          <a:xfrm>
            <a:off x="4350279" y="2855377"/>
            <a:ext cx="443589" cy="105633"/>
            <a:chOff x="0" y="0"/>
            <a:chExt cx="443588" cy="105631"/>
          </a:xfrm>
        </p:grpSpPr>
        <p:sp>
          <p:nvSpPr>
            <p:cNvPr id="11" name="Google Shape;11;p2"/>
            <p:cNvSpPr/>
            <p:nvPr/>
          </p:nvSpPr>
          <p:spPr>
            <a:xfrm>
              <a:off x="168968" y="0"/>
              <a:ext cx="105653" cy="10563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37936" y="0"/>
              <a:ext cx="105653" cy="10563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1" y="0"/>
              <a:ext cx="105654" cy="105632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l">
                <a:defRPr sz="14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15" name="Title Text"/>
          <p:cNvSpPr txBox="1"/>
          <p:nvPr>
            <p:ph type="title"/>
          </p:nvPr>
        </p:nvSpPr>
        <p:spPr>
          <a:xfrm>
            <a:off x="671258" y="990799"/>
            <a:ext cx="7801500" cy="1730102"/>
          </a:xfrm>
          <a:prstGeom prst="rect">
            <a:avLst/>
          </a:prstGeom>
        </p:spPr>
        <p:txBody>
          <a:bodyPr anchor="b"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16" name="Body Level One…"/>
          <p:cNvSpPr txBox="1"/>
          <p:nvPr>
            <p:ph type="body" sz="quarter" idx="1"/>
          </p:nvPr>
        </p:nvSpPr>
        <p:spPr>
          <a:xfrm>
            <a:off x="671250" y="3174875"/>
            <a:ext cx="7801500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xx%"/>
          <p:cNvSpPr txBox="1"/>
          <p:nvPr>
            <p:ph type="title" hasCustomPrompt="1"/>
          </p:nvPr>
        </p:nvSpPr>
        <p:spPr>
          <a:xfrm>
            <a:off x="311699" y="1255275"/>
            <a:ext cx="8520602" cy="1890600"/>
          </a:xfrm>
          <a:prstGeom prst="rect">
            <a:avLst/>
          </a:prstGeom>
        </p:spPr>
        <p:txBody>
          <a:bodyPr anchor="b"/>
          <a:lstStyle>
            <a:lvl1pPr algn="ctr">
              <a:defRPr sz="4000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97" name="Body Level One…"/>
          <p:cNvSpPr txBox="1"/>
          <p:nvPr>
            <p:ph type="body" sz="half" idx="1"/>
          </p:nvPr>
        </p:nvSpPr>
        <p:spPr>
          <a:xfrm>
            <a:off x="311699" y="32284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671250" y="2141249"/>
            <a:ext cx="7852200" cy="8610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Google Shape;27;p5"/>
          <p:cNvSpPr txBox="1"/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1046842" indent="-907142" algn="ctr">
              <a:buSzPts val="4000"/>
              <a:defRPr sz="4000"/>
            </a:pP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60" name="Body Level One…"/>
          <p:cNvSpPr txBox="1"/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bg>
      <p:bgPr>
        <a:solidFill>
          <a:srgbClr val="E0E0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itle Text"/>
          <p:cNvSpPr txBox="1"/>
          <p:nvPr>
            <p:ph type="title"/>
          </p:nvPr>
        </p:nvSpPr>
        <p:spPr>
          <a:xfrm>
            <a:off x="490250" y="526349"/>
            <a:ext cx="6227101" cy="40908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solidFill>
                  <a:srgbClr val="37474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474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l">
              <a:defRPr sz="1400">
                <a:solidFill>
                  <a:srgbClr val="000000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77" name="Google Shape;41;p9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37474F"/>
            </a:solidFill>
          </a:ln>
        </p:spPr>
        <p:txBody>
          <a:bodyPr lIns="0" tIns="0" rIns="0" bIns="0"/>
          <a:lstStyle/>
          <a:p>
            <a:pPr algn="l"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78" name="Title Text"/>
          <p:cNvSpPr txBox="1"/>
          <p:nvPr>
            <p:ph type="title"/>
          </p:nvPr>
        </p:nvSpPr>
        <p:spPr>
          <a:xfrm>
            <a:off x="265500" y="1081399"/>
            <a:ext cx="4045200" cy="1710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quarter" idx="1"/>
          </p:nvPr>
        </p:nvSpPr>
        <p:spPr>
          <a:xfrm>
            <a:off x="265500" y="2845200"/>
            <a:ext cx="4045200" cy="13455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Google Shape;44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ctr">
              <a:buClr>
                <a:srgbClr val="37474F"/>
              </a:buClr>
              <a:defRPr>
                <a:solidFill>
                  <a:srgbClr val="37474F"/>
                </a:solidFill>
              </a:defRPr>
            </a:pP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474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Body Level One…"/>
          <p:cNvSpPr txBox="1"/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10731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L="15303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L="19875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L="2444750" indent="-476250">
              <a:lnSpc>
                <a:spcPct val="100000"/>
              </a:lnSpc>
              <a:buClrTx/>
              <a:buSzPts val="2100"/>
              <a:buFontTx/>
              <a:defRPr sz="21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37474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702137" y="4710183"/>
            <a:ext cx="336813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000" u="none">
          <a:solidFill>
            <a:srgbClr val="FFFFFF"/>
          </a:solidFill>
          <a:uFillTx/>
          <a:latin typeface="Oswald"/>
          <a:ea typeface="Oswald"/>
          <a:cs typeface="Oswald"/>
          <a:sym typeface="Oswald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chemeClr val="accent3"/>
          </a:solidFill>
          <a:uFillTx/>
          <a:latin typeface="Average"/>
          <a:ea typeface="Average"/>
          <a:cs typeface="Average"/>
          <a:sym typeface="Average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verag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Relationship Id="rId3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jobs-to-be-done.com/jobs-to-be-done-a-framework-for-customer-needs-c883cbf61c90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bit.dev/" TargetMode="External"/><Relationship Id="rId4" Type="http://schemas.openxmlformats.org/officeDocument/2006/relationships/hyperlink" Target="https://vercel.com/templates/next.js/microfrontends" TargetMode="External"/><Relationship Id="rId5" Type="http://schemas.openxmlformats.org/officeDocument/2006/relationships/hyperlink" Target="https://github.com/WICG/import-maps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storybook.js.org/" TargetMode="External"/><Relationship Id="rId3" Type="http://schemas.openxmlformats.org/officeDocument/2006/relationships/hyperlink" Target="https://docs.pact.io/" TargetMode="External"/><Relationship Id="rId4" Type="http://schemas.openxmlformats.org/officeDocument/2006/relationships/hyperlink" Target="https://samnewman.io/patterns/architectural/bff/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hyperlink" Target="https://insights.sei.cmu.edu/blog/8-steps-for-migrating-existing-applications-to-microservices/" TargetMode="External"/><Relationship Id="rId4" Type="http://schemas.openxmlformats.org/officeDocument/2006/relationships/hyperlink" Target="https://martinfowler.com/articles/break-monolith-into-microservices.html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samnewman.io/patterns/architectural/bff/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"/>
          <p:cNvSpPr/>
          <p:nvPr/>
        </p:nvSpPr>
        <p:spPr>
          <a:xfrm>
            <a:off x="-16265" y="3639311"/>
            <a:ext cx="9176529" cy="1742358"/>
          </a:xfrm>
          <a:prstGeom prst="rect">
            <a:avLst/>
          </a:prstGeom>
          <a:solidFill>
            <a:srgbClr val="000000">
              <a:alpha val="16939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algn="l"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15" name="Google Shape;60;p13"/>
          <p:cNvSpPr txBox="1"/>
          <p:nvPr/>
        </p:nvSpPr>
        <p:spPr>
          <a:xfrm>
            <a:off x="1632299" y="1175522"/>
            <a:ext cx="5879402" cy="2164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Experiences, not Apps:</a:t>
            </a:r>
          </a:p>
          <a:p>
            <a:pPr>
              <a:defRPr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Microfrontends and their BFFs</a:t>
            </a:r>
          </a:p>
        </p:txBody>
      </p:sp>
      <p:sp>
        <p:nvSpPr>
          <p:cNvPr id="116" name="Google Shape;61;p13"/>
          <p:cNvSpPr txBox="1"/>
          <p:nvPr/>
        </p:nvSpPr>
        <p:spPr>
          <a:xfrm>
            <a:off x="1399407" y="4051932"/>
            <a:ext cx="2944201" cy="7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defRPr sz="1600">
                <a:gradFill flip="none" rotWithShape="1">
                  <a:gsLst>
                    <a:gs pos="0">
                      <a:schemeClr val="accent6">
                        <a:lumOff val="-19215"/>
                      </a:schemeClr>
                    </a:gs>
                    <a:gs pos="100000">
                      <a:schemeClr val="accent1">
                        <a:lumOff val="55723"/>
                      </a:schemeClr>
                    </a:gs>
                  </a:gsLst>
                  <a:lin ang="16200000" scaled="0"/>
                </a:gradFill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Colin Young</a:t>
            </a:r>
          </a:p>
          <a:p>
            <a:pPr algn="l">
              <a:defRPr sz="1600">
                <a:gradFill flip="none" rotWithShape="1">
                  <a:gsLst>
                    <a:gs pos="0">
                      <a:schemeClr val="accent6">
                        <a:lumOff val="-19215"/>
                      </a:schemeClr>
                    </a:gs>
                    <a:gs pos="100000">
                      <a:schemeClr val="accent1">
                        <a:lumOff val="55723"/>
                      </a:schemeClr>
                    </a:gs>
                  </a:gsLst>
                  <a:lin ang="16200000" scaled="0"/>
                </a:gradFill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2/19/25</a:t>
            </a:r>
          </a:p>
        </p:txBody>
      </p:sp>
      <p:sp>
        <p:nvSpPr>
          <p:cNvPr id="117" name="Circle"/>
          <p:cNvSpPr/>
          <p:nvPr/>
        </p:nvSpPr>
        <p:spPr>
          <a:xfrm>
            <a:off x="291027" y="3927413"/>
            <a:ext cx="965288" cy="96528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0" tIns="0" rIns="0" bIns="0"/>
          <a:lstStyle/>
          <a:p>
            <a:pPr algn="l"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86;p17"/>
          <p:cNvGrpSpPr/>
          <p:nvPr/>
        </p:nvGrpSpPr>
        <p:grpSpPr>
          <a:xfrm>
            <a:off x="1683837" y="2412045"/>
            <a:ext cx="1495801" cy="907801"/>
            <a:chOff x="0" y="0"/>
            <a:chExt cx="1495799" cy="907800"/>
          </a:xfrm>
        </p:grpSpPr>
        <p:sp>
          <p:nvSpPr>
            <p:cNvPr id="164" name="Rectangle"/>
            <p:cNvSpPr/>
            <p:nvPr/>
          </p:nvSpPr>
          <p:spPr>
            <a:xfrm>
              <a:off x="0" y="-1"/>
              <a:ext cx="1495800" cy="9078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65" name="Estimate Your Payment"/>
            <p:cNvSpPr txBox="1"/>
            <p:nvPr/>
          </p:nvSpPr>
          <p:spPr>
            <a:xfrm>
              <a:off x="0" y="146574"/>
              <a:ext cx="1495800" cy="614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Estimate Your Payment</a:t>
              </a:r>
            </a:p>
          </p:txBody>
        </p:sp>
      </p:grpSp>
      <p:sp>
        <p:nvSpPr>
          <p:cNvPr id="167" name="Google Shape;87;p17"/>
          <p:cNvSpPr txBox="1"/>
          <p:nvPr>
            <p:ph type="title"/>
          </p:nvPr>
        </p:nvSpPr>
        <p:spPr>
          <a:xfrm>
            <a:off x="482624" y="76180"/>
            <a:ext cx="6227102" cy="1396801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DM Sans 9pt Regular Regular"/>
                <a:ea typeface="DM Sans 9pt Regular Regular"/>
                <a:cs typeface="DM Sans 9pt Regular Regular"/>
                <a:sym typeface="DM Sans 9pt Regular Regular"/>
              </a:defRPr>
            </a:lvl1pPr>
          </a:lstStyle>
          <a:p>
            <a:pPr/>
            <a:r>
              <a:t>How to start</a:t>
            </a:r>
          </a:p>
        </p:txBody>
      </p:sp>
      <p:sp>
        <p:nvSpPr>
          <p:cNvPr id="168" name="Google Shape;88;p17"/>
          <p:cNvSpPr txBox="1"/>
          <p:nvPr/>
        </p:nvSpPr>
        <p:spPr>
          <a:xfrm>
            <a:off x="516826" y="1185984"/>
            <a:ext cx="5263734" cy="9067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l">
              <a:defRPr sz="1600">
                <a:solidFill>
                  <a:srgbClr val="37474F"/>
                </a:solidFill>
                <a:latin typeface="Chivo Medium Bold"/>
                <a:ea typeface="Chivo Medium Bold"/>
                <a:cs typeface="Chivo Medium Bold"/>
                <a:sym typeface="Chivo Medium Bold"/>
              </a:defRPr>
            </a:pPr>
            <a:r>
              <a:t>Define your</a:t>
            </a:r>
            <a:r>
              <a:rPr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</a:rPr>
              <a:t> </a:t>
            </a:r>
            <a:r>
              <a:rPr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Jobs To Be Done </a:t>
            </a:r>
            <a:r>
              <a:t>.</a:t>
            </a:r>
          </a:p>
          <a:p>
            <a:pPr algn="l">
              <a:defRPr sz="1600">
                <a:solidFill>
                  <a:srgbClr val="37474F"/>
                </a:solidFill>
                <a:latin typeface="Chivo Medium Bold"/>
                <a:ea typeface="Chivo Medium Bold"/>
                <a:cs typeface="Chivo Medium Bold"/>
                <a:sym typeface="Chivo Medium Bold"/>
              </a:defRPr>
            </a:pPr>
            <a:r>
              <a:t>Take, for example, a lending company’s monolithic React app fed by microservices. </a:t>
            </a:r>
          </a:p>
        </p:txBody>
      </p:sp>
      <p:grpSp>
        <p:nvGrpSpPr>
          <p:cNvPr id="171" name="Google Shape;89;p17"/>
          <p:cNvGrpSpPr/>
          <p:nvPr/>
        </p:nvGrpSpPr>
        <p:grpSpPr>
          <a:xfrm>
            <a:off x="3434987" y="2412045"/>
            <a:ext cx="1495801" cy="907801"/>
            <a:chOff x="0" y="0"/>
            <a:chExt cx="1495799" cy="907800"/>
          </a:xfrm>
        </p:grpSpPr>
        <p:sp>
          <p:nvSpPr>
            <p:cNvPr id="169" name="Rectangle"/>
            <p:cNvSpPr/>
            <p:nvPr/>
          </p:nvSpPr>
          <p:spPr>
            <a:xfrm>
              <a:off x="0" y="-1"/>
              <a:ext cx="1495800" cy="9078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70" name="Apply for Credit"/>
            <p:cNvSpPr txBox="1"/>
            <p:nvPr/>
          </p:nvSpPr>
          <p:spPr>
            <a:xfrm>
              <a:off x="0" y="146574"/>
              <a:ext cx="1495800" cy="614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Apply for Credit</a:t>
              </a:r>
            </a:p>
          </p:txBody>
        </p:sp>
      </p:grpSp>
      <p:grpSp>
        <p:nvGrpSpPr>
          <p:cNvPr id="174" name="Google Shape;90;p17"/>
          <p:cNvGrpSpPr/>
          <p:nvPr/>
        </p:nvGrpSpPr>
        <p:grpSpPr>
          <a:xfrm>
            <a:off x="5186125" y="2412045"/>
            <a:ext cx="1495801" cy="907801"/>
            <a:chOff x="0" y="0"/>
            <a:chExt cx="1495799" cy="907800"/>
          </a:xfrm>
        </p:grpSpPr>
        <p:sp>
          <p:nvSpPr>
            <p:cNvPr id="172" name="Rectangle"/>
            <p:cNvSpPr/>
            <p:nvPr/>
          </p:nvSpPr>
          <p:spPr>
            <a:xfrm>
              <a:off x="0" y="-1"/>
              <a:ext cx="1495800" cy="9078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73" name="Sign Your Loan"/>
            <p:cNvSpPr txBox="1"/>
            <p:nvPr/>
          </p:nvSpPr>
          <p:spPr>
            <a:xfrm>
              <a:off x="0" y="254525"/>
              <a:ext cx="1495800" cy="398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Sign Your Loan</a:t>
              </a:r>
            </a:p>
          </p:txBody>
        </p:sp>
      </p:grpSp>
      <p:grpSp>
        <p:nvGrpSpPr>
          <p:cNvPr id="177" name="Google Shape;91;p17"/>
          <p:cNvGrpSpPr/>
          <p:nvPr/>
        </p:nvGrpSpPr>
        <p:grpSpPr>
          <a:xfrm>
            <a:off x="6937287" y="2412045"/>
            <a:ext cx="1495801" cy="907801"/>
            <a:chOff x="0" y="0"/>
            <a:chExt cx="1495799" cy="907800"/>
          </a:xfrm>
        </p:grpSpPr>
        <p:sp>
          <p:nvSpPr>
            <p:cNvPr id="175" name="Rectangle"/>
            <p:cNvSpPr/>
            <p:nvPr/>
          </p:nvSpPr>
          <p:spPr>
            <a:xfrm>
              <a:off x="0" y="-1"/>
              <a:ext cx="1495800" cy="9078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76" name="Service Payments"/>
            <p:cNvSpPr txBox="1"/>
            <p:nvPr/>
          </p:nvSpPr>
          <p:spPr>
            <a:xfrm>
              <a:off x="0" y="146574"/>
              <a:ext cx="1495800" cy="614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Service Payments</a:t>
              </a:r>
            </a:p>
          </p:txBody>
        </p:sp>
      </p:grpSp>
      <p:sp>
        <p:nvSpPr>
          <p:cNvPr id="178" name="Loan…"/>
          <p:cNvSpPr txBox="1"/>
          <p:nvPr/>
        </p:nvSpPr>
        <p:spPr>
          <a:xfrm>
            <a:off x="557189" y="2650045"/>
            <a:ext cx="909568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Loan</a:t>
            </a:r>
          </a:p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Applicants</a:t>
            </a:r>
          </a:p>
        </p:txBody>
      </p:sp>
      <p:sp>
        <p:nvSpPr>
          <p:cNvPr id="179" name="Lead Gen…"/>
          <p:cNvSpPr txBox="1"/>
          <p:nvPr/>
        </p:nvSpPr>
        <p:spPr>
          <a:xfrm>
            <a:off x="617041" y="3816829"/>
            <a:ext cx="789864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Lead Gen</a:t>
            </a:r>
          </a:p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Partners</a:t>
            </a:r>
          </a:p>
        </p:txBody>
      </p:sp>
      <p:grpSp>
        <p:nvGrpSpPr>
          <p:cNvPr id="182" name="Google Shape;86;p17"/>
          <p:cNvGrpSpPr/>
          <p:nvPr/>
        </p:nvGrpSpPr>
        <p:grpSpPr>
          <a:xfrm>
            <a:off x="1683837" y="3578829"/>
            <a:ext cx="1495801" cy="907802"/>
            <a:chOff x="0" y="0"/>
            <a:chExt cx="1495799" cy="907800"/>
          </a:xfrm>
        </p:grpSpPr>
        <p:sp>
          <p:nvSpPr>
            <p:cNvPr id="180" name="Rectangle"/>
            <p:cNvSpPr/>
            <p:nvPr/>
          </p:nvSpPr>
          <p:spPr>
            <a:xfrm>
              <a:off x="0" y="-1"/>
              <a:ext cx="1495800" cy="9078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81" name="Learn how to Embed Your Credit App"/>
            <p:cNvSpPr txBox="1"/>
            <p:nvPr/>
          </p:nvSpPr>
          <p:spPr>
            <a:xfrm>
              <a:off x="0" y="38625"/>
              <a:ext cx="1495800" cy="830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Learn how to Embed Your Credit App</a:t>
              </a:r>
            </a:p>
          </p:txBody>
        </p:sp>
      </p:grpSp>
      <p:grpSp>
        <p:nvGrpSpPr>
          <p:cNvPr id="185" name="Google Shape;86;p17"/>
          <p:cNvGrpSpPr/>
          <p:nvPr/>
        </p:nvGrpSpPr>
        <p:grpSpPr>
          <a:xfrm>
            <a:off x="6937287" y="3578829"/>
            <a:ext cx="1495801" cy="907802"/>
            <a:chOff x="0" y="0"/>
            <a:chExt cx="1495799" cy="907800"/>
          </a:xfrm>
        </p:grpSpPr>
        <p:sp>
          <p:nvSpPr>
            <p:cNvPr id="183" name="Rectangle"/>
            <p:cNvSpPr/>
            <p:nvPr/>
          </p:nvSpPr>
          <p:spPr>
            <a:xfrm>
              <a:off x="0" y="-1"/>
              <a:ext cx="1495800" cy="9078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84" name="Do Standard SaaS Stuff"/>
            <p:cNvSpPr txBox="1"/>
            <p:nvPr/>
          </p:nvSpPr>
          <p:spPr>
            <a:xfrm>
              <a:off x="0" y="146574"/>
              <a:ext cx="1495800" cy="614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Do Standard SaaS Stuff</a:t>
              </a:r>
            </a:p>
          </p:txBody>
        </p:sp>
      </p:grpSp>
      <p:grpSp>
        <p:nvGrpSpPr>
          <p:cNvPr id="188" name="Google Shape;86;p17"/>
          <p:cNvGrpSpPr/>
          <p:nvPr/>
        </p:nvGrpSpPr>
        <p:grpSpPr>
          <a:xfrm>
            <a:off x="3443928" y="3578829"/>
            <a:ext cx="1495801" cy="907802"/>
            <a:chOff x="0" y="0"/>
            <a:chExt cx="1495799" cy="907800"/>
          </a:xfrm>
        </p:grpSpPr>
        <p:sp>
          <p:nvSpPr>
            <p:cNvPr id="186" name="Rectangle"/>
            <p:cNvSpPr/>
            <p:nvPr/>
          </p:nvSpPr>
          <p:spPr>
            <a:xfrm>
              <a:off x="0" y="-1"/>
              <a:ext cx="1495800" cy="9078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87" name="Customize their Co-Branding"/>
            <p:cNvSpPr txBox="1"/>
            <p:nvPr/>
          </p:nvSpPr>
          <p:spPr>
            <a:xfrm>
              <a:off x="0" y="38625"/>
              <a:ext cx="1495800" cy="830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Customize their Co-Branding</a:t>
              </a:r>
            </a:p>
          </p:txBody>
        </p:sp>
      </p:grpSp>
      <p:grpSp>
        <p:nvGrpSpPr>
          <p:cNvPr id="191" name="Google Shape;86;p17"/>
          <p:cNvGrpSpPr/>
          <p:nvPr/>
        </p:nvGrpSpPr>
        <p:grpSpPr>
          <a:xfrm>
            <a:off x="5186125" y="3578829"/>
            <a:ext cx="1495801" cy="907802"/>
            <a:chOff x="0" y="0"/>
            <a:chExt cx="1495799" cy="907800"/>
          </a:xfrm>
        </p:grpSpPr>
        <p:sp>
          <p:nvSpPr>
            <p:cNvPr id="189" name="Rectangle"/>
            <p:cNvSpPr/>
            <p:nvPr/>
          </p:nvSpPr>
          <p:spPr>
            <a:xfrm>
              <a:off x="0" y="-1"/>
              <a:ext cx="1495800" cy="907802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90" name="See Referral Stats"/>
            <p:cNvSpPr txBox="1"/>
            <p:nvPr/>
          </p:nvSpPr>
          <p:spPr>
            <a:xfrm>
              <a:off x="0" y="146574"/>
              <a:ext cx="1495800" cy="614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See Referral Stats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31;p22"/>
          <p:cNvGrpSpPr/>
          <p:nvPr/>
        </p:nvGrpSpPr>
        <p:grpSpPr>
          <a:xfrm>
            <a:off x="968065" y="2003825"/>
            <a:ext cx="3764876" cy="665273"/>
            <a:chOff x="0" y="0"/>
            <a:chExt cx="3764874" cy="665272"/>
          </a:xfrm>
        </p:grpSpPr>
        <p:sp>
          <p:nvSpPr>
            <p:cNvPr id="195" name="Rectangle"/>
            <p:cNvSpPr/>
            <p:nvPr/>
          </p:nvSpPr>
          <p:spPr>
            <a:xfrm>
              <a:off x="-1" y="0"/>
              <a:ext cx="3764876" cy="665273"/>
            </a:xfrm>
            <a:prstGeom prst="rect">
              <a:avLst/>
            </a:prstGeom>
            <a:solidFill>
              <a:srgbClr val="E0E0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96" name="User App"/>
            <p:cNvSpPr txBox="1"/>
            <p:nvPr/>
          </p:nvSpPr>
          <p:spPr>
            <a:xfrm>
              <a:off x="-1" y="143692"/>
              <a:ext cx="3764875" cy="3778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User App</a:t>
              </a:r>
            </a:p>
          </p:txBody>
        </p:sp>
      </p:grpSp>
      <p:sp>
        <p:nvSpPr>
          <p:cNvPr id="198" name="Google Shape;130;p22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95527">
              <a:defRPr sz="2349">
                <a:latin typeface="DM Sans 9pt Regular Regular"/>
                <a:ea typeface="DM Sans 9pt Regular Regular"/>
                <a:cs typeface="DM Sans 9pt Regular Regular"/>
                <a:sym typeface="DM Sans 9pt Regular Regular"/>
              </a:defRPr>
            </a:lvl1pPr>
          </a:lstStyle>
          <a:p>
            <a:pPr/>
            <a:r>
              <a:t>Map your micros</a:t>
            </a:r>
          </a:p>
        </p:txBody>
      </p:sp>
      <p:sp>
        <p:nvSpPr>
          <p:cNvPr id="199" name="&lt;ApplyForCredit /&gt;…"/>
          <p:cNvSpPr/>
          <p:nvPr/>
        </p:nvSpPr>
        <p:spPr>
          <a:xfrm>
            <a:off x="954641" y="3859621"/>
            <a:ext cx="3647208" cy="917324"/>
          </a:xfrm>
          <a:prstGeom prst="rect">
            <a:avLst/>
          </a:prstGeom>
          <a:solidFill>
            <a:srgbClr val="37474F"/>
          </a:solidFill>
          <a:ln w="127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9700" tIns="139700" rIns="139700" bIns="139700"/>
          <a:lstStyle/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&lt;ApplyForCredit /&gt;</a:t>
            </a: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/bff/* ➡ //yourapi.com/apply-for-credit/</a:t>
            </a: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</p:txBody>
      </p:sp>
      <p:grpSp>
        <p:nvGrpSpPr>
          <p:cNvPr id="202" name="Google Shape;131;p22"/>
          <p:cNvGrpSpPr/>
          <p:nvPr/>
        </p:nvGrpSpPr>
        <p:grpSpPr>
          <a:xfrm>
            <a:off x="968065" y="2925373"/>
            <a:ext cx="3764876" cy="665273"/>
            <a:chOff x="0" y="0"/>
            <a:chExt cx="3764875" cy="665272"/>
          </a:xfrm>
        </p:grpSpPr>
        <p:sp>
          <p:nvSpPr>
            <p:cNvPr id="200" name="Rectangle"/>
            <p:cNvSpPr/>
            <p:nvPr/>
          </p:nvSpPr>
          <p:spPr>
            <a:xfrm>
              <a:off x="-1" y="0"/>
              <a:ext cx="3764876" cy="665273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01" name="User Experiences"/>
            <p:cNvSpPr txBox="1"/>
            <p:nvPr/>
          </p:nvSpPr>
          <p:spPr>
            <a:xfrm>
              <a:off x="-1" y="143692"/>
              <a:ext cx="3764876" cy="3778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User Experiences</a:t>
              </a:r>
            </a:p>
          </p:txBody>
        </p:sp>
      </p:grpSp>
      <p:sp>
        <p:nvSpPr>
          <p:cNvPr id="203" name="&lt;ApplyForCredit /&gt;…"/>
          <p:cNvSpPr/>
          <p:nvPr/>
        </p:nvSpPr>
        <p:spPr>
          <a:xfrm>
            <a:off x="1081641" y="3986621"/>
            <a:ext cx="3647208" cy="917324"/>
          </a:xfrm>
          <a:prstGeom prst="rect">
            <a:avLst/>
          </a:prstGeom>
          <a:solidFill>
            <a:srgbClr val="37474F"/>
          </a:solidFill>
          <a:ln w="127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9700" tIns="139700" rIns="139700" bIns="139700"/>
          <a:lstStyle/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&lt;ApplyForCredit /&gt;</a:t>
            </a: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/bff/* ➡ //yourapi.com/apply-for-credit/</a:t>
            </a: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</p:txBody>
      </p:sp>
      <p:grpSp>
        <p:nvGrpSpPr>
          <p:cNvPr id="206" name="Google Shape;131;p22"/>
          <p:cNvGrpSpPr/>
          <p:nvPr/>
        </p:nvGrpSpPr>
        <p:grpSpPr>
          <a:xfrm>
            <a:off x="4981911" y="2003825"/>
            <a:ext cx="3764876" cy="665273"/>
            <a:chOff x="0" y="0"/>
            <a:chExt cx="3764874" cy="665272"/>
          </a:xfrm>
        </p:grpSpPr>
        <p:sp>
          <p:nvSpPr>
            <p:cNvPr id="204" name="Rectangle"/>
            <p:cNvSpPr/>
            <p:nvPr/>
          </p:nvSpPr>
          <p:spPr>
            <a:xfrm>
              <a:off x="-1" y="0"/>
              <a:ext cx="3764876" cy="665273"/>
            </a:xfrm>
            <a:prstGeom prst="rect">
              <a:avLst/>
            </a:prstGeom>
            <a:solidFill>
              <a:srgbClr val="E0E0E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05" name="Partner App"/>
            <p:cNvSpPr txBox="1"/>
            <p:nvPr/>
          </p:nvSpPr>
          <p:spPr>
            <a:xfrm>
              <a:off x="-1" y="143692"/>
              <a:ext cx="3764875" cy="3778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Partner App</a:t>
              </a:r>
            </a:p>
          </p:txBody>
        </p:sp>
      </p:grpSp>
      <p:sp>
        <p:nvSpPr>
          <p:cNvPr id="207" name="&lt;ApplyForCredit /&gt;…"/>
          <p:cNvSpPr/>
          <p:nvPr/>
        </p:nvSpPr>
        <p:spPr>
          <a:xfrm>
            <a:off x="4968487" y="3859621"/>
            <a:ext cx="3647208" cy="917324"/>
          </a:xfrm>
          <a:prstGeom prst="rect">
            <a:avLst/>
          </a:prstGeom>
          <a:solidFill>
            <a:srgbClr val="37474F"/>
          </a:solidFill>
          <a:ln w="127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9700" tIns="139700" rIns="139700" bIns="139700"/>
          <a:lstStyle/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&lt;ApplyForCredit /&gt;</a:t>
            </a: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/bff/* ➡ //yourapi.com/apply-for-credit/</a:t>
            </a: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</p:txBody>
      </p:sp>
      <p:grpSp>
        <p:nvGrpSpPr>
          <p:cNvPr id="210" name="Google Shape;131;p22"/>
          <p:cNvGrpSpPr/>
          <p:nvPr/>
        </p:nvGrpSpPr>
        <p:grpSpPr>
          <a:xfrm>
            <a:off x="4981911" y="2925373"/>
            <a:ext cx="3764876" cy="665273"/>
            <a:chOff x="0" y="0"/>
            <a:chExt cx="3764875" cy="665272"/>
          </a:xfrm>
        </p:grpSpPr>
        <p:sp>
          <p:nvSpPr>
            <p:cNvPr id="208" name="Rectangle"/>
            <p:cNvSpPr/>
            <p:nvPr/>
          </p:nvSpPr>
          <p:spPr>
            <a:xfrm>
              <a:off x="-1" y="0"/>
              <a:ext cx="3764876" cy="665273"/>
            </a:xfrm>
            <a:prstGeom prst="rect">
              <a:avLst/>
            </a:prstGeom>
            <a:solidFill>
              <a:srgbClr val="A7A7A7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09" name="User Experiences"/>
            <p:cNvSpPr txBox="1"/>
            <p:nvPr/>
          </p:nvSpPr>
          <p:spPr>
            <a:xfrm>
              <a:off x="-1" y="143692"/>
              <a:ext cx="3764876" cy="3778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User Experiences</a:t>
              </a:r>
            </a:p>
          </p:txBody>
        </p:sp>
      </p:grpSp>
      <p:sp>
        <p:nvSpPr>
          <p:cNvPr id="211" name="&lt;HelpMeIntegrate /&gt;…"/>
          <p:cNvSpPr/>
          <p:nvPr/>
        </p:nvSpPr>
        <p:spPr>
          <a:xfrm>
            <a:off x="5095487" y="3986621"/>
            <a:ext cx="3647208" cy="917325"/>
          </a:xfrm>
          <a:prstGeom prst="rect">
            <a:avLst/>
          </a:prstGeom>
          <a:solidFill>
            <a:srgbClr val="37474F"/>
          </a:solidFill>
          <a:ln w="127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139700" tIns="139700" rIns="139700" bIns="139700"/>
          <a:lstStyle/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&lt;HelpMeIntegrate /&gt;</a:t>
            </a: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/bff/* ➡ //yourapi.com/integrations/</a:t>
            </a: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</p:txBody>
      </p:sp>
      <p:grpSp>
        <p:nvGrpSpPr>
          <p:cNvPr id="214" name="Google Shape;131;p22"/>
          <p:cNvGrpSpPr/>
          <p:nvPr/>
        </p:nvGrpSpPr>
        <p:grpSpPr>
          <a:xfrm>
            <a:off x="394955" y="1082123"/>
            <a:ext cx="8347018" cy="665274"/>
            <a:chOff x="-3" y="0"/>
            <a:chExt cx="8347017" cy="665272"/>
          </a:xfrm>
        </p:grpSpPr>
        <p:sp>
          <p:nvSpPr>
            <p:cNvPr id="212" name="Rectangle"/>
            <p:cNvSpPr/>
            <p:nvPr/>
          </p:nvSpPr>
          <p:spPr>
            <a:xfrm>
              <a:off x="-2" y="0"/>
              <a:ext cx="8347017" cy="665273"/>
            </a:xfrm>
            <a:prstGeom prst="rect">
              <a:avLst/>
            </a:prstGeom>
            <a:solidFill>
              <a:schemeClr val="accent5">
                <a:lumOff val="15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1400">
                  <a:solidFill>
                    <a:srgbClr val="000000"/>
                  </a:solidFill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13" name="Your Giant React App"/>
            <p:cNvSpPr txBox="1"/>
            <p:nvPr/>
          </p:nvSpPr>
          <p:spPr>
            <a:xfrm>
              <a:off x="-4" y="143692"/>
              <a:ext cx="8347016" cy="3778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4" tIns="91424" rIns="91424" bIns="91424" numCol="1" anchor="ctr">
              <a:no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Your Giant React App</a:t>
              </a:r>
            </a:p>
          </p:txBody>
        </p:sp>
      </p:grpSp>
      <p:sp>
        <p:nvSpPr>
          <p:cNvPr id="215" name="Line"/>
          <p:cNvSpPr/>
          <p:nvPr/>
        </p:nvSpPr>
        <p:spPr>
          <a:xfrm flipH="1">
            <a:off x="660391" y="1876454"/>
            <a:ext cx="1" cy="1781076"/>
          </a:xfrm>
          <a:prstGeom prst="line">
            <a:avLst/>
          </a:prstGeom>
          <a:ln w="25400">
            <a:solidFill>
              <a:srgbClr val="FBFCFF"/>
            </a:solidFill>
            <a:tailEnd type="triangle"/>
          </a:ln>
        </p:spPr>
        <p:txBody>
          <a:bodyPr lIns="0" tIns="0" rIns="0" bIns="0"/>
          <a:lstStyle/>
          <a:p>
            <a:pPr algn="l"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Frontend"/>
          <p:cNvSpPr txBox="1"/>
          <p:nvPr/>
        </p:nvSpPr>
        <p:spPr>
          <a:xfrm>
            <a:off x="405815" y="1510778"/>
            <a:ext cx="783375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lvl1pPr>
          </a:lstStyle>
          <a:p>
            <a:pPr/>
            <a:r>
              <a:t>Frontend</a:t>
            </a:r>
          </a:p>
        </p:txBody>
      </p:sp>
      <p:sp>
        <p:nvSpPr>
          <p:cNvPr id="220" name="Backend"/>
          <p:cNvSpPr txBox="1"/>
          <p:nvPr/>
        </p:nvSpPr>
        <p:spPr>
          <a:xfrm>
            <a:off x="426017" y="3151377"/>
            <a:ext cx="74297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lvl1pPr>
          </a:lstStyle>
          <a:p>
            <a:pPr/>
            <a:r>
              <a:t>Backend</a:t>
            </a:r>
          </a:p>
        </p:txBody>
      </p:sp>
      <p:grpSp>
        <p:nvGrpSpPr>
          <p:cNvPr id="233" name="Group"/>
          <p:cNvGrpSpPr/>
          <p:nvPr/>
        </p:nvGrpSpPr>
        <p:grpSpPr>
          <a:xfrm>
            <a:off x="1517127" y="1469043"/>
            <a:ext cx="6449706" cy="899918"/>
            <a:chOff x="0" y="0"/>
            <a:chExt cx="6449704" cy="899917"/>
          </a:xfrm>
        </p:grpSpPr>
        <p:sp>
          <p:nvSpPr>
            <p:cNvPr id="221" name="Estimate.tsx"/>
            <p:cNvSpPr/>
            <p:nvPr/>
          </p:nvSpPr>
          <p:spPr>
            <a:xfrm>
              <a:off x="0" y="0"/>
              <a:ext cx="1476767" cy="29937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400">
                  <a:latin typeface="Chivo Mono Medium Regular"/>
                  <a:ea typeface="Chivo Mono Medium Regular"/>
                  <a:cs typeface="Chivo Mono Medium Regular"/>
                  <a:sym typeface="Chivo Mono Medium Regular"/>
                </a:defRPr>
              </a:lvl1pPr>
            </a:lstStyle>
            <a:p>
              <a:pPr/>
              <a:r>
                <a:t>Estimate.tsx</a:t>
              </a:r>
            </a:p>
          </p:txBody>
        </p:sp>
        <p:sp>
          <p:nvSpPr>
            <p:cNvPr id="222" name="CreditApp.tsx"/>
            <p:cNvSpPr/>
            <p:nvPr/>
          </p:nvSpPr>
          <p:spPr>
            <a:xfrm>
              <a:off x="1657646" y="0"/>
              <a:ext cx="1476767" cy="29937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400">
                  <a:latin typeface="Chivo Mono Medium Regular"/>
                  <a:ea typeface="Chivo Mono Medium Regular"/>
                  <a:cs typeface="Chivo Mono Medium Regular"/>
                  <a:sym typeface="Chivo Mono Medium Regular"/>
                </a:defRPr>
              </a:lvl1pPr>
            </a:lstStyle>
            <a:p>
              <a:pPr/>
              <a:r>
                <a:t>CreditApp.tsx</a:t>
              </a:r>
            </a:p>
          </p:txBody>
        </p:sp>
        <p:sp>
          <p:nvSpPr>
            <p:cNvPr id="223" name="LoanDoc.tsx"/>
            <p:cNvSpPr/>
            <p:nvPr/>
          </p:nvSpPr>
          <p:spPr>
            <a:xfrm>
              <a:off x="3315292" y="0"/>
              <a:ext cx="1476767" cy="29937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400">
                  <a:latin typeface="Chivo Mono Medium Regular"/>
                  <a:ea typeface="Chivo Mono Medium Regular"/>
                  <a:cs typeface="Chivo Mono Medium Regular"/>
                  <a:sym typeface="Chivo Mono Medium Regular"/>
                </a:defRPr>
              </a:lvl1pPr>
            </a:lstStyle>
            <a:p>
              <a:pPr/>
              <a:r>
                <a:t>LoanDoc.tsx</a:t>
              </a:r>
            </a:p>
          </p:txBody>
        </p:sp>
        <p:sp>
          <p:nvSpPr>
            <p:cNvPr id="224" name="MakePayment.tsx"/>
            <p:cNvSpPr/>
            <p:nvPr/>
          </p:nvSpPr>
          <p:spPr>
            <a:xfrm>
              <a:off x="4972938" y="0"/>
              <a:ext cx="1476767" cy="29937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200">
                  <a:latin typeface="Chivo Mono Medium Regular"/>
                  <a:ea typeface="Chivo Mono Medium Regular"/>
                  <a:cs typeface="Chivo Mono Medium Regular"/>
                  <a:sym typeface="Chivo Mono Medium Regular"/>
                </a:defRPr>
              </a:lvl1pPr>
            </a:lstStyle>
            <a:p>
              <a:pPr/>
              <a:r>
                <a:t>MakePayment.tsx</a:t>
              </a:r>
            </a:p>
          </p:txBody>
        </p:sp>
        <p:sp>
          <p:nvSpPr>
            <p:cNvPr id="225" name="Estimate MFE"/>
            <p:cNvSpPr/>
            <p:nvPr/>
          </p:nvSpPr>
          <p:spPr>
            <a:xfrm>
              <a:off x="0" y="600546"/>
              <a:ext cx="1476767" cy="299372"/>
            </a:xfrm>
            <a:prstGeom prst="rect">
              <a:avLst/>
            </a:prstGeom>
            <a:solidFill>
              <a:srgbClr val="55C77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Estimate MFE</a:t>
              </a:r>
            </a:p>
          </p:txBody>
        </p:sp>
        <p:sp>
          <p:nvSpPr>
            <p:cNvPr id="226" name="Apply MFE"/>
            <p:cNvSpPr/>
            <p:nvPr/>
          </p:nvSpPr>
          <p:spPr>
            <a:xfrm>
              <a:off x="1657646" y="600546"/>
              <a:ext cx="1476767" cy="299372"/>
            </a:xfrm>
            <a:prstGeom prst="rect">
              <a:avLst/>
            </a:prstGeom>
            <a:solidFill>
              <a:srgbClr val="55C77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Apply MFE</a:t>
              </a:r>
            </a:p>
          </p:txBody>
        </p:sp>
        <p:sp>
          <p:nvSpPr>
            <p:cNvPr id="227" name="Sign MFE"/>
            <p:cNvSpPr/>
            <p:nvPr/>
          </p:nvSpPr>
          <p:spPr>
            <a:xfrm>
              <a:off x="3315292" y="600546"/>
              <a:ext cx="1476767" cy="299372"/>
            </a:xfrm>
            <a:prstGeom prst="rect">
              <a:avLst/>
            </a:prstGeom>
            <a:solidFill>
              <a:srgbClr val="55C77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Sign MFE</a:t>
              </a:r>
            </a:p>
          </p:txBody>
        </p:sp>
        <p:sp>
          <p:nvSpPr>
            <p:cNvPr id="228" name="Pay MFE"/>
            <p:cNvSpPr/>
            <p:nvPr/>
          </p:nvSpPr>
          <p:spPr>
            <a:xfrm>
              <a:off x="4972938" y="600546"/>
              <a:ext cx="1476767" cy="299372"/>
            </a:xfrm>
            <a:prstGeom prst="rect">
              <a:avLst/>
            </a:prstGeom>
            <a:solidFill>
              <a:srgbClr val="55C77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Pay MFE</a:t>
              </a:r>
            </a:p>
          </p:txBody>
        </p:sp>
        <p:sp>
          <p:nvSpPr>
            <p:cNvPr id="229" name="Line"/>
            <p:cNvSpPr/>
            <p:nvPr/>
          </p:nvSpPr>
          <p:spPr>
            <a:xfrm flipH="1">
              <a:off x="738383" y="307473"/>
              <a:ext cx="1" cy="29937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30" name="Line"/>
            <p:cNvSpPr/>
            <p:nvPr/>
          </p:nvSpPr>
          <p:spPr>
            <a:xfrm>
              <a:off x="2396029" y="307473"/>
              <a:ext cx="1" cy="29937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31" name="Line"/>
            <p:cNvSpPr/>
            <p:nvPr/>
          </p:nvSpPr>
          <p:spPr>
            <a:xfrm>
              <a:off x="4053675" y="307473"/>
              <a:ext cx="1" cy="29937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32" name="Line"/>
            <p:cNvSpPr/>
            <p:nvPr/>
          </p:nvSpPr>
          <p:spPr>
            <a:xfrm>
              <a:off x="5711322" y="307473"/>
              <a:ext cx="1" cy="29937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grpSp>
        <p:nvGrpSpPr>
          <p:cNvPr id="246" name="Group"/>
          <p:cNvGrpSpPr/>
          <p:nvPr/>
        </p:nvGrpSpPr>
        <p:grpSpPr>
          <a:xfrm>
            <a:off x="1517127" y="3121173"/>
            <a:ext cx="6449706" cy="899918"/>
            <a:chOff x="0" y="0"/>
            <a:chExt cx="6449704" cy="899917"/>
          </a:xfrm>
        </p:grpSpPr>
        <p:sp>
          <p:nvSpPr>
            <p:cNvPr id="234" name="/estimates"/>
            <p:cNvSpPr/>
            <p:nvPr/>
          </p:nvSpPr>
          <p:spPr>
            <a:xfrm>
              <a:off x="0" y="0"/>
              <a:ext cx="1476767" cy="29937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400">
                  <a:latin typeface="Chivo Mono Medium Regular"/>
                  <a:ea typeface="Chivo Mono Medium Regular"/>
                  <a:cs typeface="Chivo Mono Medium Regular"/>
                  <a:sym typeface="Chivo Mono Medium Regular"/>
                </a:defRPr>
              </a:lvl1pPr>
            </a:lstStyle>
            <a:p>
              <a:pPr/>
              <a:r>
                <a:t>/estimates</a:t>
              </a:r>
            </a:p>
          </p:txBody>
        </p:sp>
        <p:sp>
          <p:nvSpPr>
            <p:cNvPr id="235" name="/credit"/>
            <p:cNvSpPr/>
            <p:nvPr/>
          </p:nvSpPr>
          <p:spPr>
            <a:xfrm>
              <a:off x="1657646" y="0"/>
              <a:ext cx="1476767" cy="29937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400">
                  <a:latin typeface="Chivo Mono Medium Regular"/>
                  <a:ea typeface="Chivo Mono Medium Regular"/>
                  <a:cs typeface="Chivo Mono Medium Regular"/>
                  <a:sym typeface="Chivo Mono Medium Regular"/>
                </a:defRPr>
              </a:lvl1pPr>
            </a:lstStyle>
            <a:p>
              <a:pPr/>
              <a:r>
                <a:t>/credit</a:t>
              </a:r>
            </a:p>
          </p:txBody>
        </p:sp>
        <p:sp>
          <p:nvSpPr>
            <p:cNvPr id="236" name="/loan"/>
            <p:cNvSpPr/>
            <p:nvPr/>
          </p:nvSpPr>
          <p:spPr>
            <a:xfrm>
              <a:off x="3315292" y="0"/>
              <a:ext cx="1476767" cy="29937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400">
                  <a:latin typeface="Chivo Mono Medium Regular"/>
                  <a:ea typeface="Chivo Mono Medium Regular"/>
                  <a:cs typeface="Chivo Mono Medium Regular"/>
                  <a:sym typeface="Chivo Mono Medium Regular"/>
                </a:defRPr>
              </a:lvl1pPr>
            </a:lstStyle>
            <a:p>
              <a:pPr/>
              <a:r>
                <a:t>/loan</a:t>
              </a:r>
            </a:p>
          </p:txBody>
        </p:sp>
        <p:sp>
          <p:nvSpPr>
            <p:cNvPr id="237" name="/payment"/>
            <p:cNvSpPr/>
            <p:nvPr/>
          </p:nvSpPr>
          <p:spPr>
            <a:xfrm>
              <a:off x="4972938" y="0"/>
              <a:ext cx="1476767" cy="29937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400">
                  <a:latin typeface="Chivo Mono Medium Regular"/>
                  <a:ea typeface="Chivo Mono Medium Regular"/>
                  <a:cs typeface="Chivo Mono Medium Regular"/>
                  <a:sym typeface="Chivo Mono Medium Regular"/>
                </a:defRPr>
              </a:lvl1pPr>
            </a:lstStyle>
            <a:p>
              <a:pPr/>
              <a:r>
                <a:t>/payment</a:t>
              </a:r>
            </a:p>
          </p:txBody>
        </p:sp>
        <p:sp>
          <p:nvSpPr>
            <p:cNvPr id="238" name="Estimate BFF"/>
            <p:cNvSpPr/>
            <p:nvPr/>
          </p:nvSpPr>
          <p:spPr>
            <a:xfrm>
              <a:off x="0" y="600546"/>
              <a:ext cx="1476767" cy="299372"/>
            </a:xfrm>
            <a:prstGeom prst="rect">
              <a:avLst/>
            </a:prstGeom>
            <a:solidFill>
              <a:srgbClr val="55C77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Estimate BFF</a:t>
              </a:r>
            </a:p>
          </p:txBody>
        </p:sp>
        <p:sp>
          <p:nvSpPr>
            <p:cNvPr id="239" name="Apply BFF"/>
            <p:cNvSpPr/>
            <p:nvPr/>
          </p:nvSpPr>
          <p:spPr>
            <a:xfrm>
              <a:off x="1657646" y="600546"/>
              <a:ext cx="1476767" cy="299372"/>
            </a:xfrm>
            <a:prstGeom prst="rect">
              <a:avLst/>
            </a:prstGeom>
            <a:solidFill>
              <a:srgbClr val="55C77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Apply BFF</a:t>
              </a:r>
            </a:p>
          </p:txBody>
        </p:sp>
        <p:sp>
          <p:nvSpPr>
            <p:cNvPr id="240" name="Sign BFF"/>
            <p:cNvSpPr/>
            <p:nvPr/>
          </p:nvSpPr>
          <p:spPr>
            <a:xfrm>
              <a:off x="3315292" y="600546"/>
              <a:ext cx="1476767" cy="299372"/>
            </a:xfrm>
            <a:prstGeom prst="rect">
              <a:avLst/>
            </a:prstGeom>
            <a:solidFill>
              <a:srgbClr val="55C77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Sign BFF</a:t>
              </a:r>
            </a:p>
          </p:txBody>
        </p:sp>
        <p:sp>
          <p:nvSpPr>
            <p:cNvPr id="241" name="Pay BFF"/>
            <p:cNvSpPr/>
            <p:nvPr/>
          </p:nvSpPr>
          <p:spPr>
            <a:xfrm>
              <a:off x="4972938" y="600546"/>
              <a:ext cx="1476767" cy="299372"/>
            </a:xfrm>
            <a:prstGeom prst="rect">
              <a:avLst/>
            </a:prstGeom>
            <a:solidFill>
              <a:srgbClr val="55C77C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>
                <a:defRPr sz="1400">
                  <a:solidFill>
                    <a:srgbClr val="37474F"/>
                  </a:solidFill>
                  <a:latin typeface="Chivo Medium Regular"/>
                  <a:ea typeface="Chivo Medium Regular"/>
                  <a:cs typeface="Chivo Medium Regular"/>
                  <a:sym typeface="Chivo Medium Regular"/>
                </a:defRPr>
              </a:lvl1pPr>
            </a:lstStyle>
            <a:p>
              <a:pPr/>
              <a:r>
                <a:t>Pay BFF</a:t>
              </a:r>
            </a:p>
          </p:txBody>
        </p:sp>
        <p:sp>
          <p:nvSpPr>
            <p:cNvPr id="242" name="Line"/>
            <p:cNvSpPr/>
            <p:nvPr/>
          </p:nvSpPr>
          <p:spPr>
            <a:xfrm flipH="1">
              <a:off x="738383" y="307473"/>
              <a:ext cx="1" cy="29937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43" name="Line"/>
            <p:cNvSpPr/>
            <p:nvPr/>
          </p:nvSpPr>
          <p:spPr>
            <a:xfrm>
              <a:off x="2396029" y="307473"/>
              <a:ext cx="1" cy="29937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44" name="Line"/>
            <p:cNvSpPr/>
            <p:nvPr/>
          </p:nvSpPr>
          <p:spPr>
            <a:xfrm>
              <a:off x="4053675" y="307473"/>
              <a:ext cx="1" cy="29937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245" name="Line"/>
            <p:cNvSpPr/>
            <p:nvPr/>
          </p:nvSpPr>
          <p:spPr>
            <a:xfrm>
              <a:off x="5711322" y="307473"/>
              <a:ext cx="1" cy="299372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  <p:sp>
        <p:nvSpPr>
          <p:cNvPr id="247" name="Old stuff"/>
          <p:cNvSpPr txBox="1"/>
          <p:nvPr/>
        </p:nvSpPr>
        <p:spPr>
          <a:xfrm>
            <a:off x="4452458" y="2662517"/>
            <a:ext cx="579044" cy="1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100">
                <a:solidFill>
                  <a:schemeClr val="accent1"/>
                </a:solidFill>
              </a:defRPr>
            </a:lvl1pPr>
          </a:lstStyle>
          <a:p>
            <a:pPr/>
            <a:r>
              <a:t>Old stuff</a:t>
            </a:r>
          </a:p>
        </p:txBody>
      </p:sp>
      <p:sp>
        <p:nvSpPr>
          <p:cNvPr id="248" name="Google Shape;87;p17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 anchor="t"/>
          <a:lstStyle>
            <a:lvl1pPr defTabSz="795527">
              <a:defRPr sz="2349">
                <a:solidFill>
                  <a:schemeClr val="accent2">
                    <a:satOff val="-2341"/>
                    <a:lumOff val="-10823"/>
                  </a:schemeClr>
                </a:solidFill>
                <a:latin typeface="DM Sans 9pt Regular Regular"/>
                <a:ea typeface="DM Sans 9pt Regular Regular"/>
                <a:cs typeface="DM Sans 9pt Regular Regular"/>
                <a:sym typeface="DM Sans 9pt Regular Regular"/>
              </a:defRPr>
            </a:lvl1pPr>
          </a:lstStyle>
          <a:p>
            <a:pPr/>
            <a:r>
              <a:t>Map your micros, part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124;p2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95527">
              <a:defRPr sz="2349">
                <a:latin typeface="DM Sans 9pt Regular Regular"/>
                <a:ea typeface="DM Sans 9pt Regular Regular"/>
                <a:cs typeface="DM Sans 9pt Regular Regular"/>
                <a:sym typeface="DM Sans 9pt Regular Regular"/>
              </a:defRPr>
            </a:lvl1pPr>
          </a:lstStyle>
          <a:p>
            <a:pPr/>
            <a:r>
              <a:t>Migrating to microfrontends</a:t>
            </a:r>
          </a:p>
        </p:txBody>
      </p:sp>
      <p:sp>
        <p:nvSpPr>
          <p:cNvPr id="253" name="Google Shape;125;p2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397763" indent="-298322" defTabSz="795527">
              <a:buSzPts val="1500"/>
              <a:defRPr sz="1566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Monorepo transformation</a:t>
            </a:r>
          </a:p>
          <a:p>
            <a:pPr lvl="1" marL="795527" indent="-276225" defTabSz="795527">
              <a:buSzPts val="1200"/>
              <a:defRPr sz="1218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Table stakes</a:t>
            </a:r>
          </a:p>
          <a:p>
            <a:pPr marL="397763" indent="-298322" defTabSz="795527">
              <a:buSzPts val="1500"/>
              <a:defRPr sz="1566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Deployment options</a:t>
            </a:r>
          </a:p>
          <a:p>
            <a:pPr lvl="1" marL="795527" indent="-276225" defTabSz="795527">
              <a:buSzPts val="1200"/>
              <a:defRPr sz="1218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Webpack Module Federation</a:t>
            </a:r>
          </a:p>
          <a:p>
            <a:pPr lvl="1" marL="795527" indent="-276225" defTabSz="795527">
              <a:buSzPts val="1200"/>
              <a:defRPr sz="1218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rPr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Bit</a:t>
            </a:r>
            <a:r>
              <a:t>, </a:t>
            </a:r>
            <a:r>
              <a:rPr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Vercel MFEs</a:t>
            </a:r>
            <a:r>
              <a:t>, etc.</a:t>
            </a:r>
          </a:p>
          <a:p>
            <a:pPr marL="397763" indent="-298322" defTabSz="795527">
              <a:buSzPts val="1500"/>
              <a:defRPr sz="1566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Separation of concerns</a:t>
            </a:r>
          </a:p>
          <a:p>
            <a:pPr lvl="1" marL="795527" indent="-276225" defTabSz="795527">
              <a:buSzPts val="1200"/>
              <a:defRPr sz="1218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Shell app + micros</a:t>
            </a:r>
          </a:p>
          <a:p>
            <a:pPr lvl="1" marL="795527" indent="-276225" defTabSz="795527">
              <a:buSzPts val="1200"/>
              <a:defRPr sz="1218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Focus on JTBDs with disparate business logic</a:t>
            </a:r>
          </a:p>
          <a:p>
            <a:pPr marL="397763" indent="-298322" defTabSz="795527">
              <a:buSzPts val="1500"/>
              <a:defRPr sz="1566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Bundle optimization</a:t>
            </a:r>
          </a:p>
          <a:p>
            <a:pPr lvl="1" marL="795527" indent="-276225" defTabSz="795527">
              <a:buSzPts val="1200"/>
              <a:defRPr sz="1218" u="sng">
                <a:solidFill>
                  <a:schemeClr val="accent5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rPr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5" invalidUrl="" action="" tgtFrame="" tooltip="" history="1" highlightClick="0" endSnd="0"/>
              </a:rPr>
              <a:t>Import Maps</a:t>
            </a:r>
          </a:p>
          <a:p>
            <a:pPr lvl="1" marL="795527" indent="-276225" defTabSz="795527">
              <a:buSzPts val="1200"/>
              <a:defRPr sz="1218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Tree shaking</a:t>
            </a:r>
          </a:p>
          <a:p>
            <a:pPr marL="397763" indent="-298322" defTabSz="795527">
              <a:buSzPts val="1500"/>
              <a:defRPr sz="1566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Complementary to microservices</a:t>
            </a:r>
          </a:p>
          <a:p>
            <a:pPr lvl="1" marL="795527" indent="-276225" defTabSz="795527">
              <a:buSzPts val="1200"/>
              <a:defRPr sz="1218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Domain-based MFEs</a:t>
            </a:r>
          </a:p>
          <a:p>
            <a:pPr lvl="1" marL="795527" indent="-276225" defTabSz="795527">
              <a:buSzPts val="1200"/>
              <a:defRPr sz="1218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BFFs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124;p2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95527">
              <a:defRPr sz="2349">
                <a:latin typeface="DM Sans 9pt Regular Regular"/>
                <a:ea typeface="DM Sans 9pt Regular Regular"/>
                <a:cs typeface="DM Sans 9pt Regular Regular"/>
                <a:sym typeface="DM Sans 9pt Regular Regular"/>
              </a:defRPr>
            </a:lvl1pPr>
          </a:lstStyle>
          <a:p>
            <a:pPr/>
            <a:r>
              <a:t>Tips</a:t>
            </a:r>
          </a:p>
        </p:txBody>
      </p:sp>
      <p:sp>
        <p:nvSpPr>
          <p:cNvPr id="258" name="Google Shape;125;p2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Think small</a:t>
            </a:r>
          </a:p>
          <a:p>
            <a:pPr lvl="1" marL="914400" indent="-317500">
              <a:buSzPts val="1400"/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Build both MFEs and BFFs as tiny as humanly possible</a:t>
            </a:r>
          </a:p>
          <a:p>
            <a:pPr lvl="1" marL="914400" indent="-317500">
              <a:buSzPts val="1400"/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Enables rapid iteration and comprehensive testing</a:t>
            </a:r>
          </a:p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Think fast</a:t>
            </a:r>
          </a:p>
          <a:p>
            <a:pPr lvl="1" marL="914400" indent="-317500">
              <a:buSzPts val="1400"/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How can you proxy existing services?</a:t>
            </a:r>
          </a:p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Think even faster</a:t>
            </a:r>
          </a:p>
          <a:p>
            <a:pPr lvl="1" marL="914400" indent="-317500">
              <a:buSzPts val="1400"/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Can you leverage PaaS?</a:t>
            </a:r>
          </a:p>
          <a:p>
            <a:pPr lvl="1" marL="914400" indent="-317500">
              <a:buSzPts val="1400"/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MFEs w/ collections + functions (i.e. Firebase), not even BFFs</a:t>
            </a:r>
          </a:p>
          <a:p>
            <a:pPr lvl="1" marL="914400" indent="-317500">
              <a:buSzPts val="1400"/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Organize by project </a:t>
            </a:r>
          </a:p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Think shared</a:t>
            </a:r>
          </a:p>
          <a:p>
            <a:pPr lvl="1" marL="914400" indent="-317500">
              <a:buSzPts val="1400"/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Design systems/UI libraries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66;p1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Bringing everyone together</a:t>
            </a:r>
          </a:p>
          <a:p>
            <a:pPr>
              <a:defRPr sz="3600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Your team, too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124;p2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95527">
              <a:defRPr sz="2349">
                <a:latin typeface="DM Sans 9pt Regular Regular"/>
                <a:ea typeface="DM Sans 9pt Regular Regular"/>
                <a:cs typeface="DM Sans 9pt Regular Regular"/>
                <a:sym typeface="DM Sans 9pt Regular Regular"/>
              </a:defRPr>
            </a:lvl1pPr>
          </a:lstStyle>
          <a:p>
            <a:pPr/>
            <a:r>
              <a:t>Put simply</a:t>
            </a:r>
          </a:p>
        </p:txBody>
      </p:sp>
      <p:sp>
        <p:nvSpPr>
          <p:cNvPr id="265" name="Google Shape;125;p21"/>
          <p:cNvSpPr txBox="1"/>
          <p:nvPr>
            <p:ph type="body" idx="1"/>
          </p:nvPr>
        </p:nvSpPr>
        <p:spPr>
          <a:xfrm>
            <a:off x="819699" y="1152475"/>
            <a:ext cx="8520602" cy="392817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Identify shared chrome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Define experiences using jobs-to-be-done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Come up with schemas using product requirements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Make BFFs for experiences (figure out services they hit)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Setup release pipelines and testing</a:t>
            </a:r>
          </a:p>
          <a:p>
            <a:pPr marL="0" indent="0">
              <a:lnSpc>
                <a:spcPct val="150000"/>
              </a:lnSpc>
              <a:buClrTx/>
              <a:buSzTx/>
              <a:buFontTx/>
              <a:buNone/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lvl="2" marL="0" indent="457200">
              <a:lnSpc>
                <a:spcPct val="150000"/>
              </a:lnSpc>
              <a:buClrTx/>
              <a:buSzTx/>
              <a:buFontTx/>
              <a:buNone/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Frontend can build UI without waiting on anybody</a:t>
            </a:r>
          </a:p>
          <a:p>
            <a:pPr lvl="2" marL="0" indent="457200">
              <a:lnSpc>
                <a:spcPct val="150000"/>
              </a:lnSpc>
              <a:buClrTx/>
              <a:buSzTx/>
              <a:buFontTx/>
              <a:buNone/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Backend knows they won’t break anything</a:t>
            </a:r>
          </a:p>
          <a:p>
            <a:pPr lvl="2" marL="0" indent="457200">
              <a:lnSpc>
                <a:spcPct val="150000"/>
              </a:lnSpc>
              <a:buClrTx/>
              <a:buSzTx/>
              <a:buFontTx/>
              <a:buNone/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You can actually continuously deploy for the first time in your life</a:t>
            </a:r>
          </a:p>
        </p:txBody>
      </p:sp>
      <p:sp>
        <p:nvSpPr>
          <p:cNvPr id="266" name="Google Shape;125;p21"/>
          <p:cNvSpPr txBox="1"/>
          <p:nvPr/>
        </p:nvSpPr>
        <p:spPr>
          <a:xfrm>
            <a:off x="311699" y="1152475"/>
            <a:ext cx="967651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algn="l">
              <a:lnSpc>
                <a:spcPct val="150000"/>
              </a:lnSpc>
              <a:defRPr sz="1800">
                <a:solidFill>
                  <a:schemeClr val="accent5">
                    <a:lumOff val="7499"/>
                  </a:schemeClr>
                </a:solidFill>
                <a:latin typeface="Chivo Medium Bold"/>
                <a:ea typeface="Chivo Medium Bold"/>
                <a:cs typeface="Chivo Medium Bold"/>
                <a:sym typeface="Chivo Medium Bold"/>
              </a:defRPr>
            </a:pPr>
            <a:r>
              <a:t>1</a:t>
            </a:r>
          </a:p>
          <a:p>
            <a:pPr algn="l">
              <a:lnSpc>
                <a:spcPct val="150000"/>
              </a:lnSpc>
              <a:defRPr sz="1800">
                <a:solidFill>
                  <a:schemeClr val="accent5">
                    <a:lumOff val="7499"/>
                  </a:schemeClr>
                </a:solidFill>
                <a:latin typeface="Chivo Medium Bold"/>
                <a:ea typeface="Chivo Medium Bold"/>
                <a:cs typeface="Chivo Medium Bold"/>
                <a:sym typeface="Chivo Medium Bold"/>
              </a:defRPr>
            </a:pPr>
            <a:r>
              <a:t>2</a:t>
            </a:r>
          </a:p>
          <a:p>
            <a:pPr algn="l">
              <a:lnSpc>
                <a:spcPct val="150000"/>
              </a:lnSpc>
              <a:defRPr sz="1800">
                <a:solidFill>
                  <a:schemeClr val="accent5">
                    <a:lumOff val="7499"/>
                  </a:schemeClr>
                </a:solidFill>
                <a:latin typeface="Chivo Medium Bold"/>
                <a:ea typeface="Chivo Medium Bold"/>
                <a:cs typeface="Chivo Medium Bold"/>
                <a:sym typeface="Chivo Medium Bold"/>
              </a:defRPr>
            </a:pPr>
            <a:r>
              <a:t>3</a:t>
            </a:r>
          </a:p>
          <a:p>
            <a:pPr algn="l">
              <a:lnSpc>
                <a:spcPct val="150000"/>
              </a:lnSpc>
              <a:defRPr sz="1800">
                <a:solidFill>
                  <a:schemeClr val="accent5">
                    <a:lumOff val="7499"/>
                  </a:schemeClr>
                </a:solidFill>
                <a:latin typeface="Chivo Medium Bold"/>
                <a:ea typeface="Chivo Medium Bold"/>
                <a:cs typeface="Chivo Medium Bold"/>
                <a:sym typeface="Chivo Medium Bold"/>
              </a:defRPr>
            </a:pPr>
            <a:r>
              <a:t>4</a:t>
            </a:r>
          </a:p>
          <a:p>
            <a:pPr algn="l">
              <a:lnSpc>
                <a:spcPct val="150000"/>
              </a:lnSpc>
              <a:defRPr sz="1800">
                <a:solidFill>
                  <a:schemeClr val="accent5">
                    <a:lumOff val="7499"/>
                  </a:schemeClr>
                </a:solidFill>
                <a:latin typeface="Chivo Medium Bold"/>
                <a:ea typeface="Chivo Medium Bold"/>
                <a:cs typeface="Chivo Medium Bold"/>
                <a:sym typeface="Chivo Medium Bold"/>
              </a:defRPr>
            </a:pPr>
            <a:r>
              <a:t>5</a:t>
            </a:r>
          </a:p>
          <a:p>
            <a:pPr algn="l">
              <a:lnSpc>
                <a:spcPct val="150000"/>
              </a:lnSpc>
              <a:defRPr sz="1800">
                <a:solidFill>
                  <a:schemeClr val="accent5">
                    <a:lumOff val="7499"/>
                  </a:schemeClr>
                </a:solidFill>
                <a:latin typeface="Chivo Medium Bold"/>
                <a:ea typeface="Chivo Medium Bold"/>
                <a:cs typeface="Chivo Medium Bold"/>
                <a:sym typeface="Chivo Medium Bold"/>
              </a:defRPr>
            </a:pPr>
          </a:p>
          <a:p>
            <a:pPr algn="l">
              <a:lnSpc>
                <a:spcPct val="150000"/>
              </a:lnSpc>
              <a:defRPr sz="1800">
                <a:solidFill>
                  <a:schemeClr val="accent5">
                    <a:lumOff val="7499"/>
                  </a:schemeClr>
                </a:solidFill>
                <a:latin typeface="Chivo Medium Bold"/>
                <a:ea typeface="Chivo Medium Bold"/>
                <a:cs typeface="Chivo Medium Bold"/>
                <a:sym typeface="Chivo Medium Bold"/>
              </a:defRPr>
            </a:pPr>
            <a:r>
              <a:t>Now…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66;p1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That’s nice, but</a:t>
            </a:r>
          </a:p>
          <a:p>
            <a:pPr>
              <a:defRPr sz="3600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How do I actually do it?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"/>
          <p:cNvSpPr/>
          <p:nvPr/>
        </p:nvSpPr>
        <p:spPr>
          <a:xfrm>
            <a:off x="644494" y="360851"/>
            <a:ext cx="7855012" cy="4592052"/>
          </a:xfrm>
          <a:prstGeom prst="rect">
            <a:avLst/>
          </a:prstGeom>
          <a:solidFill>
            <a:schemeClr val="accent2"/>
          </a:solidFill>
          <a:ln w="12700">
            <a:solidFill>
              <a:srgbClr val="000000"/>
            </a:solidFill>
            <a:miter lim="400000"/>
          </a:ln>
        </p:spPr>
        <p:txBody>
          <a:bodyPr lIns="0" tIns="0" rIns="0" bIns="0"/>
          <a:lstStyle/>
          <a:p>
            <a:pPr algn="l">
              <a:defRPr sz="1400">
                <a:solidFill>
                  <a:srgbClr val="37474F"/>
                </a:solidFill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71" name="Monorepo"/>
          <p:cNvSpPr txBox="1"/>
          <p:nvPr/>
        </p:nvSpPr>
        <p:spPr>
          <a:xfrm>
            <a:off x="765285" y="501140"/>
            <a:ext cx="228601" cy="899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vert="eaVert" wrap="none" lIns="0" tIns="0" rIns="0" bIns="0" anchor="b">
            <a:spAutoFit/>
          </a:bodyPr>
          <a:lstStyle>
            <a:lvl1pPr>
              <a:defRPr sz="1400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lvl1pPr>
          </a:lstStyle>
          <a:p>
            <a:pPr/>
            <a:r>
              <a:t>Monorepo</a:t>
            </a:r>
          </a:p>
        </p:txBody>
      </p:sp>
      <p:sp>
        <p:nvSpPr>
          <p:cNvPr id="272" name="packages/…"/>
          <p:cNvSpPr/>
          <p:nvPr/>
        </p:nvSpPr>
        <p:spPr>
          <a:xfrm>
            <a:off x="1655966" y="962162"/>
            <a:ext cx="2124127" cy="3486245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l"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 </a:t>
            </a:r>
          </a:p>
          <a:p>
            <a:pPr algn="l">
              <a:defRPr sz="1200">
                <a:solidFill>
                  <a:srgbClr val="37474F"/>
                </a:solidFill>
                <a:latin typeface="Chivo Mono Medium Bold"/>
                <a:ea typeface="Chivo Mono Medium Bold"/>
                <a:cs typeface="Chivo Mono Medium Bold"/>
                <a:sym typeface="Chivo Mono Medium Bold"/>
              </a:defRPr>
            </a:pPr>
            <a:r>
              <a:t> packages/</a:t>
            </a:r>
          </a:p>
          <a:p>
            <a:pPr lvl="1" algn="l"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   estimate/</a:t>
            </a:r>
          </a:p>
          <a:p>
            <a:pPr lvl="1" algn="l"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     bff/</a:t>
            </a:r>
          </a:p>
          <a:p>
            <a:pPr lvl="1" algn="l"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     mfe/</a:t>
            </a:r>
          </a:p>
          <a:p>
            <a:pPr lvl="1" algn="l"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   apply/</a:t>
            </a:r>
          </a:p>
          <a:p>
            <a:pPr lvl="1" algn="l"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     bff/</a:t>
            </a:r>
          </a:p>
          <a:p>
            <a:pPr lvl="1" algn="l"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     mfe/</a:t>
            </a:r>
          </a:p>
          <a:p>
            <a:pPr algn="l">
              <a:defRPr sz="1200">
                <a:solidFill>
                  <a:srgbClr val="37474F"/>
                </a:solidFill>
                <a:latin typeface="Chivo Mono Medium Bold"/>
                <a:ea typeface="Chivo Mono Medium Bold"/>
                <a:cs typeface="Chivo Mono Medium Bold"/>
                <a:sym typeface="Chivo Mono Medium Bold"/>
              </a:defRPr>
            </a:pPr>
            <a:r>
              <a:t> contracts/</a:t>
            </a:r>
          </a:p>
          <a:p>
            <a:pPr algn="l"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   estimation/</a:t>
            </a:r>
          </a:p>
          <a:p>
            <a:pPr algn="l"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     pact.json</a:t>
            </a:r>
          </a:p>
          <a:p>
            <a:pPr algn="l"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     test.ts</a:t>
            </a:r>
          </a:p>
          <a:p>
            <a:pPr lvl="1" algn="l"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   apply/</a:t>
            </a:r>
          </a:p>
          <a:p>
            <a:pPr algn="l"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     pact.json</a:t>
            </a:r>
          </a:p>
          <a:p>
            <a:pPr algn="l"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     test.ts</a:t>
            </a:r>
          </a:p>
          <a:p>
            <a:pPr algn="l">
              <a:defRPr sz="1200">
                <a:solidFill>
                  <a:srgbClr val="37474F"/>
                </a:solidFill>
                <a:latin typeface="Chivo Mono Medium Bold"/>
                <a:ea typeface="Chivo Mono Medium Bold"/>
                <a:cs typeface="Chivo Mono Medium Bold"/>
                <a:sym typeface="Chivo Mono Medium Bold"/>
              </a:defRPr>
            </a:pPr>
            <a:r>
              <a:t> </a:t>
            </a:r>
            <a:r>
              <a:rPr>
                <a:solidFill>
                  <a:schemeClr val="accent1">
                    <a:lumOff val="15490"/>
                  </a:schemeClr>
                </a:solidFill>
              </a:rPr>
              <a:t>services/</a:t>
            </a:r>
            <a:endParaRPr>
              <a:solidFill>
                <a:schemeClr val="accent1">
                  <a:lumOff val="15490"/>
                </a:schemeClr>
              </a:solidFill>
            </a:endParaRPr>
          </a:p>
          <a:p>
            <a:pPr algn="l"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   estimation-svc/</a:t>
            </a:r>
          </a:p>
          <a:p>
            <a:pPr algn="l"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   credit-app-svc/</a:t>
            </a:r>
          </a:p>
          <a:p>
            <a:pPr algn="l"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   </a:t>
            </a:r>
          </a:p>
        </p:txBody>
      </p:sp>
      <p:sp>
        <p:nvSpPr>
          <p:cNvPr id="273" name="Source"/>
          <p:cNvSpPr txBox="1"/>
          <p:nvPr/>
        </p:nvSpPr>
        <p:spPr>
          <a:xfrm>
            <a:off x="1658275" y="702143"/>
            <a:ext cx="663518" cy="296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342900" indent="-342900">
              <a:defRPr sz="1400">
                <a:solidFill>
                  <a:schemeClr val="accent6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lvl1pPr>
          </a:lstStyle>
          <a:p>
            <a:pPr/>
            <a:r>
              <a:t>Source</a:t>
            </a:r>
          </a:p>
        </p:txBody>
      </p:sp>
      <p:sp>
        <p:nvSpPr>
          <p:cNvPr id="274" name=".github/workflows…"/>
          <p:cNvSpPr/>
          <p:nvPr/>
        </p:nvSpPr>
        <p:spPr>
          <a:xfrm>
            <a:off x="3929943" y="961966"/>
            <a:ext cx="2031957" cy="3486637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algn="l"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 </a:t>
            </a:r>
          </a:p>
          <a:p>
            <a:pPr algn="l">
              <a:defRPr sz="1200">
                <a:solidFill>
                  <a:srgbClr val="37474F"/>
                </a:solidFill>
                <a:latin typeface="Chivo Mono Medium Bold"/>
                <a:ea typeface="Chivo Mono Medium Bold"/>
                <a:cs typeface="Chivo Mono Medium Bold"/>
                <a:sym typeface="Chivo Mono Medium Bold"/>
              </a:defRPr>
            </a:pPr>
            <a:r>
              <a:t> .github/workflows</a:t>
            </a:r>
          </a:p>
          <a:p>
            <a:pPr algn="l"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   test-pkg.yml</a:t>
            </a:r>
          </a:p>
          <a:p>
            <a:pPr algn="l"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   test-svc.yml</a:t>
            </a:r>
          </a:p>
          <a:p>
            <a:pPr algn="l"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   test-contracts.yml</a:t>
            </a:r>
          </a:p>
          <a:p>
            <a:pPr algn="l"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   test.yml</a:t>
            </a:r>
          </a:p>
          <a:p>
            <a:pPr algn="l"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</a:p>
          <a:p>
            <a:pPr algn="l"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 </a:t>
            </a:r>
          </a:p>
          <a:p>
            <a:pPr algn="l"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   </a:t>
            </a:r>
          </a:p>
        </p:txBody>
      </p:sp>
      <p:sp>
        <p:nvSpPr>
          <p:cNvPr id="275" name="CI"/>
          <p:cNvSpPr txBox="1"/>
          <p:nvPr/>
        </p:nvSpPr>
        <p:spPr>
          <a:xfrm>
            <a:off x="4017594" y="694897"/>
            <a:ext cx="209905" cy="286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342900" indent="-342900">
              <a:defRPr sz="1400">
                <a:solidFill>
                  <a:schemeClr val="accent6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lvl1pPr>
          </a:lstStyle>
          <a:p>
            <a:pPr/>
            <a:r>
              <a:t>CI</a:t>
            </a:r>
          </a:p>
        </p:txBody>
      </p:sp>
      <p:sp>
        <p:nvSpPr>
          <p:cNvPr id="276" name="FE: Vercel…"/>
          <p:cNvSpPr/>
          <p:nvPr/>
        </p:nvSpPr>
        <p:spPr>
          <a:xfrm>
            <a:off x="6111751" y="965863"/>
            <a:ext cx="1844122" cy="3486637"/>
          </a:xfrm>
          <a:prstGeom prst="rect">
            <a:avLst/>
          </a:prstGeom>
          <a:solidFill>
            <a:srgbClr val="E0E0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8100" tIns="38100" rIns="38100" bIns="38100"/>
          <a:lstStyle/>
          <a:p>
            <a:pPr algn="l">
              <a:defRPr sz="1200">
                <a:solidFill>
                  <a:srgbClr val="000000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  </a:t>
            </a:r>
          </a:p>
          <a:p>
            <a:pPr algn="l">
              <a:defRPr sz="1200">
                <a:solidFill>
                  <a:srgbClr val="000000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  FE: Vercel</a:t>
            </a:r>
          </a:p>
          <a:p>
            <a:pPr algn="l">
              <a:defRPr sz="1200">
                <a:solidFill>
                  <a:srgbClr val="000000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    1. Frontends</a:t>
            </a:r>
          </a:p>
          <a:p>
            <a:pPr algn="l">
              <a:defRPr sz="1200">
                <a:solidFill>
                  <a:srgbClr val="000000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    2. Functions</a:t>
            </a:r>
          </a:p>
          <a:p>
            <a:pPr algn="l">
              <a:defRPr sz="1200">
                <a:solidFill>
                  <a:srgbClr val="000000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200">
                <a:solidFill>
                  <a:srgbClr val="000000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  BE: Next + Docker</a:t>
            </a:r>
          </a:p>
          <a:p>
            <a:pPr algn="l">
              <a:defRPr sz="1200">
                <a:solidFill>
                  <a:srgbClr val="000000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    Or your choice</a:t>
            </a:r>
          </a:p>
          <a:p>
            <a:pPr algn="l">
              <a:defRPr sz="1200">
                <a:solidFill>
                  <a:srgbClr val="000000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200">
                <a:solidFill>
                  <a:srgbClr val="000000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  PaaS/IAC</a:t>
            </a:r>
          </a:p>
          <a:p>
            <a:pPr algn="l">
              <a:defRPr sz="1200">
                <a:solidFill>
                  <a:srgbClr val="000000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 </a:t>
            </a:r>
          </a:p>
          <a:p>
            <a:pPr algn="l">
              <a:defRPr sz="1200">
                <a:solidFill>
                  <a:srgbClr val="000000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algn="l">
              <a:defRPr sz="1200">
                <a:solidFill>
                  <a:srgbClr val="000000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  </a:t>
            </a:r>
          </a:p>
        </p:txBody>
      </p:sp>
      <p:sp>
        <p:nvSpPr>
          <p:cNvPr id="277" name="CD"/>
          <p:cNvSpPr txBox="1"/>
          <p:nvPr/>
        </p:nvSpPr>
        <p:spPr>
          <a:xfrm>
            <a:off x="6138241" y="669775"/>
            <a:ext cx="269504" cy="215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>
            <a:lvl1pPr marL="342900" indent="-342900">
              <a:defRPr sz="1400">
                <a:solidFill>
                  <a:schemeClr val="accent6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lvl1pPr>
          </a:lstStyle>
          <a:p>
            <a:pPr/>
            <a:r>
              <a:t>CD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180;p28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95527">
              <a:defRPr sz="2349">
                <a:latin typeface="DM Sans 9pt Regular Regular"/>
                <a:ea typeface="DM Sans 9pt Regular Regular"/>
                <a:cs typeface="DM Sans 9pt Regular Regular"/>
                <a:sym typeface="DM Sans 9pt Regular Regular"/>
              </a:defRPr>
            </a:lvl1pPr>
          </a:lstStyle>
          <a:p>
            <a:pPr/>
            <a:r>
              <a:t>What do you get out of this relationship?</a:t>
            </a:r>
          </a:p>
        </p:txBody>
      </p:sp>
      <p:sp>
        <p:nvSpPr>
          <p:cNvPr id="282" name="Google Shape;181;p28"/>
          <p:cNvSpPr txBox="1"/>
          <p:nvPr>
            <p:ph type="body" sz="half" idx="1"/>
          </p:nvPr>
        </p:nvSpPr>
        <p:spPr>
          <a:xfrm>
            <a:off x="337554" y="1406475"/>
            <a:ext cx="4374460" cy="38222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30000"/>
              </a:lnSpc>
              <a:spcBef>
                <a:spcPts val="1200"/>
              </a:spcBef>
              <a:buSzTx/>
              <a:buNone/>
              <a:defRPr sz="20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BE-driven schemas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SzTx/>
              <a:buNone/>
              <a:defRPr sz="20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Gotta build dependencies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SzTx/>
              <a:buNone/>
              <a:defRPr sz="20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Stateful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SzTx/>
              <a:buNone/>
              <a:defRPr sz="20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Huge regressions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SzTx/>
              <a:buNone/>
              <a:defRPr sz="20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Single pipeline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SzTx/>
              <a:buNone/>
              <a:defRPr sz="2000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Single surface</a:t>
            </a:r>
          </a:p>
        </p:txBody>
      </p:sp>
      <p:sp>
        <p:nvSpPr>
          <p:cNvPr id="283" name="Google Shape;182;p28"/>
          <p:cNvSpPr txBox="1"/>
          <p:nvPr>
            <p:ph type="body" idx="21"/>
          </p:nvPr>
        </p:nvSpPr>
        <p:spPr>
          <a:xfrm>
            <a:off x="5345288" y="1397856"/>
            <a:ext cx="4905798" cy="383943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lnSpc>
                <a:spcPct val="130000"/>
              </a:lnSpc>
              <a:spcBef>
                <a:spcPts val="1200"/>
              </a:spcBef>
              <a:buSzTx/>
              <a:buNone/>
              <a:defRPr sz="2000">
                <a:solidFill>
                  <a:schemeClr val="accent5">
                    <a:lumOff val="7499"/>
                  </a:schemeClr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UI-driven schemas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SzTx/>
              <a:buNone/>
              <a:defRPr sz="2000">
                <a:solidFill>
                  <a:schemeClr val="accent5">
                    <a:lumOff val="7499"/>
                  </a:schemeClr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Shared types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SzTx/>
              <a:buNone/>
              <a:defRPr sz="2000">
                <a:solidFill>
                  <a:schemeClr val="accent5">
                    <a:lumOff val="7499"/>
                  </a:schemeClr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Stateless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SzTx/>
              <a:buNone/>
              <a:defRPr sz="2000">
                <a:solidFill>
                  <a:schemeClr val="accent5">
                    <a:lumOff val="7499"/>
                  </a:schemeClr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Ship separately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SzTx/>
              <a:buNone/>
              <a:defRPr sz="2000">
                <a:solidFill>
                  <a:schemeClr val="accent5">
                    <a:lumOff val="7499"/>
                  </a:schemeClr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Multiple pipelines</a:t>
            </a:r>
          </a:p>
          <a:p>
            <a:pPr marL="0" indent="0">
              <a:lnSpc>
                <a:spcPct val="130000"/>
              </a:lnSpc>
              <a:spcBef>
                <a:spcPts val="1200"/>
              </a:spcBef>
              <a:buSzTx/>
              <a:buNone/>
              <a:defRPr sz="2000">
                <a:solidFill>
                  <a:schemeClr val="accent5">
                    <a:lumOff val="7499"/>
                  </a:schemeClr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Any surface</a:t>
            </a:r>
          </a:p>
        </p:txBody>
      </p:sp>
      <p:sp>
        <p:nvSpPr>
          <p:cNvPr id="284" name="Line"/>
          <p:cNvSpPr/>
          <p:nvPr/>
        </p:nvSpPr>
        <p:spPr>
          <a:xfrm>
            <a:off x="4849110" y="1666180"/>
            <a:ext cx="359082" cy="1"/>
          </a:xfrm>
          <a:prstGeom prst="line">
            <a:avLst/>
          </a:prstGeom>
          <a:ln w="12700">
            <a:solidFill>
              <a:schemeClr val="accent5">
                <a:lumOff val="15000"/>
              </a:schemeClr>
            </a:solidFill>
            <a:tailEnd type="triangle"/>
          </a:ln>
        </p:spPr>
        <p:txBody>
          <a:bodyPr lIns="0" tIns="0" rIns="0" bIns="0"/>
          <a:lstStyle/>
          <a:p>
            <a:pPr algn="l"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85" name="Line"/>
          <p:cNvSpPr/>
          <p:nvPr/>
        </p:nvSpPr>
        <p:spPr>
          <a:xfrm>
            <a:off x="4849110" y="2198240"/>
            <a:ext cx="359082" cy="1"/>
          </a:xfrm>
          <a:prstGeom prst="line">
            <a:avLst/>
          </a:prstGeom>
          <a:ln w="12700">
            <a:solidFill>
              <a:schemeClr val="accent5">
                <a:lumOff val="15000"/>
              </a:schemeClr>
            </a:solidFill>
            <a:tailEnd type="triangle"/>
          </a:ln>
        </p:spPr>
        <p:txBody>
          <a:bodyPr lIns="0" tIns="0" rIns="0" bIns="0"/>
          <a:lstStyle/>
          <a:p>
            <a:pPr algn="l"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86" name="Line"/>
          <p:cNvSpPr/>
          <p:nvPr/>
        </p:nvSpPr>
        <p:spPr>
          <a:xfrm>
            <a:off x="4849110" y="2730299"/>
            <a:ext cx="359082" cy="1"/>
          </a:xfrm>
          <a:prstGeom prst="line">
            <a:avLst/>
          </a:prstGeom>
          <a:ln w="12700">
            <a:solidFill>
              <a:schemeClr val="accent5">
                <a:lumOff val="15000"/>
              </a:schemeClr>
            </a:solidFill>
            <a:tailEnd type="triangle"/>
          </a:ln>
        </p:spPr>
        <p:txBody>
          <a:bodyPr lIns="0" tIns="0" rIns="0" bIns="0"/>
          <a:lstStyle/>
          <a:p>
            <a:pPr algn="l"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87" name="Line"/>
          <p:cNvSpPr/>
          <p:nvPr/>
        </p:nvSpPr>
        <p:spPr>
          <a:xfrm>
            <a:off x="4849110" y="3262359"/>
            <a:ext cx="359082" cy="1"/>
          </a:xfrm>
          <a:prstGeom prst="line">
            <a:avLst/>
          </a:prstGeom>
          <a:ln w="12700">
            <a:solidFill>
              <a:schemeClr val="accent5">
                <a:lumOff val="15000"/>
              </a:schemeClr>
            </a:solidFill>
            <a:tailEnd type="triangle"/>
          </a:ln>
        </p:spPr>
        <p:txBody>
          <a:bodyPr lIns="0" tIns="0" rIns="0" bIns="0"/>
          <a:lstStyle/>
          <a:p>
            <a:pPr algn="l"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88" name="Line"/>
          <p:cNvSpPr/>
          <p:nvPr/>
        </p:nvSpPr>
        <p:spPr>
          <a:xfrm>
            <a:off x="4849110" y="3832518"/>
            <a:ext cx="359082" cy="1"/>
          </a:xfrm>
          <a:prstGeom prst="line">
            <a:avLst/>
          </a:prstGeom>
          <a:ln w="12700">
            <a:solidFill>
              <a:schemeClr val="accent5">
                <a:lumOff val="15000"/>
              </a:schemeClr>
            </a:solidFill>
            <a:tailEnd type="triangle"/>
          </a:ln>
        </p:spPr>
        <p:txBody>
          <a:bodyPr lIns="0" tIns="0" rIns="0" bIns="0"/>
          <a:lstStyle/>
          <a:p>
            <a:pPr algn="l"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289" name="Line"/>
          <p:cNvSpPr/>
          <p:nvPr/>
        </p:nvSpPr>
        <p:spPr>
          <a:xfrm>
            <a:off x="4849110" y="4395423"/>
            <a:ext cx="359082" cy="1"/>
          </a:xfrm>
          <a:prstGeom prst="line">
            <a:avLst/>
          </a:prstGeom>
          <a:ln w="12700">
            <a:solidFill>
              <a:schemeClr val="accent5">
                <a:lumOff val="15000"/>
              </a:schemeClr>
            </a:solidFill>
            <a:tailEnd type="triangle"/>
          </a:ln>
        </p:spPr>
        <p:txBody>
          <a:bodyPr lIns="0" tIns="0" rIns="0" bIns="0"/>
          <a:lstStyle/>
          <a:p>
            <a:pPr algn="l"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66;p14"/>
          <p:cNvSpPr txBox="1"/>
          <p:nvPr>
            <p:ph type="title"/>
          </p:nvPr>
        </p:nvSpPr>
        <p:spPr>
          <a:xfrm>
            <a:off x="645900" y="581340"/>
            <a:ext cx="7852200" cy="861001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535353"/>
                </a:solidFill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lvl1pPr>
          </a:lstStyle>
          <a:p>
            <a:pPr/>
            <a:r>
              <a:t>$ whoami</a:t>
            </a:r>
          </a:p>
        </p:txBody>
      </p:sp>
      <p:pic>
        <p:nvPicPr>
          <p:cNvPr id="12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4350" y="2160801"/>
            <a:ext cx="1874743" cy="581472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Engineering Mgr, 2021"/>
          <p:cNvSpPr txBox="1"/>
          <p:nvPr/>
        </p:nvSpPr>
        <p:spPr>
          <a:xfrm>
            <a:off x="3368805" y="3082036"/>
            <a:ext cx="2065834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>
                    <a:lumOff val="30980"/>
                  </a:schemeClr>
                </a:solidFill>
              </a:defRPr>
            </a:lvl1pPr>
          </a:lstStyle>
          <a:p>
            <a:pPr/>
            <a:r>
              <a:t>Engineering Mgr, 2021</a:t>
            </a:r>
          </a:p>
        </p:txBody>
      </p:sp>
      <p:sp>
        <p:nvSpPr>
          <p:cNvPr id="122" name="Consultant, 2015"/>
          <p:cNvSpPr txBox="1"/>
          <p:nvPr/>
        </p:nvSpPr>
        <p:spPr>
          <a:xfrm>
            <a:off x="524751" y="3082036"/>
            <a:ext cx="1604773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>
                    <a:lumOff val="30980"/>
                  </a:schemeClr>
                </a:solidFill>
              </a:defRPr>
            </a:lvl1pPr>
          </a:lstStyle>
          <a:p>
            <a:pPr/>
            <a:r>
              <a:t>Consultant, 2015</a:t>
            </a:r>
          </a:p>
        </p:txBody>
      </p:sp>
      <p:pic>
        <p:nvPicPr>
          <p:cNvPr id="12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97396" y="2247032"/>
            <a:ext cx="2157820" cy="409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Inspire11_ElevenEffect_Graphic-02.svg" descr="Inspire11_ElevenEffect_Graphic-02.sv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4461" y="2048861"/>
            <a:ext cx="805352" cy="805352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oftware Engineer, 2024"/>
          <p:cNvSpPr txBox="1"/>
          <p:nvPr/>
        </p:nvSpPr>
        <p:spPr>
          <a:xfrm>
            <a:off x="6313442" y="3082036"/>
            <a:ext cx="2325727" cy="266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>
                <a:solidFill>
                  <a:schemeClr val="accent1">
                    <a:lumOff val="30980"/>
                  </a:schemeClr>
                </a:solidFill>
              </a:defRPr>
            </a:lvl1pPr>
          </a:lstStyle>
          <a:p>
            <a:pPr/>
            <a:r>
              <a:t>Software Engineer, 2024</a:t>
            </a:r>
          </a:p>
        </p:txBody>
      </p:sp>
      <p:sp>
        <p:nvSpPr>
          <p:cNvPr id="126" name="Google Shape;66;p14"/>
          <p:cNvSpPr txBox="1"/>
          <p:nvPr/>
        </p:nvSpPr>
        <p:spPr>
          <a:xfrm>
            <a:off x="645900" y="936261"/>
            <a:ext cx="7852200" cy="86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ctr">
            <a:normAutofit fontScale="100000" lnSpcReduction="0"/>
          </a:bodyPr>
          <a:lstStyle>
            <a:lvl1pPr algn="l">
              <a:defRPr sz="1600">
                <a:solidFill>
                  <a:srgbClr val="535353"/>
                </a:solidFill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lvl1pPr>
          </a:lstStyle>
          <a:p>
            <a:pPr/>
            <a:r>
              <a:t>github.com/colinyoung</a:t>
            </a:r>
          </a:p>
        </p:txBody>
      </p:sp>
      <p:grpSp>
        <p:nvGrpSpPr>
          <p:cNvPr id="132" name="Group"/>
          <p:cNvGrpSpPr/>
          <p:nvPr/>
        </p:nvGrpSpPr>
        <p:grpSpPr>
          <a:xfrm>
            <a:off x="1332909" y="3596719"/>
            <a:ext cx="6478182" cy="429928"/>
            <a:chOff x="0" y="0"/>
            <a:chExt cx="6478181" cy="429926"/>
          </a:xfrm>
        </p:grpSpPr>
        <p:pic>
          <p:nvPicPr>
            <p:cNvPr id="127" name="Image" descr="Image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3056852" y="66381"/>
              <a:ext cx="363546" cy="3635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28" name="Line"/>
            <p:cNvSpPr/>
            <p:nvPr/>
          </p:nvSpPr>
          <p:spPr>
            <a:xfrm>
              <a:off x="0" y="248153"/>
              <a:ext cx="2949200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29" name="Line"/>
            <p:cNvSpPr/>
            <p:nvPr/>
          </p:nvSpPr>
          <p:spPr>
            <a:xfrm flipV="1">
              <a:off x="11768" y="0"/>
              <a:ext cx="1" cy="25400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30" name="Line"/>
            <p:cNvSpPr/>
            <p:nvPr/>
          </p:nvSpPr>
          <p:spPr>
            <a:xfrm>
              <a:off x="3528982" y="244726"/>
              <a:ext cx="2949200" cy="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  <p:sp>
          <p:nvSpPr>
            <p:cNvPr id="131" name="Line"/>
            <p:cNvSpPr/>
            <p:nvPr/>
          </p:nvSpPr>
          <p:spPr>
            <a:xfrm flipV="1">
              <a:off x="6465482" y="0"/>
              <a:ext cx="1" cy="254001"/>
            </a:xfrm>
            <a:prstGeom prst="line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algn="l">
                <a:defRPr sz="1400">
                  <a:latin typeface="+mj-lt"/>
                  <a:ea typeface="+mj-ea"/>
                  <a:cs typeface="+mj-cs"/>
                  <a:sym typeface="Arial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124;p2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95527">
              <a:defRPr sz="2349">
                <a:latin typeface="DM Sans 9pt Regular Regular"/>
                <a:ea typeface="DM Sans 9pt Regular Regular"/>
                <a:cs typeface="DM Sans 9pt Regular Regular"/>
                <a:sym typeface="DM Sans 9pt Regular Regular"/>
              </a:defRPr>
            </a:lvl1pPr>
          </a:lstStyle>
          <a:p>
            <a:pPr/>
            <a:r>
              <a:t>Tips to succeed</a:t>
            </a:r>
          </a:p>
        </p:txBody>
      </p:sp>
      <p:sp>
        <p:nvSpPr>
          <p:cNvPr id="292" name="Google Shape;125;p2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Get product folks to be advocates</a:t>
            </a:r>
          </a:p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Get buy-in from devops, backend, and QA</a:t>
            </a:r>
          </a:p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For design, use </a:t>
            </a:r>
            <a:r>
              <a:rPr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Storybook</a:t>
            </a:r>
          </a:p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Implement contract testing (e.g. </a:t>
            </a:r>
            <a:r>
              <a:rPr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Pact</a:t>
            </a:r>
            <a:r>
              <a:t>)</a:t>
            </a:r>
          </a:p>
        </p:txBody>
      </p:sp>
      <p:sp>
        <p:nvSpPr>
          <p:cNvPr id="293" name="Sam Newman"/>
          <p:cNvSpPr txBox="1"/>
          <p:nvPr/>
        </p:nvSpPr>
        <p:spPr>
          <a:xfrm>
            <a:off x="7930393" y="648825"/>
            <a:ext cx="815595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</a:defRPr>
            </a:pPr>
            <a:r>
              <a:rPr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Sam Newman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66;p1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Build with AI</a:t>
            </a:r>
          </a:p>
          <a:p>
            <a:pPr>
              <a:defRPr sz="2600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This is all ideally suited to AI workflows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124;p2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95527">
              <a:defRPr sz="2349">
                <a:latin typeface="DM Sans 9pt Regular Regular"/>
                <a:ea typeface="DM Sans 9pt Regular Regular"/>
                <a:cs typeface="DM Sans 9pt Regular Regular"/>
                <a:sym typeface="DM Sans 9pt Regular Regular"/>
              </a:defRPr>
            </a:lvl1pPr>
          </a:lstStyle>
          <a:p>
            <a:pPr/>
            <a:r>
              <a:t>AI works best with structure</a:t>
            </a:r>
          </a:p>
        </p:txBody>
      </p:sp>
      <p:sp>
        <p:nvSpPr>
          <p:cNvPr id="298" name="Google Shape;125;p21"/>
          <p:cNvSpPr txBox="1"/>
          <p:nvPr>
            <p:ph type="body" idx="1"/>
          </p:nvPr>
        </p:nvSpPr>
        <p:spPr>
          <a:xfrm>
            <a:off x="311699" y="1152475"/>
            <a:ext cx="8520602" cy="365909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Contract testing → contract-driven-development</a:t>
            </a:r>
          </a:p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BFFs: perfect for codegen</a:t>
            </a:r>
          </a:p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MFEs with common UI: perfect for codegen</a:t>
            </a:r>
          </a:p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>
              <a:defRPr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Agentic loops, even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124;p2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95527">
              <a:defRPr sz="2349">
                <a:latin typeface="DM Sans 9pt Regular Regular"/>
                <a:ea typeface="DM Sans 9pt Regular Regular"/>
                <a:cs typeface="DM Sans 9pt Regular Regular"/>
                <a:sym typeface="DM Sans 9pt Regular Regular"/>
              </a:defRPr>
            </a:lvl1pPr>
          </a:lstStyle>
          <a:p>
            <a:pPr/>
            <a:r>
              <a:t>Iteration loop</a:t>
            </a:r>
          </a:p>
        </p:txBody>
      </p:sp>
      <p:sp>
        <p:nvSpPr>
          <p:cNvPr id="301" name="Define JTBD + schema"/>
          <p:cNvSpPr/>
          <p:nvPr/>
        </p:nvSpPr>
        <p:spPr>
          <a:xfrm>
            <a:off x="3623929" y="1191130"/>
            <a:ext cx="1992452" cy="679199"/>
          </a:xfrm>
          <a:prstGeom prst="roundRect">
            <a:avLst>
              <a:gd name="adj" fmla="val 28048"/>
            </a:avLst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latin typeface="Chivo Medium Regular"/>
                <a:ea typeface="Chivo Medium Regular"/>
                <a:cs typeface="Chivo Medium Regular"/>
                <a:sym typeface="Chivo Medium Regular"/>
              </a:defRPr>
            </a:lvl1pPr>
          </a:lstStyle>
          <a:p>
            <a:pPr/>
            <a:r>
              <a:t>Define JTBD + schema</a:t>
            </a:r>
          </a:p>
        </p:txBody>
      </p:sp>
      <p:sp>
        <p:nvSpPr>
          <p:cNvPr id="302" name="Develop"/>
          <p:cNvSpPr/>
          <p:nvPr/>
        </p:nvSpPr>
        <p:spPr>
          <a:xfrm>
            <a:off x="3623929" y="4076921"/>
            <a:ext cx="1992452" cy="679198"/>
          </a:xfrm>
          <a:prstGeom prst="roundRect">
            <a:avLst>
              <a:gd name="adj" fmla="val 28048"/>
            </a:avLst>
          </a:prstGeom>
          <a:solidFill>
            <a:srgbClr val="55C77C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lvl1pPr>
          </a:lstStyle>
          <a:p>
            <a:pPr/>
            <a:r>
              <a:t>Develop</a:t>
            </a:r>
          </a:p>
        </p:txBody>
      </p:sp>
      <p:sp>
        <p:nvSpPr>
          <p:cNvPr id="303" name="Create contracts"/>
          <p:cNvSpPr/>
          <p:nvPr/>
        </p:nvSpPr>
        <p:spPr>
          <a:xfrm>
            <a:off x="6154750" y="2634026"/>
            <a:ext cx="1992452" cy="679198"/>
          </a:xfrm>
          <a:prstGeom prst="roundRect">
            <a:avLst>
              <a:gd name="adj" fmla="val 28048"/>
            </a:avLst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lvl1pPr>
          </a:lstStyle>
          <a:p>
            <a:pPr/>
            <a:r>
              <a:t>Create contracts</a:t>
            </a:r>
          </a:p>
        </p:txBody>
      </p:sp>
      <p:sp>
        <p:nvSpPr>
          <p:cNvPr id="304" name="Test"/>
          <p:cNvSpPr/>
          <p:nvPr/>
        </p:nvSpPr>
        <p:spPr>
          <a:xfrm>
            <a:off x="1093108" y="2634026"/>
            <a:ext cx="1992452" cy="679198"/>
          </a:xfrm>
          <a:prstGeom prst="roundRect">
            <a:avLst>
              <a:gd name="adj" fmla="val 28048"/>
            </a:avLst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lvl1pPr>
          </a:lstStyle>
          <a:p>
            <a:pPr/>
            <a:r>
              <a:t>Test</a:t>
            </a:r>
          </a:p>
        </p:txBody>
      </p:sp>
      <p:sp>
        <p:nvSpPr>
          <p:cNvPr id="309" name="Connection Line"/>
          <p:cNvSpPr/>
          <p:nvPr/>
        </p:nvSpPr>
        <p:spPr>
          <a:xfrm>
            <a:off x="5772447" y="1479455"/>
            <a:ext cx="1410189" cy="9373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68" h="19904" fill="norm" stroke="1" extrusionOk="0">
                <a:moveTo>
                  <a:pt x="0" y="376"/>
                </a:moveTo>
                <a:cubicBezTo>
                  <a:pt x="14444" y="-1696"/>
                  <a:pt x="21600" y="4813"/>
                  <a:pt x="21467" y="19904"/>
                </a:cubicBezTo>
              </a:path>
            </a:pathLst>
          </a:custGeom>
          <a:ln w="25400">
            <a:solidFill>
              <a:schemeClr val="accent1">
                <a:lumOff val="15490"/>
              </a:schemeClr>
            </a:solidFill>
            <a:miter lim="400000"/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10" name="Connection Line"/>
          <p:cNvSpPr/>
          <p:nvPr/>
        </p:nvSpPr>
        <p:spPr>
          <a:xfrm>
            <a:off x="5758040" y="3475800"/>
            <a:ext cx="1432123" cy="9855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13" h="19872" fill="norm" stroke="1" extrusionOk="0">
                <a:moveTo>
                  <a:pt x="20499" y="0"/>
                </a:moveTo>
                <a:cubicBezTo>
                  <a:pt x="21600" y="15106"/>
                  <a:pt x="14767" y="21600"/>
                  <a:pt x="0" y="19481"/>
                </a:cubicBezTo>
              </a:path>
            </a:pathLst>
          </a:custGeom>
          <a:ln w="25400">
            <a:solidFill>
              <a:schemeClr val="accent1">
                <a:lumOff val="15490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11" name="Connection Line"/>
          <p:cNvSpPr/>
          <p:nvPr/>
        </p:nvSpPr>
        <p:spPr>
          <a:xfrm>
            <a:off x="2060395" y="3484008"/>
            <a:ext cx="1414815" cy="934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998" h="20449" fill="norm" stroke="1" extrusionOk="0">
                <a:moveTo>
                  <a:pt x="20998" y="20289"/>
                </a:moveTo>
                <a:cubicBezTo>
                  <a:pt x="6384" y="21600"/>
                  <a:pt x="-602" y="14837"/>
                  <a:pt x="40" y="0"/>
                </a:cubicBezTo>
              </a:path>
            </a:pathLst>
          </a:custGeom>
          <a:ln w="25400">
            <a:solidFill>
              <a:schemeClr val="accent1">
                <a:lumOff val="15490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  <p:sp>
        <p:nvSpPr>
          <p:cNvPr id="312" name="Connection Line"/>
          <p:cNvSpPr/>
          <p:nvPr/>
        </p:nvSpPr>
        <p:spPr>
          <a:xfrm>
            <a:off x="2011554" y="1466445"/>
            <a:ext cx="1489204" cy="99577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533" h="19344" fill="norm" stroke="1" extrusionOk="0">
                <a:moveTo>
                  <a:pt x="591" y="19344"/>
                </a:moveTo>
                <a:cubicBezTo>
                  <a:pt x="-2067" y="3950"/>
                  <a:pt x="4247" y="-2256"/>
                  <a:pt x="19533" y="725"/>
                </a:cubicBezTo>
              </a:path>
            </a:pathLst>
          </a:custGeom>
          <a:ln w="25400">
            <a:solidFill>
              <a:schemeClr val="accent1">
                <a:lumOff val="15490"/>
              </a:schemeClr>
            </a:solidFill>
            <a:tailEnd type="triangle"/>
          </a:ln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66;p1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Gotchas</a:t>
            </a:r>
          </a:p>
          <a:p>
            <a:pPr>
              <a:defRPr sz="3600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Nobody’s perfect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124;p2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95527">
              <a:defRPr sz="2349">
                <a:latin typeface="DM Sans 9pt Regular Regular"/>
                <a:ea typeface="DM Sans 9pt Regular Regular"/>
                <a:cs typeface="DM Sans 9pt Regular Regular"/>
                <a:sym typeface="DM Sans 9pt Regular Regular"/>
              </a:defRPr>
            </a:lvl1pPr>
          </a:lstStyle>
          <a:p>
            <a:pPr/>
            <a:r>
              <a:t>Gotchas</a:t>
            </a:r>
          </a:p>
        </p:txBody>
      </p:sp>
      <p:sp>
        <p:nvSpPr>
          <p:cNvPr id="317" name="Google Shape;125;p21"/>
          <p:cNvSpPr txBox="1"/>
          <p:nvPr>
            <p:ph type="body" idx="1"/>
          </p:nvPr>
        </p:nvSpPr>
        <p:spPr>
          <a:xfrm>
            <a:off x="311699" y="1152475"/>
            <a:ext cx="8520602" cy="3659093"/>
          </a:xfrm>
          <a:prstGeom prst="rect">
            <a:avLst/>
          </a:prstGeom>
        </p:spPr>
        <p:txBody>
          <a:bodyPr/>
          <a:lstStyle/>
          <a:p>
            <a:pPr marL="361188" indent="-270890" defTabSz="722376">
              <a:buSzPts val="1400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BFF RBAC</a:t>
            </a:r>
          </a:p>
          <a:p>
            <a:pPr lvl="1" marL="742442" indent="-270890" defTabSz="722376">
              <a:buSzPts val="1400"/>
              <a:buChar char="●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One mitigation: detailed JWTs</a:t>
            </a:r>
          </a:p>
          <a:p>
            <a:pPr marL="361188" indent="-270890" defTabSz="722376">
              <a:buSzPts val="1400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marL="361188" indent="-270890" defTabSz="722376">
              <a:buSzPts val="1400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Session Handling</a:t>
            </a:r>
          </a:p>
          <a:p>
            <a:pPr lvl="1" marL="742442" indent="-270890" defTabSz="722376">
              <a:buSzPts val="1400"/>
              <a:buChar char="●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AaaS as possible</a:t>
            </a:r>
          </a:p>
          <a:p>
            <a:pPr marL="361188" indent="-270890" defTabSz="722376">
              <a:buSzPts val="1400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marL="361188" indent="-270890" defTabSz="722376">
              <a:buSzPts val="1400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Time-to-market</a:t>
            </a:r>
          </a:p>
          <a:p>
            <a:pPr lvl="1" marL="742442" indent="-270890" defTabSz="722376">
              <a:buSzPts val="1400"/>
              <a:buChar char="●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Don’t be a tiny startup</a:t>
            </a:r>
          </a:p>
          <a:p>
            <a:pPr marL="361188" indent="-270890" defTabSz="722376">
              <a:buSzPts val="1400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marL="361188" indent="-270890" defTabSz="722376">
              <a:buSzPts val="1400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Backend-team adaptation</a:t>
            </a:r>
          </a:p>
          <a:p>
            <a:pPr lvl="1" marL="742442" indent="-270890" defTabSz="722376">
              <a:buSzPts val="1400"/>
              <a:buChar char="●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Get frontend involved</a:t>
            </a:r>
          </a:p>
          <a:p>
            <a:pPr lvl="1" marL="742442" indent="-270890" defTabSz="722376">
              <a:buSzPts val="1400"/>
              <a:buChar char="●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marL="361188" indent="-270890" defTabSz="722376">
              <a:buSzPts val="1400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CSS</a:t>
            </a:r>
          </a:p>
          <a:p>
            <a:pPr lvl="1" marL="742442" indent="-270890" defTabSz="722376">
              <a:buSzPts val="1400"/>
              <a:buChar char="●"/>
              <a:defRPr sz="1422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Make sure to reset and namespace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66;p1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lvl1pPr>
          </a:lstStyle>
          <a:p>
            <a:pPr/>
            <a:r>
              <a:t>That’s it!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66;p14"/>
          <p:cNvSpPr txBox="1"/>
          <p:nvPr>
            <p:ph type="title"/>
          </p:nvPr>
        </p:nvSpPr>
        <p:spPr>
          <a:xfrm>
            <a:off x="265500" y="1716600"/>
            <a:ext cx="4045200" cy="1710300"/>
          </a:xfrm>
          <a:prstGeom prst="rect">
            <a:avLst/>
          </a:prstGeom>
        </p:spPr>
        <p:txBody>
          <a:bodyPr/>
          <a:lstStyle>
            <a:lvl1pPr defTabSz="521208">
              <a:defRPr sz="2394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lvl1pPr>
          </a:lstStyle>
          <a:p>
            <a:pPr/>
            <a:r>
              <a:t>Most teams that use microservices mostly just use them on the backend.</a:t>
            </a:r>
          </a:p>
        </p:txBody>
      </p:sp>
      <p:sp>
        <p:nvSpPr>
          <p:cNvPr id="135" name="Google Shape;68;p1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02336" indent="-301752" defTabSz="804672">
              <a:lnSpc>
                <a:spcPct val="120000"/>
              </a:lnSpc>
              <a:buClr>
                <a:srgbClr val="37474F"/>
              </a:buClr>
              <a:buSzPts val="1500"/>
              <a:defRPr sz="1584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Promise: Increased agility, decreased release times, and improved separation of concerns.</a:t>
            </a:r>
          </a:p>
          <a:p>
            <a:pPr marL="0" indent="0" defTabSz="804672">
              <a:lnSpc>
                <a:spcPct val="150000"/>
              </a:lnSpc>
              <a:buClrTx/>
              <a:buSzTx/>
              <a:buFontTx/>
              <a:buNone/>
              <a:defRPr sz="1584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marL="402336" indent="-301752" defTabSz="804672">
              <a:lnSpc>
                <a:spcPct val="120000"/>
              </a:lnSpc>
              <a:buClr>
                <a:srgbClr val="37474F"/>
              </a:buClr>
              <a:buSzPts val="1500"/>
              <a:defRPr sz="1584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Opportunities: Code reuse, language-agnosticism, full-stack empowerment, and much more.</a:t>
            </a:r>
          </a:p>
          <a:p>
            <a:pPr marL="402336" indent="-301752" defTabSz="804672">
              <a:lnSpc>
                <a:spcPct val="120000"/>
              </a:lnSpc>
              <a:buClr>
                <a:srgbClr val="37474F"/>
              </a:buClr>
              <a:buSzPts val="1500"/>
              <a:defRPr sz="1584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marL="402336" indent="-301752" defTabSz="804672">
              <a:lnSpc>
                <a:spcPct val="120000"/>
              </a:lnSpc>
              <a:buClr>
                <a:srgbClr val="37474F"/>
              </a:buClr>
              <a:buSzPts val="1500"/>
              <a:defRPr sz="1584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Challenges: discoverability, documentation, enforced contracts, testing, and of course, more.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73;p15"/>
          <p:cNvSpPr txBox="1"/>
          <p:nvPr>
            <p:ph type="title"/>
          </p:nvPr>
        </p:nvSpPr>
        <p:spPr>
          <a:xfrm>
            <a:off x="342288" y="210049"/>
            <a:ext cx="6227101" cy="1096486"/>
          </a:xfrm>
          <a:prstGeom prst="rect">
            <a:avLst/>
          </a:prstGeom>
        </p:spPr>
        <p:txBody>
          <a:bodyPr/>
          <a:lstStyle/>
          <a:p>
            <a:pPr defTabSz="694944">
              <a:defRPr sz="2736">
                <a:solidFill>
                  <a:schemeClr val="accent6">
                    <a:lumOff val="1984"/>
                  </a:schemeClr>
                </a:solidFill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Microservice transformations…</a:t>
            </a:r>
          </a:p>
          <a:p>
            <a:pPr defTabSz="694944">
              <a:defRPr sz="2736">
                <a:solidFill>
                  <a:schemeClr val="accent4">
                    <a:satOff val="-45132"/>
                    <a:lumOff val="-13921"/>
                  </a:schemeClr>
                </a:solidFill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you hate to see it</a:t>
            </a:r>
          </a:p>
        </p:txBody>
      </p:sp>
      <p:sp>
        <p:nvSpPr>
          <p:cNvPr id="138" name="How to break the monolith"/>
          <p:cNvSpPr/>
          <p:nvPr/>
        </p:nvSpPr>
        <p:spPr>
          <a:xfrm>
            <a:off x="431464" y="1620003"/>
            <a:ext cx="3746962" cy="2570847"/>
          </a:xfrm>
          <a:prstGeom prst="rect">
            <a:avLst/>
          </a:prstGeom>
          <a:solidFill>
            <a:srgbClr val="37474F">
              <a:alpha val="62080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>
              <a:defRPr sz="1600">
                <a:latin typeface="Arial Rounded MT Bold"/>
                <a:ea typeface="Arial Rounded MT Bold"/>
                <a:cs typeface="Arial Rounded MT Bold"/>
                <a:sym typeface="Arial Rounded MT Bold"/>
              </a:defRPr>
            </a:pPr>
          </a:p>
          <a:p>
            <a:pPr>
              <a:defRPr sz="1600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How to break the monolith</a:t>
            </a:r>
          </a:p>
        </p:txBody>
      </p:sp>
      <p:sp>
        <p:nvSpPr>
          <p:cNvPr id="139" name="Identify domains"/>
          <p:cNvSpPr/>
          <p:nvPr/>
        </p:nvSpPr>
        <p:spPr>
          <a:xfrm>
            <a:off x="624988" y="2412574"/>
            <a:ext cx="2310032" cy="33422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lvl1pPr>
          </a:lstStyle>
          <a:p>
            <a:pPr/>
            <a:r>
              <a:t>Identify domains</a:t>
            </a:r>
          </a:p>
        </p:txBody>
      </p:sp>
      <p:sp>
        <p:nvSpPr>
          <p:cNvPr id="140" name="Separate data"/>
          <p:cNvSpPr/>
          <p:nvPr/>
        </p:nvSpPr>
        <p:spPr>
          <a:xfrm>
            <a:off x="909536" y="2824495"/>
            <a:ext cx="2310031" cy="33422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lvl1pPr>
          </a:lstStyle>
          <a:p>
            <a:pPr/>
            <a:r>
              <a:t>Separate data</a:t>
            </a:r>
          </a:p>
        </p:txBody>
      </p:sp>
      <p:sp>
        <p:nvSpPr>
          <p:cNvPr id="141" name="Identify dependencies"/>
          <p:cNvSpPr/>
          <p:nvPr/>
        </p:nvSpPr>
        <p:spPr>
          <a:xfrm>
            <a:off x="1272579" y="3236416"/>
            <a:ext cx="2310031" cy="3342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lvl1pPr>
          </a:lstStyle>
          <a:p>
            <a:pPr/>
            <a:r>
              <a:t>Identify dependencies</a:t>
            </a:r>
          </a:p>
        </p:txBody>
      </p:sp>
      <p:sp>
        <p:nvSpPr>
          <p:cNvPr id="142" name="Make APIs"/>
          <p:cNvSpPr/>
          <p:nvPr/>
        </p:nvSpPr>
        <p:spPr>
          <a:xfrm>
            <a:off x="1674870" y="3648337"/>
            <a:ext cx="2310031" cy="33422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lvl1pPr>
          </a:lstStyle>
          <a:p>
            <a:pPr/>
            <a:r>
              <a:t>Make APIs</a:t>
            </a:r>
          </a:p>
        </p:txBody>
      </p:sp>
      <p:sp>
        <p:nvSpPr>
          <p:cNvPr id="143" name="https://insights.sei.cmu.edu/blog/8-steps-for-migrating-existing-applications-to-microservices/"/>
          <p:cNvSpPr txBox="1"/>
          <p:nvPr/>
        </p:nvSpPr>
        <p:spPr>
          <a:xfrm>
            <a:off x="531703" y="4785218"/>
            <a:ext cx="4629812" cy="127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800"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</a:defRPr>
            </a:pPr>
            <a:r>
              <a:rPr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3" invalidUrl="" action="" tgtFrame="" tooltip="" history="1" highlightClick="0" endSnd="0"/>
              </a:rPr>
              <a:t>https://insights.sei.cmu.edu/blog/8-steps-for-migrating-existing-applications-to-microservices/</a:t>
            </a:r>
          </a:p>
        </p:txBody>
      </p:sp>
      <p:sp>
        <p:nvSpPr>
          <p:cNvPr id="144" name="Martin Fowler"/>
          <p:cNvSpPr txBox="1"/>
          <p:nvPr/>
        </p:nvSpPr>
        <p:spPr>
          <a:xfrm>
            <a:off x="8127914" y="4766168"/>
            <a:ext cx="816103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</a:defRPr>
            </a:pPr>
            <a:r>
              <a:rPr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4" invalidUrl="" action="" tgtFrame="" tooltip="" history="1" highlightClick="0" endSnd="0"/>
              </a:rPr>
              <a:t>Martin Fowler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06041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3878" y="1005009"/>
            <a:ext cx="8396244" cy="3133482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Source: bit.dev"/>
          <p:cNvSpPr txBox="1"/>
          <p:nvPr/>
        </p:nvSpPr>
        <p:spPr>
          <a:xfrm>
            <a:off x="7810500" y="4671476"/>
            <a:ext cx="1070510" cy="20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200"/>
            </a:lvl1pPr>
          </a:lstStyle>
          <a:p>
            <a:pPr/>
            <a:r>
              <a:t>Source: bit.dev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80;p16"/>
          <p:cNvSpPr txBox="1"/>
          <p:nvPr>
            <p:ph type="title"/>
          </p:nvPr>
        </p:nvSpPr>
        <p:spPr>
          <a:xfrm>
            <a:off x="242599" y="1452244"/>
            <a:ext cx="4045201" cy="1710301"/>
          </a:xfrm>
          <a:prstGeom prst="rect">
            <a:avLst/>
          </a:prstGeom>
        </p:spPr>
        <p:txBody>
          <a:bodyPr/>
          <a:lstStyle>
            <a:lvl1pPr defTabSz="694944">
              <a:defRPr sz="3192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lvl1pPr>
          </a:lstStyle>
          <a:p>
            <a:pPr/>
            <a:r>
              <a:t>Microfrontends are microservices too.</a:t>
            </a:r>
          </a:p>
        </p:txBody>
      </p:sp>
      <p:sp>
        <p:nvSpPr>
          <p:cNvPr id="150" name="Google Shape;81;p16"/>
          <p:cNvSpPr txBox="1"/>
          <p:nvPr>
            <p:ph type="body" sz="half" idx="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marL="457200" indent="-342900" algn="l">
              <a:lnSpc>
                <a:spcPct val="120000"/>
              </a:lnSpc>
              <a:buClr>
                <a:srgbClr val="37474F"/>
              </a:buClr>
              <a:buSzPts val="1800"/>
              <a:buFont typeface="Helvetica"/>
              <a:buChar char="●"/>
              <a:defRPr sz="18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Separates concerns into experiences</a:t>
            </a:r>
          </a:p>
          <a:p>
            <a:pPr marL="457200" indent="-342900" algn="l">
              <a:lnSpc>
                <a:spcPct val="120000"/>
              </a:lnSpc>
              <a:buClr>
                <a:srgbClr val="37474F"/>
              </a:buClr>
              <a:buSzPts val="1800"/>
              <a:buFont typeface="Helvetica"/>
              <a:buChar char="●"/>
              <a:defRPr sz="18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marL="457200" indent="-342900" algn="l">
              <a:lnSpc>
                <a:spcPct val="120000"/>
              </a:lnSpc>
              <a:buClr>
                <a:srgbClr val="37474F"/>
              </a:buClr>
              <a:buSzPts val="1800"/>
              <a:buFont typeface="Helvetica"/>
              <a:buChar char="●"/>
              <a:defRPr sz="18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Clearly library vs. UI code</a:t>
            </a:r>
          </a:p>
          <a:p>
            <a:pPr marL="457200" indent="-342900" algn="l">
              <a:lnSpc>
                <a:spcPct val="120000"/>
              </a:lnSpc>
              <a:buClr>
                <a:srgbClr val="37474F"/>
              </a:buClr>
              <a:buSzPts val="1800"/>
              <a:buFont typeface="Helvetica"/>
              <a:buChar char="●"/>
              <a:defRPr sz="18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marL="457200" indent="-342900" algn="l">
              <a:lnSpc>
                <a:spcPct val="120000"/>
              </a:lnSpc>
              <a:buClr>
                <a:srgbClr val="37474F"/>
              </a:buClr>
              <a:buSzPts val="1800"/>
              <a:buFont typeface="Helvetica"/>
              <a:buChar char="●"/>
              <a:defRPr sz="18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Can be released separately</a:t>
            </a:r>
          </a:p>
          <a:p>
            <a:pPr marL="457200" indent="-342900" algn="l">
              <a:lnSpc>
                <a:spcPct val="120000"/>
              </a:lnSpc>
              <a:buClr>
                <a:srgbClr val="37474F"/>
              </a:buClr>
              <a:buSzPts val="1800"/>
              <a:buFont typeface="Helvetica"/>
              <a:buChar char="●"/>
              <a:defRPr sz="18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marL="457200" indent="-342900" algn="l">
              <a:lnSpc>
                <a:spcPct val="120000"/>
              </a:lnSpc>
              <a:buClr>
                <a:srgbClr val="37474F"/>
              </a:buClr>
              <a:buSzPts val="1800"/>
              <a:buFont typeface="Helvetica"/>
              <a:buChar char="●"/>
              <a:defRPr sz="18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Optimized bundle size rather than giant artifacts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24;p2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/>
          <a:lstStyle>
            <a:lvl1pPr defTabSz="795527">
              <a:defRPr sz="2349">
                <a:latin typeface="DM Sans 9pt Regular Regular"/>
                <a:ea typeface="DM Sans 9pt Regular Regular"/>
                <a:cs typeface="DM Sans 9pt Regular Regular"/>
                <a:sym typeface="DM Sans 9pt Regular Regular"/>
              </a:defRPr>
            </a:lvl1pPr>
          </a:lstStyle>
          <a:p>
            <a:pPr/>
            <a:r>
              <a:t>Backends-for-frontends</a:t>
            </a:r>
          </a:p>
        </p:txBody>
      </p:sp>
      <p:sp>
        <p:nvSpPr>
          <p:cNvPr id="153" name="Google Shape;125;p21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402336" indent="-301752" defTabSz="804672">
              <a:buSzPts val="1500"/>
              <a:defRPr sz="1584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Small and fast</a:t>
            </a:r>
          </a:p>
          <a:p>
            <a:pPr marL="402336" indent="-301752" defTabSz="804672">
              <a:buSzPts val="1500"/>
              <a:defRPr sz="1584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marL="402336" indent="-301752" defTabSz="804672">
              <a:buSzPts val="1500"/>
              <a:defRPr sz="1584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Run wherever you want, but make it simple</a:t>
            </a:r>
          </a:p>
          <a:p>
            <a:pPr marL="402336" indent="-301752" defTabSz="804672">
              <a:buSzPts val="1500"/>
              <a:defRPr sz="1584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marL="402336" indent="-301752" defTabSz="804672">
              <a:buSzPts val="1500"/>
              <a:defRPr sz="1584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Can do the dirty work of hitting multiple services</a:t>
            </a:r>
          </a:p>
          <a:p>
            <a:pPr marL="402336" indent="-301752" defTabSz="804672">
              <a:buSzPts val="1500"/>
              <a:defRPr sz="1584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marL="402336" indent="-301752" defTabSz="804672">
              <a:buSzPts val="1500"/>
              <a:defRPr sz="1584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Basically serve two purposes:</a:t>
            </a:r>
          </a:p>
          <a:p>
            <a:pPr lvl="1" marL="827024" indent="-301752" defTabSz="804672">
              <a:buSzPts val="1500"/>
              <a:buChar char="●"/>
              <a:defRPr sz="1584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Provide UI-driven types/schema</a:t>
            </a:r>
          </a:p>
          <a:p>
            <a:pPr lvl="1" marL="827024" indent="-301752" defTabSz="804672">
              <a:buSzPts val="1500"/>
              <a:buChar char="●"/>
              <a:defRPr sz="1584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Safety when things change</a:t>
            </a:r>
          </a:p>
          <a:p>
            <a:pPr lvl="1" marL="827024" indent="-301752" defTabSz="804672">
              <a:buSzPts val="1500"/>
              <a:buChar char="●"/>
              <a:defRPr sz="1584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 marL="402336" indent="-301752" defTabSz="804672">
              <a:buSzPts val="1500"/>
              <a:defRPr sz="1584"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Just like other microservices, they can be released separately and contract-tested</a:t>
            </a:r>
          </a:p>
        </p:txBody>
      </p:sp>
      <p:sp>
        <p:nvSpPr>
          <p:cNvPr id="154" name="Sam Newman"/>
          <p:cNvSpPr txBox="1"/>
          <p:nvPr/>
        </p:nvSpPr>
        <p:spPr>
          <a:xfrm>
            <a:off x="7930393" y="648825"/>
            <a:ext cx="815595" cy="16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000"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defRPr>
            </a:lvl1pPr>
          </a:lstStyle>
          <a:p>
            <a:pPr>
              <a:defRPr u="none">
                <a:solidFill>
                  <a:srgbClr val="FFFFFF"/>
                </a:solidFill>
                <a:uFillTx/>
              </a:defRPr>
            </a:pPr>
            <a:r>
              <a:rPr u="sng">
                <a:solidFill>
                  <a:schemeClr val="accent4">
                    <a:satOff val="-45132"/>
                    <a:lumOff val="-13921"/>
                  </a:schemeClr>
                </a:solidFill>
                <a:uFill>
                  <a:solidFill>
                    <a:schemeClr val="accent5"/>
                  </a:solidFill>
                </a:uFill>
                <a:hlinkClick r:id="rId2" invalidUrl="" action="" tgtFrame="" tooltip="" history="1" highlightClick="0" endSnd="0"/>
              </a:rPr>
              <a:t>Sam Newman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31;p22"/>
          <p:cNvSpPr/>
          <p:nvPr/>
        </p:nvSpPr>
        <p:spPr>
          <a:xfrm>
            <a:off x="374526" y="1512583"/>
            <a:ext cx="2266743" cy="1639072"/>
          </a:xfrm>
          <a:prstGeom prst="rect">
            <a:avLst/>
          </a:prstGeom>
          <a:solidFill>
            <a:srgbClr val="E0E0E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The microservice</a:t>
            </a:r>
          </a:p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>
              <a:defRPr sz="1200">
                <a:solidFill>
                  <a:schemeClr val="accent1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https://api.yourco.com/</a:t>
            </a:r>
          </a:p>
          <a:p>
            <a:pPr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v1/loan-applications</a:t>
            </a:r>
          </a:p>
        </p:txBody>
      </p:sp>
      <p:sp>
        <p:nvSpPr>
          <p:cNvPr id="157" name="Google Shape;131;p22"/>
          <p:cNvSpPr/>
          <p:nvPr/>
        </p:nvSpPr>
        <p:spPr>
          <a:xfrm>
            <a:off x="3261653" y="1522399"/>
            <a:ext cx="2478192" cy="1619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The BFF</a:t>
            </a:r>
          </a:p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rPr>
                <a:solidFill>
                  <a:schemeClr val="accent1"/>
                </a:solidFill>
              </a:rPr>
              <a:t>https://api.yourco.com/</a:t>
            </a:r>
            <a:r>
              <a:t>bffs/apply-for-credit/*</a:t>
            </a:r>
          </a:p>
        </p:txBody>
      </p:sp>
      <p:sp>
        <p:nvSpPr>
          <p:cNvPr id="158" name="Google Shape;131;p22"/>
          <p:cNvSpPr/>
          <p:nvPr/>
        </p:nvSpPr>
        <p:spPr>
          <a:xfrm>
            <a:off x="6360229" y="1522399"/>
            <a:ext cx="2478192" cy="1619440"/>
          </a:xfrm>
          <a:prstGeom prst="rect">
            <a:avLst/>
          </a:prstGeom>
          <a:solidFill>
            <a:srgbClr val="A7A7A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  <a:r>
              <a:t>The experience</a:t>
            </a:r>
          </a:p>
          <a:p>
            <a:pPr>
              <a:defRPr sz="1400">
                <a:solidFill>
                  <a:srgbClr val="37474F"/>
                </a:solidFill>
                <a:latin typeface="Chivo Medium Regular"/>
                <a:ea typeface="Chivo Medium Regular"/>
                <a:cs typeface="Chivo Medium Regular"/>
                <a:sym typeface="Chivo Medium Regular"/>
              </a:defRPr>
            </a:pPr>
          </a:p>
          <a:p>
            <a:pPr>
              <a:defRPr sz="1200">
                <a:solidFill>
                  <a:schemeClr val="accent1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https://js.yourco.com/</a:t>
            </a:r>
          </a:p>
          <a:p>
            <a:pPr>
              <a:defRPr sz="1200">
                <a:solidFill>
                  <a:srgbClr val="37474F"/>
                </a:solidFill>
                <a:latin typeface="Chivo Mono Medium Regular"/>
                <a:ea typeface="Chivo Mono Medium Regular"/>
                <a:cs typeface="Chivo Mono Medium Regular"/>
                <a:sym typeface="Chivo Mono Medium Regular"/>
              </a:defRPr>
            </a:pPr>
            <a:r>
              <a:t>apply-for-credit.min.js</a:t>
            </a:r>
          </a:p>
        </p:txBody>
      </p:sp>
      <p:sp>
        <p:nvSpPr>
          <p:cNvPr id="159" name="Double Arrow"/>
          <p:cNvSpPr/>
          <p:nvPr/>
        </p:nvSpPr>
        <p:spPr>
          <a:xfrm>
            <a:off x="2735585" y="2208425"/>
            <a:ext cx="431753" cy="247388"/>
          </a:xfrm>
          <a:prstGeom prst="leftRightArrow">
            <a:avLst>
              <a:gd name="adj1" fmla="val 32000"/>
              <a:gd name="adj2" fmla="val 69810"/>
            </a:avLst>
          </a:prstGeom>
          <a:gradFill>
            <a:gsLst>
              <a:gs pos="0">
                <a:schemeClr val="accent6">
                  <a:lumOff val="-19215"/>
                </a:schemeClr>
              </a:gs>
              <a:gs pos="100000">
                <a:schemeClr val="accent1">
                  <a:lumOff val="55723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/>
          <a:lstStyle/>
          <a:p>
            <a:pPr algn="l"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  <p:sp>
        <p:nvSpPr>
          <p:cNvPr id="160" name="Double Arrow"/>
          <p:cNvSpPr/>
          <p:nvPr/>
        </p:nvSpPr>
        <p:spPr>
          <a:xfrm>
            <a:off x="5834160" y="2208425"/>
            <a:ext cx="431754" cy="247388"/>
          </a:xfrm>
          <a:prstGeom prst="leftRightArrow">
            <a:avLst>
              <a:gd name="adj1" fmla="val 32000"/>
              <a:gd name="adj2" fmla="val 69810"/>
            </a:avLst>
          </a:prstGeom>
          <a:gradFill>
            <a:gsLst>
              <a:gs pos="0">
                <a:schemeClr val="accent6">
                  <a:lumOff val="-19215"/>
                </a:schemeClr>
              </a:gs>
              <a:gs pos="100000">
                <a:schemeClr val="accent1">
                  <a:lumOff val="55723"/>
                </a:schemeClr>
              </a:gs>
            </a:gsLst>
            <a:lin ang="16200000"/>
          </a:gradFill>
          <a:ln w="12700">
            <a:miter lim="400000"/>
          </a:ln>
        </p:spPr>
        <p:txBody>
          <a:bodyPr lIns="0" tIns="0" rIns="0" bIns="0"/>
          <a:lstStyle/>
          <a:p>
            <a:pPr algn="l">
              <a:defRPr sz="1400">
                <a:latin typeface="+mj-lt"/>
                <a:ea typeface="+mj-ea"/>
                <a:cs typeface="+mj-cs"/>
                <a:sym typeface="Arial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66;p14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In action</a:t>
            </a:r>
          </a:p>
          <a:p>
            <a:pPr>
              <a:defRPr sz="3200">
                <a:latin typeface="DM Sans 9pt Regular Bold"/>
                <a:ea typeface="DM Sans 9pt Regular Bold"/>
                <a:cs typeface="DM Sans 9pt Regular Bold"/>
                <a:sym typeface="DM Sans 9pt Regular Bold"/>
              </a:defRPr>
            </a:pPr>
            <a:r>
              <a:t>Introduce your MFEs to their BFFs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37474F"/>
      </a:dk1>
      <a:lt1>
        <a:srgbClr val="FFFFFF"/>
      </a:lt1>
      <a:dk2>
        <a:srgbClr val="A7A7A7"/>
      </a:dk2>
      <a:lt2>
        <a:srgbClr val="535353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0000FF"/>
      </a:hlink>
      <a:folHlink>
        <a:srgbClr val="FF00FF"/>
      </a:folHlink>
    </a:clrScheme>
    <a:fontScheme name="S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7474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M Sans 9pt Regular Regular"/>
            <a:ea typeface="DM Sans 9pt Regular Regular"/>
            <a:cs typeface="DM Sans 9pt Regular Regular"/>
            <a:sym typeface="DM Sans 9pt Regula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0000FF"/>
      </a:hlink>
      <a:folHlink>
        <a:srgbClr val="FF00FF"/>
      </a:folHlink>
    </a:clrScheme>
    <a:fontScheme name="S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7474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DM Sans 9pt Regular Regular"/>
            <a:ea typeface="DM Sans 9pt Regular Regular"/>
            <a:cs typeface="DM Sans 9pt Regular Regular"/>
            <a:sym typeface="DM Sans 9pt Regular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