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chemeClr val="accent6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BFBFB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37474F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7474F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This pattern might apply to a lot of SaaS business like insurance, e-commerce, payments, etc.</a:t>
            </a: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  <a:r>
              <a:t>https://jobs-to-be-done.com/jobs-to-be-done-a-framework-for-customer-needs-c883cbf61c90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Common components - chrome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Miniapps - often on their own route. Often only used by one user type.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This pattern might apply to a lot of SaaS business like insurance, e-commerce, payments, etc.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https://jobs-to-be-done.com/jobs-to-be-done-a-framework-for-customer-needs-c883cbf61c90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Obviously bigger than just this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0;p2"/>
          <p:cNvGrpSpPr/>
          <p:nvPr/>
        </p:nvGrpSpPr>
        <p:grpSpPr>
          <a:xfrm>
            <a:off x="4350279" y="2855377"/>
            <a:ext cx="443589" cy="105633"/>
            <a:chOff x="0" y="0"/>
            <a:chExt cx="443588" cy="105631"/>
          </a:xfrm>
        </p:grpSpPr>
        <p:sp>
          <p:nvSpPr>
            <p:cNvPr id="11" name="Google Shape;11;p2"/>
            <p:cNvSpPr/>
            <p:nvPr/>
          </p:nvSpPr>
          <p:spPr>
            <a:xfrm>
              <a:off x="168968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7936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" y="0"/>
              <a:ext cx="105654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5" name="Title Text"/>
          <p:cNvSpPr txBox="1"/>
          <p:nvPr>
            <p:ph type="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xx%"/>
          <p:cNvSpPr txBox="1"/>
          <p:nvPr>
            <p:ph type="title" hasCustomPrompt="1"/>
          </p:nvPr>
        </p:nvSpPr>
        <p:spPr>
          <a:xfrm>
            <a:off x="311699" y="1255275"/>
            <a:ext cx="8520602" cy="18906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671250" y="2141249"/>
            <a:ext cx="7852200" cy="8610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1046842" indent="-907142" algn="ctr">
              <a:buSzPts val="4000"/>
              <a:defRPr sz="4000"/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490250" y="526349"/>
            <a:ext cx="62271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37474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37474F"/>
            </a:solidFill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65500" y="1081399"/>
            <a:ext cx="4045200" cy="1710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265500" y="28452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ctr">
              <a:buClr>
                <a:srgbClr val="37474F"/>
              </a:buClr>
              <a:defRPr>
                <a:solidFill>
                  <a:srgbClr val="37474F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0731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5303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02137" y="4710183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eact-microfrontends" TargetMode="External"/><Relationship Id="rId4" Type="http://schemas.openxmlformats.org/officeDocument/2006/relationships/hyperlink" Target="https://github.com/WICG/import-maps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amnewman.io/patterns/architectural/bff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torybook.js.org/" TargetMode="External"/><Relationship Id="rId3" Type="http://schemas.openxmlformats.org/officeDocument/2006/relationships/hyperlink" Target="https://ladle.dev" TargetMode="External"/><Relationship Id="rId4" Type="http://schemas.openxmlformats.org/officeDocument/2006/relationships/hyperlink" Target="https://docs.pact.io/" TargetMode="External"/><Relationship Id="rId5" Type="http://schemas.openxmlformats.org/officeDocument/2006/relationships/hyperlink" Target="https://samnewman.io/patterns/architectural/bff/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hyperlink" Target="https://insights.sei.cmu.edu/blog/8-steps-for-migrating-existing-applications-to-microservices/" TargetMode="External"/><Relationship Id="rId4" Type="http://schemas.openxmlformats.org/officeDocument/2006/relationships/hyperlink" Target="https://martinfowler.com/articles/break-monolith-into-microservices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obs-to-be-done.com/jobs-to-be-done-a-framework-for-customer-needs-c883cbf61c90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hyperlink" Target="https://frint.js.org/" TargetMode="External"/><Relationship Id="rId4" Type="http://schemas.openxmlformats.org/officeDocument/2006/relationships/hyperlink" Target="https://single-spa.js.org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"/>
          <p:cNvSpPr/>
          <p:nvPr/>
        </p:nvSpPr>
        <p:spPr>
          <a:xfrm>
            <a:off x="-16265" y="3639311"/>
            <a:ext cx="9176529" cy="1742358"/>
          </a:xfrm>
          <a:prstGeom prst="rect">
            <a:avLst/>
          </a:prstGeom>
          <a:solidFill>
            <a:srgbClr val="000000">
              <a:alpha val="16939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5" name="Google Shape;60;p13"/>
          <p:cNvSpPr txBox="1"/>
          <p:nvPr/>
        </p:nvSpPr>
        <p:spPr>
          <a:xfrm>
            <a:off x="1632299" y="1175522"/>
            <a:ext cx="5879402" cy="216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Experiences, not Apps:</a:t>
            </a:r>
          </a:p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Microfrontends and their BFFs</a:t>
            </a:r>
          </a:p>
        </p:txBody>
      </p:sp>
      <p:sp>
        <p:nvSpPr>
          <p:cNvPr id="116" name="Google Shape;61;p13"/>
          <p:cNvSpPr txBox="1"/>
          <p:nvPr/>
        </p:nvSpPr>
        <p:spPr>
          <a:xfrm>
            <a:off x="1399407" y="4051932"/>
            <a:ext cx="29442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defRPr sz="1600">
                <a:gradFill flip="none" rotWithShape="1">
                  <a:gsLst>
                    <a:gs pos="0">
                      <a:schemeClr val="accent6">
                        <a:lumOff val="-19215"/>
                      </a:schemeClr>
                    </a:gs>
                    <a:gs pos="100000">
                      <a:schemeClr val="accent1">
                        <a:lumOff val="55723"/>
                      </a:schemeClr>
                    </a:gs>
                  </a:gsLst>
                  <a:lin ang="16200000" scaled="0"/>
                </a:gra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Colin Young</a:t>
            </a:r>
          </a:p>
          <a:p>
            <a:pPr algn="l">
              <a:defRPr sz="1600">
                <a:gradFill flip="none" rotWithShape="1">
                  <a:gsLst>
                    <a:gs pos="0">
                      <a:schemeClr val="accent6">
                        <a:lumOff val="-19215"/>
                      </a:schemeClr>
                    </a:gs>
                    <a:gs pos="100000">
                      <a:schemeClr val="accent1">
                        <a:lumOff val="55723"/>
                      </a:schemeClr>
                    </a:gs>
                  </a:gsLst>
                  <a:lin ang="16200000" scaled="0"/>
                </a:gra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9/27/23</a:t>
            </a:r>
          </a:p>
        </p:txBody>
      </p:sp>
      <p:sp>
        <p:nvSpPr>
          <p:cNvPr id="117" name="Circle"/>
          <p:cNvSpPr/>
          <p:nvPr/>
        </p:nvSpPr>
        <p:spPr>
          <a:xfrm>
            <a:off x="291027" y="3927413"/>
            <a:ext cx="965288" cy="9652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Migrating to microfrontends</a:t>
            </a:r>
          </a:p>
        </p:txBody>
      </p:sp>
      <p:sp>
        <p:nvSpPr>
          <p:cNvPr id="182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Build on the shoulders of giants first</a:t>
            </a:r>
          </a:p>
          <a:p>
            <a:pPr lvl="1" marL="914400" indent="-317500">
              <a:buSzPts val="1400"/>
              <a:defRPr sz="1400" u="sng">
                <a:solidFill>
                  <a:schemeClr val="accent5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rPr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react-microfrontends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Two types of separate apps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Common components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JTBDs with disparate business logic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Don’t import the same thing twice</a:t>
            </a:r>
          </a:p>
          <a:p>
            <a:pPr lvl="1" marL="914400" indent="-317500">
              <a:buSzPts val="1400"/>
              <a:defRPr sz="1400" u="sng">
                <a:solidFill>
                  <a:schemeClr val="accent5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rPr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Import Maps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Tree shaking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Divide microfrontends in a complementary way to microservices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Domain-based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If it ain’t a perfect match, introduce BFFs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86;p17"/>
          <p:cNvGrpSpPr/>
          <p:nvPr/>
        </p:nvGrpSpPr>
        <p:grpSpPr>
          <a:xfrm>
            <a:off x="1747764" y="2624206"/>
            <a:ext cx="1495801" cy="907801"/>
            <a:chOff x="0" y="0"/>
            <a:chExt cx="1495799" cy="907800"/>
          </a:xfrm>
        </p:grpSpPr>
        <p:sp>
          <p:nvSpPr>
            <p:cNvPr id="186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7" name="Estimate"/>
            <p:cNvSpPr txBox="1"/>
            <p:nvPr/>
          </p:nvSpPr>
          <p:spPr>
            <a:xfrm>
              <a:off x="0" y="254525"/>
              <a:ext cx="14958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Estimate</a:t>
              </a:r>
            </a:p>
          </p:txBody>
        </p:sp>
      </p:grpSp>
      <p:sp>
        <p:nvSpPr>
          <p:cNvPr id="189" name="Google Shape;87;p17"/>
          <p:cNvSpPr txBox="1"/>
          <p:nvPr>
            <p:ph type="title"/>
          </p:nvPr>
        </p:nvSpPr>
        <p:spPr>
          <a:xfrm>
            <a:off x="482624" y="469324"/>
            <a:ext cx="6227102" cy="1396801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Quick review</a:t>
            </a:r>
          </a:p>
        </p:txBody>
      </p:sp>
      <p:sp>
        <p:nvSpPr>
          <p:cNvPr id="190" name="Google Shape;88;p17"/>
          <p:cNvSpPr txBox="1"/>
          <p:nvPr/>
        </p:nvSpPr>
        <p:spPr>
          <a:xfrm>
            <a:off x="516826" y="1579128"/>
            <a:ext cx="5263734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defRPr sz="1600">
                <a:solidFill>
                  <a:srgbClr val="37474F"/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lvl1pPr>
          </a:lstStyle>
          <a:p>
            <a:pPr/>
            <a:r>
              <a:t>JTBDs. Lending app. Got it.</a:t>
            </a:r>
          </a:p>
        </p:txBody>
      </p:sp>
      <p:grpSp>
        <p:nvGrpSpPr>
          <p:cNvPr id="193" name="Google Shape;89;p17"/>
          <p:cNvGrpSpPr/>
          <p:nvPr/>
        </p:nvGrpSpPr>
        <p:grpSpPr>
          <a:xfrm>
            <a:off x="3498914" y="2624206"/>
            <a:ext cx="1495801" cy="907801"/>
            <a:chOff x="0" y="0"/>
            <a:chExt cx="1495799" cy="907800"/>
          </a:xfrm>
        </p:grpSpPr>
        <p:sp>
          <p:nvSpPr>
            <p:cNvPr id="191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2" name="Apply"/>
            <p:cNvSpPr txBox="1"/>
            <p:nvPr/>
          </p:nvSpPr>
          <p:spPr>
            <a:xfrm>
              <a:off x="0" y="254525"/>
              <a:ext cx="14958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Apply</a:t>
              </a:r>
            </a:p>
          </p:txBody>
        </p:sp>
      </p:grpSp>
      <p:grpSp>
        <p:nvGrpSpPr>
          <p:cNvPr id="196" name="Google Shape;90;p17"/>
          <p:cNvGrpSpPr/>
          <p:nvPr/>
        </p:nvGrpSpPr>
        <p:grpSpPr>
          <a:xfrm>
            <a:off x="5250052" y="2624206"/>
            <a:ext cx="1495801" cy="907801"/>
            <a:chOff x="0" y="0"/>
            <a:chExt cx="1495799" cy="907800"/>
          </a:xfrm>
        </p:grpSpPr>
        <p:sp>
          <p:nvSpPr>
            <p:cNvPr id="194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5" name="Sign"/>
            <p:cNvSpPr txBox="1"/>
            <p:nvPr/>
          </p:nvSpPr>
          <p:spPr>
            <a:xfrm>
              <a:off x="0" y="254525"/>
              <a:ext cx="14958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Sign</a:t>
              </a:r>
            </a:p>
          </p:txBody>
        </p:sp>
      </p:grpSp>
      <p:sp>
        <p:nvSpPr>
          <p:cNvPr id="197" name="Loan…"/>
          <p:cNvSpPr txBox="1"/>
          <p:nvPr/>
        </p:nvSpPr>
        <p:spPr>
          <a:xfrm>
            <a:off x="446497" y="2862206"/>
            <a:ext cx="90956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Loan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Applicants</a:t>
            </a:r>
          </a:p>
        </p:txBody>
      </p:sp>
      <p:sp>
        <p:nvSpPr>
          <p:cNvPr id="198" name="Lead Gen…"/>
          <p:cNvSpPr txBox="1"/>
          <p:nvPr/>
        </p:nvSpPr>
        <p:spPr>
          <a:xfrm>
            <a:off x="506349" y="4028990"/>
            <a:ext cx="78986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Lead Gen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Partners</a:t>
            </a:r>
          </a:p>
        </p:txBody>
      </p:sp>
      <p:grpSp>
        <p:nvGrpSpPr>
          <p:cNvPr id="201" name="Google Shape;86;p17"/>
          <p:cNvGrpSpPr/>
          <p:nvPr/>
        </p:nvGrpSpPr>
        <p:grpSpPr>
          <a:xfrm>
            <a:off x="1747764" y="3790990"/>
            <a:ext cx="1495801" cy="907801"/>
            <a:chOff x="0" y="0"/>
            <a:chExt cx="1495799" cy="907800"/>
          </a:xfrm>
        </p:grpSpPr>
        <p:sp>
          <p:nvSpPr>
            <p:cNvPr id="199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0" name="Embed"/>
            <p:cNvSpPr txBox="1"/>
            <p:nvPr/>
          </p:nvSpPr>
          <p:spPr>
            <a:xfrm>
              <a:off x="0" y="254525"/>
              <a:ext cx="14958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Embed</a:t>
              </a:r>
            </a:p>
          </p:txBody>
        </p:sp>
      </p:grpSp>
      <p:grpSp>
        <p:nvGrpSpPr>
          <p:cNvPr id="204" name="Google Shape;86;p17"/>
          <p:cNvGrpSpPr/>
          <p:nvPr/>
        </p:nvGrpSpPr>
        <p:grpSpPr>
          <a:xfrm>
            <a:off x="3507855" y="3790990"/>
            <a:ext cx="1495801" cy="907801"/>
            <a:chOff x="0" y="0"/>
            <a:chExt cx="1495799" cy="907800"/>
          </a:xfrm>
        </p:grpSpPr>
        <p:sp>
          <p:nvSpPr>
            <p:cNvPr id="202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3" name="Customize"/>
            <p:cNvSpPr txBox="1"/>
            <p:nvPr/>
          </p:nvSpPr>
          <p:spPr>
            <a:xfrm>
              <a:off x="0" y="254525"/>
              <a:ext cx="14958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Customize</a:t>
              </a:r>
            </a:p>
          </p:txBody>
        </p:sp>
      </p:grpSp>
      <p:grpSp>
        <p:nvGrpSpPr>
          <p:cNvPr id="207" name="Google Shape;86;p17"/>
          <p:cNvGrpSpPr/>
          <p:nvPr/>
        </p:nvGrpSpPr>
        <p:grpSpPr>
          <a:xfrm>
            <a:off x="5250052" y="3790990"/>
            <a:ext cx="1495801" cy="907801"/>
            <a:chOff x="0" y="0"/>
            <a:chExt cx="1495799" cy="907800"/>
          </a:xfrm>
        </p:grpSpPr>
        <p:sp>
          <p:nvSpPr>
            <p:cNvPr id="205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6" name="Measure"/>
            <p:cNvSpPr txBox="1"/>
            <p:nvPr/>
          </p:nvSpPr>
          <p:spPr>
            <a:xfrm>
              <a:off x="0" y="254525"/>
              <a:ext cx="14958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Measure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31;p22"/>
          <p:cNvGrpSpPr/>
          <p:nvPr/>
        </p:nvGrpSpPr>
        <p:grpSpPr>
          <a:xfrm>
            <a:off x="968065" y="2003825"/>
            <a:ext cx="3764876" cy="665274"/>
            <a:chOff x="0" y="0"/>
            <a:chExt cx="3764874" cy="665272"/>
          </a:xfrm>
        </p:grpSpPr>
        <p:sp>
          <p:nvSpPr>
            <p:cNvPr id="211" name="Rectangle"/>
            <p:cNvSpPr/>
            <p:nvPr/>
          </p:nvSpPr>
          <p:spPr>
            <a:xfrm>
              <a:off x="-1" y="0"/>
              <a:ext cx="3764876" cy="665273"/>
            </a:xfrm>
            <a:prstGeom prst="rect">
              <a:avLst/>
            </a:prstGeom>
            <a:solidFill>
              <a:srgbClr val="E0E0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2" name="User App"/>
            <p:cNvSpPr txBox="1"/>
            <p:nvPr/>
          </p:nvSpPr>
          <p:spPr>
            <a:xfrm>
              <a:off x="-1" y="143692"/>
              <a:ext cx="3764876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User App</a:t>
              </a:r>
            </a:p>
          </p:txBody>
        </p:sp>
      </p:grpSp>
      <p:sp>
        <p:nvSpPr>
          <p:cNvPr id="214" name="Google Shape;130;p2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Map your micros</a:t>
            </a:r>
          </a:p>
        </p:txBody>
      </p:sp>
      <p:sp>
        <p:nvSpPr>
          <p:cNvPr id="215" name="&lt;ApplyForCredit /&gt;…"/>
          <p:cNvSpPr/>
          <p:nvPr/>
        </p:nvSpPr>
        <p:spPr>
          <a:xfrm>
            <a:off x="954641" y="3859621"/>
            <a:ext cx="3647208" cy="917324"/>
          </a:xfrm>
          <a:prstGeom prst="rect">
            <a:avLst/>
          </a:prstGeom>
          <a:solidFill>
            <a:srgbClr val="37474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9700" tIns="139700" rIns="139700" bIns="139700"/>
          <a:lstStyle/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&lt;ApplyForCredit /&gt;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/bff/* ➡ //yourapi.com/apply-for-credit/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</p:txBody>
      </p:sp>
      <p:grpSp>
        <p:nvGrpSpPr>
          <p:cNvPr id="218" name="Google Shape;131;p22"/>
          <p:cNvGrpSpPr/>
          <p:nvPr/>
        </p:nvGrpSpPr>
        <p:grpSpPr>
          <a:xfrm>
            <a:off x="968065" y="2925373"/>
            <a:ext cx="3764876" cy="665274"/>
            <a:chOff x="0" y="0"/>
            <a:chExt cx="3764875" cy="665272"/>
          </a:xfrm>
        </p:grpSpPr>
        <p:sp>
          <p:nvSpPr>
            <p:cNvPr id="216" name="Rectangle"/>
            <p:cNvSpPr/>
            <p:nvPr/>
          </p:nvSpPr>
          <p:spPr>
            <a:xfrm>
              <a:off x="-1" y="0"/>
              <a:ext cx="3764876" cy="665273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7" name="User Experiences"/>
            <p:cNvSpPr txBox="1"/>
            <p:nvPr/>
          </p:nvSpPr>
          <p:spPr>
            <a:xfrm>
              <a:off x="-1" y="143692"/>
              <a:ext cx="3764876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User Experiences</a:t>
              </a:r>
            </a:p>
          </p:txBody>
        </p:sp>
      </p:grpSp>
      <p:sp>
        <p:nvSpPr>
          <p:cNvPr id="219" name="&lt;ApplyForCredit /&gt;…"/>
          <p:cNvSpPr/>
          <p:nvPr/>
        </p:nvSpPr>
        <p:spPr>
          <a:xfrm>
            <a:off x="1081641" y="3986621"/>
            <a:ext cx="3647208" cy="917324"/>
          </a:xfrm>
          <a:prstGeom prst="rect">
            <a:avLst/>
          </a:prstGeom>
          <a:solidFill>
            <a:srgbClr val="37474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9700" tIns="139700" rIns="139700" bIns="139700"/>
          <a:lstStyle/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&lt;ApplyForCredit /&gt;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/bff/* ➡ //yourapi.com/apply-for-credit/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</p:txBody>
      </p:sp>
      <p:grpSp>
        <p:nvGrpSpPr>
          <p:cNvPr id="222" name="Google Shape;131;p22"/>
          <p:cNvGrpSpPr/>
          <p:nvPr/>
        </p:nvGrpSpPr>
        <p:grpSpPr>
          <a:xfrm>
            <a:off x="4981911" y="2003825"/>
            <a:ext cx="3764876" cy="665274"/>
            <a:chOff x="0" y="0"/>
            <a:chExt cx="3764874" cy="665272"/>
          </a:xfrm>
        </p:grpSpPr>
        <p:sp>
          <p:nvSpPr>
            <p:cNvPr id="220" name="Rectangle"/>
            <p:cNvSpPr/>
            <p:nvPr/>
          </p:nvSpPr>
          <p:spPr>
            <a:xfrm>
              <a:off x="-1" y="0"/>
              <a:ext cx="3764876" cy="665273"/>
            </a:xfrm>
            <a:prstGeom prst="rect">
              <a:avLst/>
            </a:prstGeom>
            <a:solidFill>
              <a:srgbClr val="E0E0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1" name="Partner App"/>
            <p:cNvSpPr txBox="1"/>
            <p:nvPr/>
          </p:nvSpPr>
          <p:spPr>
            <a:xfrm>
              <a:off x="-1" y="143692"/>
              <a:ext cx="3764875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Partner App</a:t>
              </a:r>
            </a:p>
          </p:txBody>
        </p:sp>
      </p:grpSp>
      <p:sp>
        <p:nvSpPr>
          <p:cNvPr id="223" name="&lt;ApplyForCredit /&gt;…"/>
          <p:cNvSpPr/>
          <p:nvPr/>
        </p:nvSpPr>
        <p:spPr>
          <a:xfrm>
            <a:off x="4968487" y="3859621"/>
            <a:ext cx="3647208" cy="917324"/>
          </a:xfrm>
          <a:prstGeom prst="rect">
            <a:avLst/>
          </a:prstGeom>
          <a:solidFill>
            <a:srgbClr val="37474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9700" tIns="139700" rIns="139700" bIns="139700"/>
          <a:lstStyle/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&lt;ApplyForCredit /&gt;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/bff/* ➡ //yourapi.com/apply-for-credit/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</p:txBody>
      </p:sp>
      <p:grpSp>
        <p:nvGrpSpPr>
          <p:cNvPr id="226" name="Google Shape;131;p22"/>
          <p:cNvGrpSpPr/>
          <p:nvPr/>
        </p:nvGrpSpPr>
        <p:grpSpPr>
          <a:xfrm>
            <a:off x="4981911" y="2925373"/>
            <a:ext cx="3764876" cy="665274"/>
            <a:chOff x="0" y="0"/>
            <a:chExt cx="3764875" cy="665272"/>
          </a:xfrm>
        </p:grpSpPr>
        <p:sp>
          <p:nvSpPr>
            <p:cNvPr id="224" name="Rectangle"/>
            <p:cNvSpPr/>
            <p:nvPr/>
          </p:nvSpPr>
          <p:spPr>
            <a:xfrm>
              <a:off x="-1" y="0"/>
              <a:ext cx="3764876" cy="665273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5" name="User Experiences"/>
            <p:cNvSpPr txBox="1"/>
            <p:nvPr/>
          </p:nvSpPr>
          <p:spPr>
            <a:xfrm>
              <a:off x="-1" y="143692"/>
              <a:ext cx="3764876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User Experiences</a:t>
              </a:r>
            </a:p>
          </p:txBody>
        </p:sp>
      </p:grpSp>
      <p:sp>
        <p:nvSpPr>
          <p:cNvPr id="227" name="&lt;HelpMeIntegrate /&gt;…"/>
          <p:cNvSpPr/>
          <p:nvPr/>
        </p:nvSpPr>
        <p:spPr>
          <a:xfrm>
            <a:off x="5095487" y="3986621"/>
            <a:ext cx="3647208" cy="917325"/>
          </a:xfrm>
          <a:prstGeom prst="rect">
            <a:avLst/>
          </a:prstGeom>
          <a:solidFill>
            <a:srgbClr val="37474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9700" tIns="139700" rIns="139700" bIns="139700"/>
          <a:lstStyle/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&lt;HelpMeIntegrate /&gt;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/bff/* ➡ //yourapi.com/integrations/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</p:txBody>
      </p:sp>
      <p:grpSp>
        <p:nvGrpSpPr>
          <p:cNvPr id="230" name="Google Shape;131;p22"/>
          <p:cNvGrpSpPr/>
          <p:nvPr/>
        </p:nvGrpSpPr>
        <p:grpSpPr>
          <a:xfrm>
            <a:off x="394955" y="1082123"/>
            <a:ext cx="8347018" cy="665274"/>
            <a:chOff x="-3" y="0"/>
            <a:chExt cx="8347017" cy="665272"/>
          </a:xfrm>
        </p:grpSpPr>
        <p:sp>
          <p:nvSpPr>
            <p:cNvPr id="228" name="Rectangle"/>
            <p:cNvSpPr/>
            <p:nvPr/>
          </p:nvSpPr>
          <p:spPr>
            <a:xfrm>
              <a:off x="-2" y="0"/>
              <a:ext cx="8347017" cy="665273"/>
            </a:xfrm>
            <a:prstGeom prst="rect">
              <a:avLst/>
            </a:prstGeom>
            <a:solidFill>
              <a:schemeClr val="accent5">
                <a:lumOff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9" name="Your Giant React App"/>
            <p:cNvSpPr txBox="1"/>
            <p:nvPr/>
          </p:nvSpPr>
          <p:spPr>
            <a:xfrm>
              <a:off x="-4" y="143692"/>
              <a:ext cx="8347016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Your Giant React App</a:t>
              </a:r>
            </a:p>
          </p:txBody>
        </p:sp>
      </p:grpSp>
      <p:sp>
        <p:nvSpPr>
          <p:cNvPr id="231" name="Line"/>
          <p:cNvSpPr/>
          <p:nvPr/>
        </p:nvSpPr>
        <p:spPr>
          <a:xfrm flipH="1">
            <a:off x="660391" y="1876454"/>
            <a:ext cx="1" cy="1781076"/>
          </a:xfrm>
          <a:prstGeom prst="line">
            <a:avLst/>
          </a:prstGeom>
          <a:ln w="25400">
            <a:solidFill>
              <a:srgbClr val="FBFCFF"/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Backends-for-frontends</a:t>
            </a:r>
          </a:p>
        </p:txBody>
      </p:sp>
      <p:sp>
        <p:nvSpPr>
          <p:cNvPr id="236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Small and fast</a:t>
            </a: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Run wherever you want, but make it simple</a:t>
            </a: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Can do the dirty work of hitting multiple services</a:t>
            </a: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Basically serve two purposes:</a:t>
            </a:r>
          </a:p>
          <a:p>
            <a:pPr lvl="1" marL="827024" indent="-301752" defTabSz="804672">
              <a:buSzPts val="1500"/>
              <a:buChar char="●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Provide UI-driven types/schema</a:t>
            </a:r>
          </a:p>
          <a:p>
            <a:pPr lvl="1" marL="827024" indent="-301752" defTabSz="804672">
              <a:buSzPts val="1500"/>
              <a:buChar char="●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Safety when things change</a:t>
            </a:r>
          </a:p>
          <a:p>
            <a:pPr lvl="1" marL="827024" indent="-301752" defTabSz="804672">
              <a:buSzPts val="1500"/>
              <a:buChar char="●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Just like other microservices, they can be released separately and contract-tested</a:t>
            </a:r>
          </a:p>
        </p:txBody>
      </p:sp>
      <p:sp>
        <p:nvSpPr>
          <p:cNvPr id="237" name="Sam Newman"/>
          <p:cNvSpPr txBox="1"/>
          <p:nvPr/>
        </p:nvSpPr>
        <p:spPr>
          <a:xfrm>
            <a:off x="7930393" y="648825"/>
            <a:ext cx="815595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Sam Newman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131;p22"/>
          <p:cNvSpPr/>
          <p:nvPr/>
        </p:nvSpPr>
        <p:spPr>
          <a:xfrm>
            <a:off x="374526" y="1512583"/>
            <a:ext cx="2266743" cy="1639072"/>
          </a:xfrm>
          <a:prstGeom prst="rect">
            <a:avLst/>
          </a:prstGeom>
          <a:solidFill>
            <a:srgbClr val="E0E0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The microservice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 sz="1400">
                <a:solidFill>
                  <a:schemeClr val="accent1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https://api.yourco.com/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v1/loan-applications</a:t>
            </a:r>
          </a:p>
        </p:txBody>
      </p:sp>
      <p:sp>
        <p:nvSpPr>
          <p:cNvPr id="240" name="Google Shape;130;p2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BFF layout</a:t>
            </a:r>
          </a:p>
        </p:txBody>
      </p:sp>
      <p:sp>
        <p:nvSpPr>
          <p:cNvPr id="241" name="Google Shape;131;p22"/>
          <p:cNvSpPr/>
          <p:nvPr/>
        </p:nvSpPr>
        <p:spPr>
          <a:xfrm>
            <a:off x="3261653" y="1522398"/>
            <a:ext cx="2478192" cy="16194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The BFF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rPr>
                <a:solidFill>
                  <a:schemeClr val="accent1"/>
                </a:solidFill>
              </a:rPr>
              <a:t>https://api.yourco.com/</a:t>
            </a:r>
            <a:r>
              <a:t>bffs/apply-for-credit/*</a:t>
            </a:r>
          </a:p>
        </p:txBody>
      </p:sp>
      <p:sp>
        <p:nvSpPr>
          <p:cNvPr id="242" name="Google Shape;131;p22"/>
          <p:cNvSpPr/>
          <p:nvPr/>
        </p:nvSpPr>
        <p:spPr>
          <a:xfrm>
            <a:off x="6360229" y="1522398"/>
            <a:ext cx="2478192" cy="16194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The experience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 sz="1400">
                <a:solidFill>
                  <a:schemeClr val="accent1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https://js.yourco.com/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apply-for-credit.min.js</a:t>
            </a:r>
          </a:p>
        </p:txBody>
      </p:sp>
      <p:sp>
        <p:nvSpPr>
          <p:cNvPr id="243" name="Double Arrow"/>
          <p:cNvSpPr/>
          <p:nvPr/>
        </p:nvSpPr>
        <p:spPr>
          <a:xfrm>
            <a:off x="2735585" y="2208425"/>
            <a:ext cx="431753" cy="247388"/>
          </a:xfrm>
          <a:prstGeom prst="leftRightArrow">
            <a:avLst>
              <a:gd name="adj1" fmla="val 32000"/>
              <a:gd name="adj2" fmla="val 69810"/>
            </a:avLst>
          </a:prstGeom>
          <a:gradFill>
            <a:gsLst>
              <a:gs pos="0">
                <a:schemeClr val="accent6">
                  <a:lumOff val="-19215"/>
                </a:schemeClr>
              </a:gs>
              <a:gs pos="100000">
                <a:schemeClr val="accent1">
                  <a:lumOff val="55723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44" name="Double Arrow"/>
          <p:cNvSpPr/>
          <p:nvPr/>
        </p:nvSpPr>
        <p:spPr>
          <a:xfrm>
            <a:off x="5834160" y="2208425"/>
            <a:ext cx="431754" cy="247388"/>
          </a:xfrm>
          <a:prstGeom prst="leftRightArrow">
            <a:avLst>
              <a:gd name="adj1" fmla="val 32000"/>
              <a:gd name="adj2" fmla="val 69810"/>
            </a:avLst>
          </a:prstGeom>
          <a:gradFill>
            <a:gsLst>
              <a:gs pos="0">
                <a:schemeClr val="accent6">
                  <a:lumOff val="-19215"/>
                </a:schemeClr>
              </a:gs>
              <a:gs pos="100000">
                <a:schemeClr val="accent1">
                  <a:lumOff val="55723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Bringing everyone together</a:t>
            </a: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Your team,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Put simply</a:t>
            </a:r>
          </a:p>
        </p:txBody>
      </p:sp>
      <p:sp>
        <p:nvSpPr>
          <p:cNvPr id="249" name="Google Shape;125;p21"/>
          <p:cNvSpPr txBox="1"/>
          <p:nvPr>
            <p:ph type="body" idx="1"/>
          </p:nvPr>
        </p:nvSpPr>
        <p:spPr>
          <a:xfrm>
            <a:off x="819699" y="1152475"/>
            <a:ext cx="8520602" cy="392817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Identify shared chrome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Define experiences using jobs-to-be-done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Come up with schemas using product requirements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Make BFFs for experiences (figure out services they hit)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Setup release pipelines and testing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lvl="2" marL="0" indent="45720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Frontend can build UI without waiting on anybody</a:t>
            </a:r>
          </a:p>
          <a:p>
            <a:pPr lvl="2" marL="0" indent="45720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Backend knows they won’t break anything</a:t>
            </a:r>
          </a:p>
          <a:p>
            <a:pPr lvl="2" marL="0" indent="45720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You can actually continuously deploy for the first time in your life</a:t>
            </a:r>
          </a:p>
        </p:txBody>
      </p:sp>
      <p:sp>
        <p:nvSpPr>
          <p:cNvPr id="250" name="Google Shape;125;p21"/>
          <p:cNvSpPr txBox="1"/>
          <p:nvPr/>
        </p:nvSpPr>
        <p:spPr>
          <a:xfrm>
            <a:off x="311699" y="1152475"/>
            <a:ext cx="967651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1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2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3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4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5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Now…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That’s nice, but</a:t>
            </a: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How do I actually do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Going steady</a:t>
            </a: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Delete the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66;p14"/>
          <p:cNvSpPr txBox="1"/>
          <p:nvPr>
            <p:ph type="title"/>
          </p:nvPr>
        </p:nvSpPr>
        <p:spPr>
          <a:xfrm>
            <a:off x="645900" y="581340"/>
            <a:ext cx="7852200" cy="861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35353"/>
                </a:soli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$ whoami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6736" y="2152183"/>
            <a:ext cx="1874743" cy="58147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Engineering Mgr, 2021"/>
          <p:cNvSpPr txBox="1"/>
          <p:nvPr/>
        </p:nvSpPr>
        <p:spPr>
          <a:xfrm>
            <a:off x="3401191" y="3082036"/>
            <a:ext cx="206583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>
                    <a:lumOff val="30980"/>
                  </a:schemeClr>
                </a:solidFill>
              </a:defRPr>
            </a:lvl1pPr>
          </a:lstStyle>
          <a:p>
            <a:pPr/>
            <a:r>
              <a:t>Engineering Mgr, 2021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883" y="2021036"/>
            <a:ext cx="861001" cy="86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Consultant, 2015"/>
          <p:cNvSpPr txBox="1"/>
          <p:nvPr/>
        </p:nvSpPr>
        <p:spPr>
          <a:xfrm>
            <a:off x="639051" y="3082036"/>
            <a:ext cx="160477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>
                    <a:lumOff val="30980"/>
                  </a:schemeClr>
                </a:solidFill>
              </a:defRPr>
            </a:lvl1pPr>
          </a:lstStyle>
          <a:p>
            <a:pPr/>
            <a:r>
              <a:t>Consultant, 2015</a:t>
            </a:r>
          </a:p>
        </p:txBody>
      </p:sp>
      <p:sp>
        <p:nvSpPr>
          <p:cNvPr id="124" name="Software Eng, 2023"/>
          <p:cNvSpPr txBox="1"/>
          <p:nvPr/>
        </p:nvSpPr>
        <p:spPr>
          <a:xfrm>
            <a:off x="6624391" y="3082036"/>
            <a:ext cx="185653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>
                    <a:lumOff val="30980"/>
                  </a:schemeClr>
                </a:solidFill>
              </a:defRPr>
            </a:lvl1pPr>
          </a:lstStyle>
          <a:p>
            <a:pPr/>
            <a:r>
              <a:t>Software Eng, 2023</a:t>
            </a:r>
          </a:p>
        </p:txBody>
      </p:sp>
      <p:pic>
        <p:nvPicPr>
          <p:cNvPr id="125" name="tangible_red_logo_large.png" descr="tangible_red_logo_lar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7932" y="2057836"/>
            <a:ext cx="2260601" cy="7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180;p2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What do you get out of this relationship?</a:t>
            </a:r>
          </a:p>
        </p:txBody>
      </p:sp>
      <p:sp>
        <p:nvSpPr>
          <p:cNvPr id="259" name="Google Shape;181;p28"/>
          <p:cNvSpPr txBox="1"/>
          <p:nvPr>
            <p:ph type="body" sz="half" idx="1"/>
          </p:nvPr>
        </p:nvSpPr>
        <p:spPr>
          <a:xfrm>
            <a:off x="337554" y="1406475"/>
            <a:ext cx="4374460" cy="3822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BE-driven schemas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Gotta build dependencies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Stateful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Huge regressions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Single pipeline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Single surface</a:t>
            </a:r>
          </a:p>
        </p:txBody>
      </p:sp>
      <p:sp>
        <p:nvSpPr>
          <p:cNvPr id="260" name="Google Shape;182;p28"/>
          <p:cNvSpPr txBox="1"/>
          <p:nvPr>
            <p:ph type="body" idx="21"/>
          </p:nvPr>
        </p:nvSpPr>
        <p:spPr>
          <a:xfrm>
            <a:off x="5345288" y="1397856"/>
            <a:ext cx="4905798" cy="38394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UI-driven schemas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Shared types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Stateless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Ship separately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Multiple pipelines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Any surface</a:t>
            </a:r>
          </a:p>
        </p:txBody>
      </p:sp>
      <p:sp>
        <p:nvSpPr>
          <p:cNvPr id="261" name="Line"/>
          <p:cNvSpPr/>
          <p:nvPr/>
        </p:nvSpPr>
        <p:spPr>
          <a:xfrm>
            <a:off x="4849110" y="1666180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62" name="Line"/>
          <p:cNvSpPr/>
          <p:nvPr/>
        </p:nvSpPr>
        <p:spPr>
          <a:xfrm>
            <a:off x="4849110" y="2198240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63" name="Line"/>
          <p:cNvSpPr/>
          <p:nvPr/>
        </p:nvSpPr>
        <p:spPr>
          <a:xfrm>
            <a:off x="4849110" y="2730299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64" name="Line"/>
          <p:cNvSpPr/>
          <p:nvPr/>
        </p:nvSpPr>
        <p:spPr>
          <a:xfrm>
            <a:off x="4849110" y="3262358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65" name="Line"/>
          <p:cNvSpPr/>
          <p:nvPr/>
        </p:nvSpPr>
        <p:spPr>
          <a:xfrm>
            <a:off x="4849110" y="3832518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4849110" y="4395424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Tips to succeed</a:t>
            </a:r>
          </a:p>
        </p:txBody>
      </p:sp>
      <p:sp>
        <p:nvSpPr>
          <p:cNvPr id="269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Get product folks to be advocates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Get buy-in from devops, backend, and QA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Use something like </a:t>
            </a: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Storybook</a:t>
            </a:r>
            <a:r>
              <a:t> or the NKOTB, </a:t>
            </a: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Ladle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Implement contract testing (e.g. </a:t>
            </a: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Pact</a:t>
            </a:r>
            <a:r>
              <a:t>)</a:t>
            </a:r>
          </a:p>
        </p:txBody>
      </p:sp>
      <p:sp>
        <p:nvSpPr>
          <p:cNvPr id="270" name="Sam Newman"/>
          <p:cNvSpPr txBox="1"/>
          <p:nvPr/>
        </p:nvSpPr>
        <p:spPr>
          <a:xfrm>
            <a:off x="7930393" y="648825"/>
            <a:ext cx="815595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Sam Newman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Gotchas</a:t>
            </a: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Nobody’s perfect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Gotchas</a:t>
            </a:r>
          </a:p>
        </p:txBody>
      </p:sp>
      <p:sp>
        <p:nvSpPr>
          <p:cNvPr id="275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659093"/>
          </a:xfrm>
          <a:prstGeom prst="rect">
            <a:avLst/>
          </a:prstGeom>
        </p:spPr>
        <p:txBody>
          <a:bodyPr/>
          <a:lstStyle/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BFF RBAC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One mitigation: detailed JWTs</a:t>
            </a: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Session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KISS</a:t>
            </a: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Time-to-market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Don’t be a tiny startup</a:t>
            </a: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Backend-team adaptation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Get frontend involved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CSS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Make sure to reset and namespace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278" name="Resources below…"/>
          <p:cNvSpPr txBox="1"/>
          <p:nvPr/>
        </p:nvSpPr>
        <p:spPr>
          <a:xfrm>
            <a:off x="4327624" y="2810356"/>
            <a:ext cx="4481323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defRPr sz="20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Resources below</a:t>
            </a:r>
          </a:p>
          <a:p>
            <a:pPr algn="r">
              <a:defRPr sz="20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</a:p>
          <a:p>
            <a:pPr algn="r">
              <a:defRPr sz="20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Single SPA</a:t>
            </a:r>
          </a:p>
          <a:p>
            <a:pPr algn="r">
              <a:defRPr sz="2000"/>
            </a:pPr>
            <a:r>
              <a:t>Utility microfrontends</a:t>
            </a:r>
          </a:p>
          <a:p>
            <a:pPr algn="r">
              <a:defRPr sz="2000"/>
            </a:pPr>
            <a:r>
              <a:t>Module federation and System.import</a:t>
            </a:r>
          </a:p>
          <a:p>
            <a:pPr algn="r">
              <a:defRPr sz="2000"/>
            </a:pPr>
            <a:r>
              <a:t>Code-splitting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Backend first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66;p14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/>
          <a:lstStyle>
            <a:lvl1pPr defTabSz="521208">
              <a:defRPr sz="2394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Most teams that use microservices mostly just use them on the backend.</a:t>
            </a:r>
          </a:p>
        </p:txBody>
      </p:sp>
      <p:sp>
        <p:nvSpPr>
          <p:cNvPr id="130" name="Google Shape;68;p1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16052" indent="-312039" defTabSz="832104">
              <a:lnSpc>
                <a:spcPct val="150000"/>
              </a:lnSpc>
              <a:buClr>
                <a:srgbClr val="37474F"/>
              </a:buClr>
              <a:buSzPts val="1600"/>
              <a:defRPr sz="1638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Increase agility, decrease release times, and improve separation of concerns.</a:t>
            </a:r>
          </a:p>
          <a:p>
            <a:pPr marL="416052" indent="-312039" defTabSz="832104">
              <a:lnSpc>
                <a:spcPct val="150000"/>
              </a:lnSpc>
              <a:buClr>
                <a:srgbClr val="37474F"/>
              </a:buClr>
              <a:buSzPts val="1600"/>
              <a:defRPr sz="1638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16052" indent="-312039" defTabSz="832104">
              <a:lnSpc>
                <a:spcPct val="150000"/>
              </a:lnSpc>
              <a:buClr>
                <a:srgbClr val="37474F"/>
              </a:buClr>
              <a:buSzPts val="1600"/>
              <a:defRPr sz="1638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Challenges: discoverability, documentation, enforced contracts, testing, and of course, more.</a:t>
            </a:r>
          </a:p>
          <a:p>
            <a:pPr marL="416052" indent="-312039" defTabSz="832104">
              <a:lnSpc>
                <a:spcPct val="150000"/>
              </a:lnSpc>
              <a:buClr>
                <a:srgbClr val="37474F"/>
              </a:buClr>
              <a:buSzPts val="1600"/>
              <a:defRPr sz="1638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16052" indent="-312039" defTabSz="832104">
              <a:lnSpc>
                <a:spcPct val="150000"/>
              </a:lnSpc>
              <a:buClr>
                <a:srgbClr val="37474F"/>
              </a:buClr>
              <a:buSzPts val="1600"/>
              <a:defRPr sz="1638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Not perfect for all teams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73;p15"/>
          <p:cNvSpPr txBox="1"/>
          <p:nvPr>
            <p:ph type="title"/>
          </p:nvPr>
        </p:nvSpPr>
        <p:spPr>
          <a:xfrm>
            <a:off x="342288" y="210049"/>
            <a:ext cx="6227101" cy="1096486"/>
          </a:xfrm>
          <a:prstGeom prst="rect">
            <a:avLst/>
          </a:prstGeom>
        </p:spPr>
        <p:txBody>
          <a:bodyPr/>
          <a:lstStyle/>
          <a:p>
            <a:pPr defTabSz="694944">
              <a:defRPr sz="2736">
                <a:solidFill>
                  <a:schemeClr val="accent6">
                    <a:lumOff val="1984"/>
                  </a:schemeClr>
                </a:soli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Microservice transformations…</a:t>
            </a:r>
          </a:p>
          <a:p>
            <a:pPr defTabSz="694944">
              <a:defRPr sz="2736">
                <a:solidFill>
                  <a:schemeClr val="accent4">
                    <a:satOff val="-45132"/>
                    <a:lumOff val="-13921"/>
                  </a:schemeClr>
                </a:soli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you hate to see it</a:t>
            </a:r>
          </a:p>
        </p:txBody>
      </p:sp>
      <p:sp>
        <p:nvSpPr>
          <p:cNvPr id="133" name="How to break the monolith"/>
          <p:cNvSpPr/>
          <p:nvPr/>
        </p:nvSpPr>
        <p:spPr>
          <a:xfrm>
            <a:off x="431464" y="1620003"/>
            <a:ext cx="3746962" cy="2570847"/>
          </a:xfrm>
          <a:prstGeom prst="rect">
            <a:avLst/>
          </a:prstGeom>
          <a:solidFill>
            <a:srgbClr val="37474F">
              <a:alpha val="6208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  <a:p>
            <a:pPr>
              <a:defRPr sz="1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How to break the monolith</a:t>
            </a:r>
          </a:p>
        </p:txBody>
      </p:sp>
      <p:sp>
        <p:nvSpPr>
          <p:cNvPr id="134" name="Identify domains"/>
          <p:cNvSpPr/>
          <p:nvPr/>
        </p:nvSpPr>
        <p:spPr>
          <a:xfrm>
            <a:off x="624988" y="2412574"/>
            <a:ext cx="2310032" cy="334228"/>
          </a:xfrm>
          <a:prstGeom prst="rect">
            <a:avLst/>
          </a:prstGeom>
          <a:solidFill>
            <a:srgbClr val="E0E0E0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Identify domains</a:t>
            </a:r>
          </a:p>
        </p:txBody>
      </p:sp>
      <p:sp>
        <p:nvSpPr>
          <p:cNvPr id="135" name="Separate data"/>
          <p:cNvSpPr/>
          <p:nvPr/>
        </p:nvSpPr>
        <p:spPr>
          <a:xfrm>
            <a:off x="909536" y="2824495"/>
            <a:ext cx="2310031" cy="334228"/>
          </a:xfrm>
          <a:prstGeom prst="rect">
            <a:avLst/>
          </a:prstGeom>
          <a:solidFill>
            <a:srgbClr val="E0E0E0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Separate data</a:t>
            </a:r>
          </a:p>
        </p:txBody>
      </p:sp>
      <p:sp>
        <p:nvSpPr>
          <p:cNvPr id="136" name="Identify dependencies"/>
          <p:cNvSpPr/>
          <p:nvPr/>
        </p:nvSpPr>
        <p:spPr>
          <a:xfrm>
            <a:off x="1272579" y="3236416"/>
            <a:ext cx="2310031" cy="334229"/>
          </a:xfrm>
          <a:prstGeom prst="rect">
            <a:avLst/>
          </a:prstGeom>
          <a:solidFill>
            <a:srgbClr val="E0E0E0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Identify dependencies</a:t>
            </a:r>
          </a:p>
        </p:txBody>
      </p:sp>
      <p:sp>
        <p:nvSpPr>
          <p:cNvPr id="137" name="Make APIs"/>
          <p:cNvSpPr/>
          <p:nvPr/>
        </p:nvSpPr>
        <p:spPr>
          <a:xfrm>
            <a:off x="1674870" y="3648337"/>
            <a:ext cx="2310031" cy="334229"/>
          </a:xfrm>
          <a:prstGeom prst="rect">
            <a:avLst/>
          </a:prstGeom>
          <a:solidFill>
            <a:srgbClr val="E0E0E0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Make APIs</a:t>
            </a:r>
          </a:p>
        </p:txBody>
      </p:sp>
      <p:sp>
        <p:nvSpPr>
          <p:cNvPr id="138" name="https://insights.sei.cmu.edu/blog/8-steps-for-migrating-existing-applications-to-microservices/"/>
          <p:cNvSpPr txBox="1"/>
          <p:nvPr/>
        </p:nvSpPr>
        <p:spPr>
          <a:xfrm>
            <a:off x="531703" y="4785218"/>
            <a:ext cx="46298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https://insights.sei.cmu.edu/blog/8-steps-for-migrating-existing-applications-to-microservices/</a:t>
            </a:r>
          </a:p>
        </p:txBody>
      </p:sp>
      <p:sp>
        <p:nvSpPr>
          <p:cNvPr id="139" name="Martin Fowler"/>
          <p:cNvSpPr txBox="1"/>
          <p:nvPr/>
        </p:nvSpPr>
        <p:spPr>
          <a:xfrm>
            <a:off x="8127913" y="4766168"/>
            <a:ext cx="816103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Martin Fowler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80;p16"/>
          <p:cNvSpPr txBox="1"/>
          <p:nvPr>
            <p:ph type="title"/>
          </p:nvPr>
        </p:nvSpPr>
        <p:spPr>
          <a:xfrm>
            <a:off x="242599" y="1716600"/>
            <a:ext cx="4045201" cy="1710300"/>
          </a:xfrm>
          <a:prstGeom prst="rect">
            <a:avLst/>
          </a:prstGeom>
        </p:spPr>
        <p:txBody>
          <a:bodyPr/>
          <a:lstStyle>
            <a:lvl1pPr defTabSz="694944">
              <a:defRPr sz="3192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Microfrontends are microservices too.</a:t>
            </a:r>
          </a:p>
        </p:txBody>
      </p:sp>
      <p:sp>
        <p:nvSpPr>
          <p:cNvPr id="142" name="Google Shape;81;p16"/>
          <p:cNvSpPr txBox="1"/>
          <p:nvPr>
            <p:ph type="body" sz="half" idx="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5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Separates concerns (into experiences)</a:t>
            </a:r>
          </a:p>
          <a:p>
            <a:pPr marL="457200" indent="-342900" algn="l">
              <a:lnSpc>
                <a:spcPct val="15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Clearly library vs. UI code</a:t>
            </a:r>
          </a:p>
          <a:p>
            <a:pPr marL="457200" indent="-342900" algn="l">
              <a:lnSpc>
                <a:spcPct val="15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Can be released separately(!)</a:t>
            </a:r>
          </a:p>
          <a:p>
            <a:pPr marL="457200" indent="-342900" algn="l">
              <a:lnSpc>
                <a:spcPct val="15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Optimize bundle size rather than giant artifacts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86;p17"/>
          <p:cNvGrpSpPr/>
          <p:nvPr/>
        </p:nvGrpSpPr>
        <p:grpSpPr>
          <a:xfrm>
            <a:off x="1683837" y="2805190"/>
            <a:ext cx="1495801" cy="907801"/>
            <a:chOff x="0" y="0"/>
            <a:chExt cx="1495799" cy="907800"/>
          </a:xfrm>
        </p:grpSpPr>
        <p:sp>
          <p:nvSpPr>
            <p:cNvPr id="144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5" name="Estimate Your Payment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Estimate Your Payment</a:t>
              </a:r>
            </a:p>
          </p:txBody>
        </p:sp>
      </p:grpSp>
      <p:sp>
        <p:nvSpPr>
          <p:cNvPr id="147" name="Google Shape;87;p17"/>
          <p:cNvSpPr txBox="1"/>
          <p:nvPr>
            <p:ph type="title"/>
          </p:nvPr>
        </p:nvSpPr>
        <p:spPr>
          <a:xfrm>
            <a:off x="482624" y="469324"/>
            <a:ext cx="6227102" cy="1396801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How to start</a:t>
            </a:r>
          </a:p>
        </p:txBody>
      </p:sp>
      <p:sp>
        <p:nvSpPr>
          <p:cNvPr id="148" name="Google Shape;88;p17"/>
          <p:cNvSpPr txBox="1"/>
          <p:nvPr/>
        </p:nvSpPr>
        <p:spPr>
          <a:xfrm>
            <a:off x="516826" y="1579128"/>
            <a:ext cx="5263734" cy="906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defRPr sz="1600">
                <a:solidFill>
                  <a:srgbClr val="37474F"/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Define your</a:t>
            </a: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</a:rPr>
              <a:t> </a:t>
            </a:r>
            <a:r>
              <a:rPr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Jobs To Be Done </a:t>
            </a:r>
            <a:r>
              <a:t>.</a:t>
            </a:r>
          </a:p>
          <a:p>
            <a:pPr algn="l">
              <a:defRPr sz="1600">
                <a:solidFill>
                  <a:srgbClr val="37474F"/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Take, for example, a lending company’s monolithic React app fed by microservices. </a:t>
            </a:r>
          </a:p>
        </p:txBody>
      </p:sp>
      <p:grpSp>
        <p:nvGrpSpPr>
          <p:cNvPr id="151" name="Google Shape;89;p17"/>
          <p:cNvGrpSpPr/>
          <p:nvPr/>
        </p:nvGrpSpPr>
        <p:grpSpPr>
          <a:xfrm>
            <a:off x="3434987" y="2805190"/>
            <a:ext cx="1495801" cy="907801"/>
            <a:chOff x="0" y="0"/>
            <a:chExt cx="1495799" cy="907800"/>
          </a:xfrm>
        </p:grpSpPr>
        <p:sp>
          <p:nvSpPr>
            <p:cNvPr id="149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0" name="Apply for Credit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Apply for Credit</a:t>
              </a:r>
            </a:p>
          </p:txBody>
        </p:sp>
      </p:grpSp>
      <p:grpSp>
        <p:nvGrpSpPr>
          <p:cNvPr id="154" name="Google Shape;90;p17"/>
          <p:cNvGrpSpPr/>
          <p:nvPr/>
        </p:nvGrpSpPr>
        <p:grpSpPr>
          <a:xfrm>
            <a:off x="5186125" y="2805190"/>
            <a:ext cx="1495801" cy="907801"/>
            <a:chOff x="0" y="0"/>
            <a:chExt cx="1495799" cy="907800"/>
          </a:xfrm>
        </p:grpSpPr>
        <p:sp>
          <p:nvSpPr>
            <p:cNvPr id="152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3" name="Sign Your Loan"/>
            <p:cNvSpPr txBox="1"/>
            <p:nvPr/>
          </p:nvSpPr>
          <p:spPr>
            <a:xfrm>
              <a:off x="0" y="254525"/>
              <a:ext cx="14958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Sign Your Loan</a:t>
              </a:r>
            </a:p>
          </p:txBody>
        </p:sp>
      </p:grpSp>
      <p:grpSp>
        <p:nvGrpSpPr>
          <p:cNvPr id="157" name="Google Shape;91;p17"/>
          <p:cNvGrpSpPr/>
          <p:nvPr/>
        </p:nvGrpSpPr>
        <p:grpSpPr>
          <a:xfrm>
            <a:off x="6937287" y="2805190"/>
            <a:ext cx="1495801" cy="907801"/>
            <a:chOff x="0" y="0"/>
            <a:chExt cx="1495799" cy="907800"/>
          </a:xfrm>
        </p:grpSpPr>
        <p:sp>
          <p:nvSpPr>
            <p:cNvPr id="155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6" name="Service Payments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Service Payments</a:t>
              </a:r>
            </a:p>
          </p:txBody>
        </p:sp>
      </p:grpSp>
      <p:sp>
        <p:nvSpPr>
          <p:cNvPr id="158" name="Loan…"/>
          <p:cNvSpPr txBox="1"/>
          <p:nvPr/>
        </p:nvSpPr>
        <p:spPr>
          <a:xfrm>
            <a:off x="382570" y="3043190"/>
            <a:ext cx="90956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Loan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Applicants</a:t>
            </a:r>
          </a:p>
        </p:txBody>
      </p:sp>
      <p:sp>
        <p:nvSpPr>
          <p:cNvPr id="159" name="Lead Gen…"/>
          <p:cNvSpPr txBox="1"/>
          <p:nvPr/>
        </p:nvSpPr>
        <p:spPr>
          <a:xfrm>
            <a:off x="442422" y="4209974"/>
            <a:ext cx="78986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Lead Gen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Partners</a:t>
            </a:r>
          </a:p>
        </p:txBody>
      </p:sp>
      <p:grpSp>
        <p:nvGrpSpPr>
          <p:cNvPr id="162" name="Google Shape;86;p17"/>
          <p:cNvGrpSpPr/>
          <p:nvPr/>
        </p:nvGrpSpPr>
        <p:grpSpPr>
          <a:xfrm>
            <a:off x="1683837" y="3971974"/>
            <a:ext cx="1495801" cy="907801"/>
            <a:chOff x="0" y="0"/>
            <a:chExt cx="1495799" cy="907800"/>
          </a:xfrm>
        </p:grpSpPr>
        <p:sp>
          <p:nvSpPr>
            <p:cNvPr id="160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1" name="Learn how to Embed Your Credit App"/>
            <p:cNvSpPr txBox="1"/>
            <p:nvPr/>
          </p:nvSpPr>
          <p:spPr>
            <a:xfrm>
              <a:off x="0" y="38625"/>
              <a:ext cx="1495800" cy="830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Learn how to Embed Your Credit App</a:t>
              </a:r>
            </a:p>
          </p:txBody>
        </p:sp>
      </p:grpSp>
      <p:grpSp>
        <p:nvGrpSpPr>
          <p:cNvPr id="165" name="Google Shape;86;p17"/>
          <p:cNvGrpSpPr/>
          <p:nvPr/>
        </p:nvGrpSpPr>
        <p:grpSpPr>
          <a:xfrm>
            <a:off x="6937287" y="3971974"/>
            <a:ext cx="1495801" cy="907801"/>
            <a:chOff x="0" y="0"/>
            <a:chExt cx="1495799" cy="907800"/>
          </a:xfrm>
        </p:grpSpPr>
        <p:sp>
          <p:nvSpPr>
            <p:cNvPr id="163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4" name="Do Standard SaaS Stuff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Do Standard SaaS Stuff</a:t>
              </a:r>
            </a:p>
          </p:txBody>
        </p:sp>
      </p:grpSp>
      <p:grpSp>
        <p:nvGrpSpPr>
          <p:cNvPr id="168" name="Google Shape;86;p17"/>
          <p:cNvGrpSpPr/>
          <p:nvPr/>
        </p:nvGrpSpPr>
        <p:grpSpPr>
          <a:xfrm>
            <a:off x="3443928" y="3971974"/>
            <a:ext cx="1495801" cy="907801"/>
            <a:chOff x="0" y="0"/>
            <a:chExt cx="1495799" cy="907800"/>
          </a:xfrm>
        </p:grpSpPr>
        <p:sp>
          <p:nvSpPr>
            <p:cNvPr id="166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7" name="Customize their Co-Branding"/>
            <p:cNvSpPr txBox="1"/>
            <p:nvPr/>
          </p:nvSpPr>
          <p:spPr>
            <a:xfrm>
              <a:off x="0" y="38625"/>
              <a:ext cx="1495800" cy="830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Customize their Co-Branding</a:t>
              </a:r>
            </a:p>
          </p:txBody>
        </p:sp>
      </p:grpSp>
      <p:grpSp>
        <p:nvGrpSpPr>
          <p:cNvPr id="171" name="Google Shape;86;p17"/>
          <p:cNvGrpSpPr/>
          <p:nvPr/>
        </p:nvGrpSpPr>
        <p:grpSpPr>
          <a:xfrm>
            <a:off x="5186125" y="3971974"/>
            <a:ext cx="1495801" cy="907801"/>
            <a:chOff x="0" y="0"/>
            <a:chExt cx="1495799" cy="907800"/>
          </a:xfrm>
        </p:grpSpPr>
        <p:sp>
          <p:nvSpPr>
            <p:cNvPr id="169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0" name="See Referral Stats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See Referral Stats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12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Libraries</a:t>
            </a:r>
          </a:p>
        </p:txBody>
      </p:sp>
      <p:pic>
        <p:nvPicPr>
          <p:cNvPr id="176" name="Google Shape;113;p19" descr="Google Shape;113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8649" y="1147225"/>
            <a:ext cx="6613229" cy="382097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Google Shape;114;p19"/>
          <p:cNvSpPr txBox="1"/>
          <p:nvPr/>
        </p:nvSpPr>
        <p:spPr>
          <a:xfrm>
            <a:off x="254984" y="2209555"/>
            <a:ext cx="1564501" cy="191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rPr>
                <a:solidFill>
                  <a:schemeClr val="accent5">
                    <a:lumOff val="7499"/>
                  </a:schemeClr>
                </a:solidFill>
              </a:rPr>
              <a:t>The NKOTB: </a:t>
            </a:r>
            <a:endParaRPr>
              <a:solidFill>
                <a:schemeClr val="accent5">
                  <a:lumOff val="7499"/>
                </a:schemeClr>
              </a:solidFill>
            </a:endParaRP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Frint.js</a:t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rPr>
                <a:solidFill>
                  <a:schemeClr val="accent5">
                    <a:lumOff val="7499"/>
                  </a:schemeClr>
                </a:solidFill>
              </a:rPr>
              <a:t>The Stalwart:</a:t>
            </a:r>
            <a:r>
              <a:rPr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Single-SPA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rPr>
                <a:solidFill>
                  <a:schemeClr val="accent5">
                    <a:lumOff val="7499"/>
                  </a:schemeClr>
                </a:solidFill>
              </a:rPr>
              <a:t>The Minimalist:</a:t>
            </a:r>
            <a:r>
              <a:rPr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>
                <a:solidFill>
                  <a:schemeClr val="accent4">
                    <a:satOff val="-45132"/>
                    <a:lumOff val="-13921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rPr>
              <a:t>RYO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Networking</a:t>
            </a: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Introduce your micros to their BFFs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37474F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M Sans 9pt Regular Regular"/>
            <a:ea typeface="DM Sans 9pt Regular Regular"/>
            <a:cs typeface="DM Sans 9pt Regular Regular"/>
            <a:sym typeface="DM Sans 9pt Regula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M Sans 9pt Regular Regular"/>
            <a:ea typeface="DM Sans 9pt Regular Regular"/>
            <a:cs typeface="DM Sans 9pt Regular Regular"/>
            <a:sym typeface="DM Sans 9pt Regula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