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6" r:id="rId6"/>
    <p:sldId id="266" r:id="rId7"/>
    <p:sldId id="262" r:id="rId8"/>
    <p:sldId id="277" r:id="rId9"/>
    <p:sldId id="269" r:id="rId10"/>
    <p:sldId id="275" r:id="rId11"/>
    <p:sldId id="274" r:id="rId12"/>
    <p:sldId id="270" r:id="rId13"/>
    <p:sldId id="263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DD7C9-5B25-468C-BC18-045907649A2B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D08B-A1C8-44CB-9B05-55B4DE24B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0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1441-24F7-438C-AED8-D3B453B8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ED245-4DE9-4C6F-A156-A2305049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ABE83-BAE8-4932-9FDB-4D83D824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ABA4-8F21-4D37-A605-238B475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96B2F-BDE3-44D1-8065-F87C72D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5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5C29-0F60-44B5-98F3-650702B6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8AFBC-79B4-414F-B87A-F57F0749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B19EC-3560-4263-ADE6-FA1A0163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895E5-9194-43AF-8DED-DE1B5366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EDBAF-0D0F-4B1E-9D68-B9ACA657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666AC-D7CA-4D36-91D4-75B8FE815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BC693-2D91-456E-A47D-BAED3ECB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0FCC-34FC-4635-B1B8-5DA0D1AC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00EEC-AA34-40E0-A569-5C9A0DD3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17298-D674-49FF-8B1F-F2E605CE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9999-2585-4123-8895-0DDC8C9D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9D7A-F47C-4EC6-86F8-1FD3531F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34A94-A333-4034-8CA1-511C3B95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1578C-4FE2-4908-B692-45DCA6C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1EAA8-F555-4C4B-BC97-570E4ADC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206D-F56D-46AD-8376-B3529D6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FF984-64C5-42CF-8CF0-783EB456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F5CC3-66D3-4840-BB72-0389B73D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DEBFC-AEDF-4E4F-9D54-742D0F14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86D69-40CD-4F13-9014-1CD6347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66DCB-D3EA-4A3B-B11E-F245D95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360FD-9250-4170-B82A-F55376894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EC621-CBAC-4452-8082-89A020E50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7E1BF-DF2E-49EF-A072-3D5F1423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52C1C-4CCE-4844-80EE-3530245D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8617D-35FA-42B5-9E6E-2FD8DFE5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399F-ADFD-46F3-BEB5-207315C0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C937-A438-4D23-BBDD-C6F70F0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2A9D4-801D-4FD9-B29B-561D8CD6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91E8C-62DD-4145-B5BD-821C562D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7B1DA-8FC5-49BB-9149-21A06509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79E1A-62E3-45A9-9408-ED8F37A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AACFF-E837-4556-ABE4-63FCA0F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AD40B-B665-49EE-B46A-AFE2538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4BCCA-B8AF-49C7-AFF1-3CD547A8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80913-84C2-4049-9CF0-37E8DA59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F23BA-6287-440A-9806-DE88582D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D1DA4-E340-4C69-A78E-AB99E46D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5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A29D3-C923-4BDB-BCD2-244F884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8FA01-7D19-4DBB-8076-7BAE1F97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A5168-9EC6-4AC3-835B-1BFB4BA7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2377-65EA-4315-9F19-ED7AD970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8BB0-64D0-43CA-8B7F-68DA24C8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681C0-AA40-431C-9D73-D2024FBF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B2F5C-5DE2-4D35-BE2A-91C0100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2D15F-E4EB-44CC-AC89-F1EB2AB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1DC6E-BE3B-4110-A99F-92611EE1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73AE-2C83-4BCC-8A1A-08D2B49E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2166DE-56E6-4C70-82F5-D49DFCCC3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D5D8F-3E18-4E62-9DBC-FF92C05F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DAC86-C432-4EDE-B007-3F968601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8756C-92AF-4AA3-B41C-F95AE16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E8692-A738-4D2D-BF33-3241BFF0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6CECEE-0585-4DEB-BE26-A978705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48798-7C16-4F71-953D-97943CD6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78E52-85E0-4988-9D59-8734C9F5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10B6-2353-4B20-8DDA-379B8C83EF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C444-0595-41DA-84DC-FC76E30F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3AF4-3888-4445-8F7A-E48A91B9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9311-8D4B-4753-89FB-9FD0F6A30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704" y="2016792"/>
            <a:ext cx="69569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项目结题报告</a:t>
            </a:r>
            <a:endParaRPr lang="en-US" altLang="zh-CN" sz="66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基于微软认知服务的单词语音记忆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148577" y="-37708"/>
            <a:ext cx="3908305" cy="6898147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1704" y="3811330"/>
            <a:ext cx="463163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团队成员：应泽南、段无痕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5941" y="858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波形绘制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C6F5F18-D331-4423-8928-642DDCFA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09" y="907200"/>
            <a:ext cx="5542857" cy="53809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D12AAD-F687-43BC-810E-AC58D7E11394}"/>
              </a:ext>
            </a:extLst>
          </p:cNvPr>
          <p:cNvSpPr txBox="1"/>
          <p:nvPr/>
        </p:nvSpPr>
        <p:spPr>
          <a:xfrm>
            <a:off x="409433" y="1038693"/>
            <a:ext cx="4757371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</a:t>
            </a:r>
            <a:r>
              <a:rPr lang="en-US" altLang="zh-CN" sz="2000" dirty="0"/>
              <a:t>wav</a:t>
            </a:r>
            <a:r>
              <a:rPr lang="zh-CN" altLang="en-US" sz="2000" dirty="0"/>
              <a:t>文件的数据结构，读取所需信息：声道个数、采样频率、采样位数、数据块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（一般音频多为单声道，</a:t>
            </a:r>
            <a:r>
              <a:rPr lang="en-US" altLang="zh-CN" sz="2000" dirty="0"/>
              <a:t>44100Hz</a:t>
            </a:r>
            <a:r>
              <a:rPr lang="zh-CN" altLang="en-US" sz="2000" dirty="0"/>
              <a:t>，</a:t>
            </a:r>
            <a:r>
              <a:rPr lang="en-US" altLang="zh-CN" sz="2000" dirty="0"/>
              <a:t>16</a:t>
            </a:r>
            <a:r>
              <a:rPr lang="zh-CN" altLang="en-US" sz="2000" dirty="0"/>
              <a:t>位 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</a:t>
            </a:r>
            <a:r>
              <a:rPr lang="zh-CN" altLang="en-US" sz="2000" dirty="0"/>
              <a:t>文件）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B98267-100B-4A65-A3A8-E3581BAC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1" y="3857447"/>
            <a:ext cx="6318624" cy="18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5941" y="858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7726CF-9C66-48F1-BE9F-BFCB870DE932}"/>
              </a:ext>
            </a:extLst>
          </p:cNvPr>
          <p:cNvSpPr txBox="1"/>
          <p:nvPr/>
        </p:nvSpPr>
        <p:spPr>
          <a:xfrm>
            <a:off x="1051868" y="728647"/>
            <a:ext cx="962406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调用微软的语音识别</a:t>
            </a:r>
            <a:r>
              <a:rPr lang="en-US" altLang="zh-CN" sz="2000" dirty="0"/>
              <a:t>SDK</a:t>
            </a:r>
            <a:r>
              <a:rPr lang="zh-CN" altLang="en-US" sz="2000" dirty="0"/>
              <a:t>和</a:t>
            </a:r>
            <a:r>
              <a:rPr lang="en-US" altLang="zh-CN" sz="2000" dirty="0"/>
              <a:t>Azure</a:t>
            </a:r>
            <a:r>
              <a:rPr lang="zh-CN" altLang="en-US" sz="2000" dirty="0"/>
              <a:t>资源组进行</a:t>
            </a:r>
            <a:r>
              <a:rPr lang="en-US" altLang="zh-CN" sz="2000" dirty="0"/>
              <a:t>STT(Speech-To-Text)</a:t>
            </a:r>
            <a:r>
              <a:rPr lang="zh-CN" altLang="en-US" sz="2000" dirty="0"/>
              <a:t>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B75106-E290-495D-AF5C-0180BBC7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24" y="3162952"/>
            <a:ext cx="1219048" cy="15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C97D04-F54C-4567-BDCF-3F7DDC59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94" y="3739142"/>
            <a:ext cx="2409524" cy="4095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29616C-21BE-4A62-B8B2-AE516966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49" y="3596285"/>
            <a:ext cx="1828571" cy="6952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5F7C345-7D8B-4672-88F1-61940123A4A0}"/>
              </a:ext>
            </a:extLst>
          </p:cNvPr>
          <p:cNvSpPr txBox="1"/>
          <p:nvPr/>
        </p:nvSpPr>
        <p:spPr>
          <a:xfrm>
            <a:off x="7066625" y="377933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93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433" y="1393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基于形状的距离计算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9433" y="539425"/>
            <a:ext cx="357977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581BC993-F234-47D8-B9C0-3022EE83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42" y="1856693"/>
            <a:ext cx="5257801" cy="392684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原理：将两个波形序列对齐后，计算对应坐标下采样值之间的乘积的累加，再除以两个波形序列模长的乘积</a:t>
            </a:r>
            <a:endParaRPr lang="en-US" altLang="zh-C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实现方法：对两个序列进行卷积后求最大值，或使用快速傅里叶变换得到频域函数，将两个序列频域函数相乘再进行逆行逆变换，取最大值</a:t>
            </a:r>
            <a:endParaRPr lang="en-US" altLang="zh-C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意义：得到一种基于形状的计算方法，该值越大则说明形状越相似，范围在</a:t>
            </a:r>
            <a:r>
              <a:rPr lang="en-US" altLang="zh-CN" sz="2000" dirty="0"/>
              <a:t>-1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CB7AD4A-888A-4B43-9435-ED4DEFD4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80" y="3839601"/>
            <a:ext cx="3104762" cy="153333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9714073-50E1-4530-A0F6-F95F447C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780" y="1256848"/>
            <a:ext cx="3104762" cy="157142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80F54A4-A3CF-45F2-8F6E-24C95F0BBE30}"/>
              </a:ext>
            </a:extLst>
          </p:cNvPr>
          <p:cNvSpPr txBox="1"/>
          <p:nvPr/>
        </p:nvSpPr>
        <p:spPr>
          <a:xfrm>
            <a:off x="7358121" y="3152001"/>
            <a:ext cx="328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传统距离</a:t>
            </a:r>
            <a:r>
              <a:rPr lang="en-US" altLang="zh-CN" sz="1200" dirty="0"/>
              <a:t>(</a:t>
            </a:r>
            <a:r>
              <a:rPr lang="zh-CN" altLang="en-US" sz="1200" dirty="0"/>
              <a:t>蓝实线</a:t>
            </a:r>
            <a:r>
              <a:rPr lang="en-US" altLang="zh-CN" sz="1200" dirty="0"/>
              <a:t>)</a:t>
            </a:r>
            <a:r>
              <a:rPr lang="zh-CN" altLang="en-US" sz="1200" dirty="0"/>
              <a:t>与基于形状距离</a:t>
            </a:r>
            <a:r>
              <a:rPr lang="en-US" altLang="zh-CN" sz="1200" dirty="0"/>
              <a:t>(</a:t>
            </a:r>
            <a:r>
              <a:rPr lang="zh-CN" altLang="en-US" sz="1200" dirty="0"/>
              <a:t>橙虚线</a:t>
            </a:r>
            <a:r>
              <a:rPr lang="en-US" altLang="zh-CN" sz="1200" dirty="0"/>
              <a:t>)</a:t>
            </a:r>
            <a:r>
              <a:rPr lang="zh-CN" altLang="en-US" sz="1200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227388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817375" y="2014253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868615" y="2983750"/>
            <a:ext cx="392884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207087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709167" y="1249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ADEC3C4-A968-49DF-9876-0465A7A9D6A2}"/>
              </a:ext>
            </a:extLst>
          </p:cNvPr>
          <p:cNvSpPr txBox="1"/>
          <p:nvPr/>
        </p:nvSpPr>
        <p:spPr>
          <a:xfrm>
            <a:off x="1186220" y="889888"/>
            <a:ext cx="9624060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相较于一般的背单词软件注重视觉</a:t>
            </a:r>
            <a:r>
              <a:rPr lang="en-US" altLang="zh-CN" sz="2000" dirty="0"/>
              <a:t>(</a:t>
            </a:r>
            <a:r>
              <a:rPr lang="zh-CN" altLang="en-US" sz="2000" dirty="0"/>
              <a:t>与听觉</a:t>
            </a:r>
            <a:r>
              <a:rPr lang="en-US" altLang="zh-CN" sz="2000" dirty="0"/>
              <a:t>)</a:t>
            </a:r>
            <a:r>
              <a:rPr lang="zh-CN" altLang="en-US" sz="2000" dirty="0"/>
              <a:t>记忆，我们在学习过程中引入语音识别的方法，避免在学习过程中忽略对单词读音的记忆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引入一种基于形状的距离算法，对用户的录音进行打分，一定程度地反映出用户地发音与样例发音的相似度。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和一般的背单词软件相比较，从语音打分角度更能激发用户对记单词的乐趣，不觉得枯燥乏味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935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B142DC-10DC-407F-9BCA-862110862FD0}"/>
              </a:ext>
            </a:extLst>
          </p:cNvPr>
          <p:cNvGrpSpPr/>
          <p:nvPr/>
        </p:nvGrpSpPr>
        <p:grpSpPr>
          <a:xfrm>
            <a:off x="6326051" y="1303033"/>
            <a:ext cx="727831" cy="727831"/>
            <a:chOff x="6348911" y="1257313"/>
            <a:chExt cx="727831" cy="727831"/>
          </a:xfrm>
        </p:grpSpPr>
        <p:sp>
          <p:nvSpPr>
            <p:cNvPr id="9" name="椭圆 1"/>
            <p:cNvSpPr>
              <a:spLocks noChangeArrowheads="1"/>
            </p:cNvSpPr>
            <p:nvPr/>
          </p:nvSpPr>
          <p:spPr bwMode="auto">
            <a:xfrm>
              <a:off x="6348911" y="1257313"/>
              <a:ext cx="727831" cy="72783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6412104" y="1335488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76"/>
          <p:cNvSpPr txBox="1"/>
          <p:nvPr/>
        </p:nvSpPr>
        <p:spPr>
          <a:xfrm>
            <a:off x="7382706" y="1407085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4F5DB7-C0A8-4783-A8E9-DB630398FD66}"/>
              </a:ext>
            </a:extLst>
          </p:cNvPr>
          <p:cNvGrpSpPr/>
          <p:nvPr/>
        </p:nvGrpSpPr>
        <p:grpSpPr>
          <a:xfrm>
            <a:off x="6326050" y="2456570"/>
            <a:ext cx="727831" cy="727831"/>
            <a:chOff x="6348911" y="2501778"/>
            <a:chExt cx="727831" cy="727831"/>
          </a:xfrm>
        </p:grpSpPr>
        <p:sp>
          <p:nvSpPr>
            <p:cNvPr id="13" name="椭圆 1"/>
            <p:cNvSpPr>
              <a:spLocks noChangeArrowheads="1"/>
            </p:cNvSpPr>
            <p:nvPr/>
          </p:nvSpPr>
          <p:spPr bwMode="auto">
            <a:xfrm>
              <a:off x="6348911" y="2501778"/>
              <a:ext cx="727831" cy="72783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6412104" y="2579953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76"/>
          <p:cNvSpPr txBox="1"/>
          <p:nvPr/>
        </p:nvSpPr>
        <p:spPr>
          <a:xfrm>
            <a:off x="7382706" y="3775905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E273D5-1072-4033-A98F-F38186E24FDA}"/>
              </a:ext>
            </a:extLst>
          </p:cNvPr>
          <p:cNvGrpSpPr/>
          <p:nvPr/>
        </p:nvGrpSpPr>
        <p:grpSpPr>
          <a:xfrm>
            <a:off x="6326050" y="3673600"/>
            <a:ext cx="727831" cy="727831"/>
            <a:chOff x="6348911" y="3749140"/>
            <a:chExt cx="727831" cy="727831"/>
          </a:xfrm>
        </p:grpSpPr>
        <p:sp>
          <p:nvSpPr>
            <p:cNvPr id="17" name="椭圆 1"/>
            <p:cNvSpPr>
              <a:spLocks noChangeArrowheads="1"/>
            </p:cNvSpPr>
            <p:nvPr/>
          </p:nvSpPr>
          <p:spPr bwMode="auto">
            <a:xfrm>
              <a:off x="6348911" y="3749140"/>
              <a:ext cx="727831" cy="72783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6412104" y="38273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76"/>
          <p:cNvSpPr txBox="1"/>
          <p:nvPr/>
        </p:nvSpPr>
        <p:spPr>
          <a:xfrm>
            <a:off x="7382706" y="4899151"/>
            <a:ext cx="385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C46E00-82CC-46D8-A4CA-53138A3EE340}"/>
              </a:ext>
            </a:extLst>
          </p:cNvPr>
          <p:cNvGrpSpPr/>
          <p:nvPr/>
        </p:nvGrpSpPr>
        <p:grpSpPr>
          <a:xfrm>
            <a:off x="6326049" y="4820976"/>
            <a:ext cx="727831" cy="727831"/>
            <a:chOff x="6348911" y="3749140"/>
            <a:chExt cx="727831" cy="727831"/>
          </a:xfrm>
        </p:grpSpPr>
        <p:sp>
          <p:nvSpPr>
            <p:cNvPr id="21" name="椭圆 1">
              <a:extLst>
                <a:ext uri="{FF2B5EF4-FFF2-40B4-BE49-F238E27FC236}">
                  <a16:creationId xmlns:a16="http://schemas.microsoft.com/office/drawing/2014/main" id="{0AEF192C-33EC-4C5E-AFD6-EB9AD3BC7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911" y="3749140"/>
              <a:ext cx="727831" cy="72783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32">
              <a:extLst>
                <a:ext uri="{FF2B5EF4-FFF2-40B4-BE49-F238E27FC236}">
                  <a16:creationId xmlns:a16="http://schemas.microsoft.com/office/drawing/2014/main" id="{1683472E-3D96-49BA-AE9C-E40939F33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104" y="38273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76">
            <a:extLst>
              <a:ext uri="{FF2B5EF4-FFF2-40B4-BE49-F238E27FC236}">
                <a16:creationId xmlns:a16="http://schemas.microsoft.com/office/drawing/2014/main" id="{3B239E71-6EA8-4AD4-8B74-8E3AAE8E0B6B}"/>
              </a:ext>
            </a:extLst>
          </p:cNvPr>
          <p:cNvSpPr txBox="1"/>
          <p:nvPr/>
        </p:nvSpPr>
        <p:spPr>
          <a:xfrm>
            <a:off x="7382705" y="2551837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866984" y="2020384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620903" y="3146995"/>
            <a:ext cx="452680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709167" y="1249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0">
            <a:extLst>
              <a:ext uri="{FF2B5EF4-FFF2-40B4-BE49-F238E27FC236}">
                <a16:creationId xmlns:a16="http://schemas.microsoft.com/office/drawing/2014/main" id="{8174D29D-016A-43A4-98B3-A77BB34FD710}"/>
              </a:ext>
            </a:extLst>
          </p:cNvPr>
          <p:cNvSpPr txBox="1"/>
          <p:nvPr/>
        </p:nvSpPr>
        <p:spPr>
          <a:xfrm>
            <a:off x="409433" y="4080052"/>
            <a:ext cx="528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语音是掌握语言知识和获得言语技能的基础    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从语音学的角度来看，语言是语音的符号，语音是第一性的、文字是第二性的。语言之所以能作为人们交流的工具，正是依赖于语音这个物质外壳。语音是掌握语言知识和获得言语技能的基础，英语语言学家麦卡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MacCarethy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强调必须先学好发音再学习语言，所以学习语言必先从语音开始。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65E30B-BA68-45CB-B414-7E10F1D62F04}"/>
              </a:ext>
            </a:extLst>
          </p:cNvPr>
          <p:cNvSpPr txBox="1"/>
          <p:nvPr/>
        </p:nvSpPr>
        <p:spPr>
          <a:xfrm>
            <a:off x="5985586" y="818866"/>
            <a:ext cx="55190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语音能力决定着能否把单词的音、形、义联系起来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       没有良好的语音基础，只能把单词的形和义联系起来，而不能把音形义联系起来，就会影响听力的提高和词汇量的扩大，也将直接影响到学生的阅读反应速度和阅读理解效率。阅读过程不仅仅是依靠对文字的视觉记忆，同时也要借助对语音的听觉记忆来实现理解，即看到一个词就能想起它的发音和词义。可以将阅读看成是从 “形”到的转化过程，并存在有从“形”直接到“义”和从“形”到“音再到“义”的双重转化模式，在转化过程中读出的音”会起到“催化剂”的作用。 </a:t>
            </a:r>
          </a:p>
        </p:txBody>
      </p:sp>
      <p:pic>
        <p:nvPicPr>
          <p:cNvPr id="1026" name="Picture 2" descr="https://timgsa.baidu.com/timg?image&amp;quality=80&amp;size=b9999_10000&amp;sec=1605468236100&amp;di=0ce20cf5ed93fa236e1f1ed2df3ed51f&amp;imgtype=0&amp;src=http%3A%2F%2Fimg.mp.sohu.com%2Fupload%2F20170705%2Ff97605253c714747af19a594b46bbe7d_th.png">
            <a:extLst>
              <a:ext uri="{FF2B5EF4-FFF2-40B4-BE49-F238E27FC236}">
                <a16:creationId xmlns:a16="http://schemas.microsoft.com/office/drawing/2014/main" id="{89D972E5-B281-4FF2-9EFC-B8BDF9AB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4" y="901367"/>
            <a:ext cx="4932275" cy="27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605468269654&amp;di=8e2148b338d5a3c5a88883d03299c8df&amp;imgtype=0&amp;src=http%3A%2F%2F5b0988e595225.cdn.sohucs.com%2Fimages%2F20171020%2F5e3a645d1f744c2fa6af1d96feb67ce1.jpg">
            <a:extLst>
              <a:ext uri="{FF2B5EF4-FFF2-40B4-BE49-F238E27FC236}">
                <a16:creationId xmlns:a16="http://schemas.microsoft.com/office/drawing/2014/main" id="{0A75FC91-4B9F-4D26-8B6A-A2FE8A58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86" y="3429000"/>
            <a:ext cx="5519059" cy="289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866984" y="2020384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620903" y="3146995"/>
            <a:ext cx="452680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功能分布</a:t>
            </a:r>
          </a:p>
        </p:txBody>
      </p:sp>
    </p:spTree>
    <p:extLst>
      <p:ext uri="{BB962C8B-B14F-4D97-AF65-F5344CB8AC3E}">
        <p14:creationId xmlns:p14="http://schemas.microsoft.com/office/powerpoint/2010/main" val="215302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7F11E3BE-3A87-4C81-9C3F-8C4F8B70F5DD}"/>
              </a:ext>
            </a:extLst>
          </p:cNvPr>
          <p:cNvSpPr/>
          <p:nvPr/>
        </p:nvSpPr>
        <p:spPr>
          <a:xfrm>
            <a:off x="6159066" y="992043"/>
            <a:ext cx="5140713" cy="5146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ADDF0C-3188-4465-BEAC-2AB3142A747F}"/>
              </a:ext>
            </a:extLst>
          </p:cNvPr>
          <p:cNvSpPr/>
          <p:nvPr/>
        </p:nvSpPr>
        <p:spPr>
          <a:xfrm>
            <a:off x="1018353" y="992043"/>
            <a:ext cx="5140713" cy="514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76"/>
          <p:cNvSpPr txBox="1"/>
          <p:nvPr/>
        </p:nvSpPr>
        <p:spPr>
          <a:xfrm>
            <a:off x="709167" y="1249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D684CA5-14D1-43D8-A8F0-D70C943C49A1}"/>
              </a:ext>
            </a:extLst>
          </p:cNvPr>
          <p:cNvGrpSpPr/>
          <p:nvPr/>
        </p:nvGrpSpPr>
        <p:grpSpPr>
          <a:xfrm>
            <a:off x="927759" y="1001773"/>
            <a:ext cx="1418060" cy="564356"/>
            <a:chOff x="4838025" y="992043"/>
            <a:chExt cx="1418060" cy="564356"/>
          </a:xfrm>
        </p:grpSpPr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B608E185-1AFB-4EEE-AD63-EA2F17B38E8D}"/>
                </a:ext>
              </a:extLst>
            </p:cNvPr>
            <p:cNvSpPr txBox="1"/>
            <p:nvPr/>
          </p:nvSpPr>
          <p:spPr>
            <a:xfrm>
              <a:off x="4838025" y="1163369"/>
              <a:ext cx="1418060" cy="26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感知层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09F3A7-BC1C-4446-B49C-C3EC35067B38}"/>
                </a:ext>
              </a:extLst>
            </p:cNvPr>
            <p:cNvSpPr/>
            <p:nvPr/>
          </p:nvSpPr>
          <p:spPr>
            <a:xfrm>
              <a:off x="4941651" y="992043"/>
              <a:ext cx="1217415" cy="56435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893E15-D05C-4F4F-AF58-4E447E6AFF04}"/>
              </a:ext>
            </a:extLst>
          </p:cNvPr>
          <p:cNvGrpSpPr/>
          <p:nvPr/>
        </p:nvGrpSpPr>
        <p:grpSpPr>
          <a:xfrm>
            <a:off x="9991964" y="1001773"/>
            <a:ext cx="1418060" cy="564356"/>
            <a:chOff x="6039286" y="990803"/>
            <a:chExt cx="1418060" cy="564356"/>
          </a:xfrm>
        </p:grpSpPr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6D6E8774-E76C-411C-80E6-D4682336F15C}"/>
                </a:ext>
              </a:extLst>
            </p:cNvPr>
            <p:cNvSpPr txBox="1"/>
            <p:nvPr/>
          </p:nvSpPr>
          <p:spPr>
            <a:xfrm>
              <a:off x="6039286" y="1152401"/>
              <a:ext cx="1418060" cy="26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决策层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F473645-02CA-4B86-BACB-7A409FDF8ECB}"/>
                </a:ext>
              </a:extLst>
            </p:cNvPr>
            <p:cNvSpPr/>
            <p:nvPr/>
          </p:nvSpPr>
          <p:spPr>
            <a:xfrm>
              <a:off x="6139609" y="990803"/>
              <a:ext cx="1217415" cy="56435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E45D047-ED36-43E8-BA63-A5E5282B1F29}"/>
              </a:ext>
            </a:extLst>
          </p:cNvPr>
          <p:cNvGrpSpPr/>
          <p:nvPr/>
        </p:nvGrpSpPr>
        <p:grpSpPr>
          <a:xfrm>
            <a:off x="1412852" y="1984447"/>
            <a:ext cx="9472581" cy="3638039"/>
            <a:chOff x="1401843" y="1673531"/>
            <a:chExt cx="9472581" cy="3638039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B8066557-D73A-4753-9234-EED2D1B6311F}"/>
                </a:ext>
              </a:extLst>
            </p:cNvPr>
            <p:cNvGrpSpPr/>
            <p:nvPr/>
          </p:nvGrpSpPr>
          <p:grpSpPr>
            <a:xfrm>
              <a:off x="1401843" y="1673531"/>
              <a:ext cx="7336967" cy="3638039"/>
              <a:chOff x="1401843" y="1673531"/>
              <a:chExt cx="7336967" cy="363803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1A1746B-979A-440C-8909-1210B8209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2654" y="2385228"/>
                <a:ext cx="3851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EDA3DD9-2267-49DD-9BA4-2CDC50D08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654" y="1770434"/>
                <a:ext cx="0" cy="12451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79ACBFB-A2FC-409E-9501-876573691A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7479" y="2385228"/>
                <a:ext cx="385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DE5ADF65-8B16-46D9-9F35-2A4CDF3CC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7479" y="1770434"/>
                <a:ext cx="3851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82C0DB2-BF22-4259-8A78-9E46B173AE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7479" y="3015574"/>
                <a:ext cx="3851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2830F07-1B1E-4388-ABD2-4E275880DD2C}"/>
                  </a:ext>
                </a:extLst>
              </p:cNvPr>
              <p:cNvSpPr/>
              <p:nvPr/>
            </p:nvSpPr>
            <p:spPr>
              <a:xfrm>
                <a:off x="2322993" y="235993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68AAA0D-4FFB-4125-967A-CD59D31C8BA5}"/>
                  </a:ext>
                </a:extLst>
              </p:cNvPr>
              <p:cNvGrpSpPr/>
              <p:nvPr/>
            </p:nvGrpSpPr>
            <p:grpSpPr>
              <a:xfrm>
                <a:off x="1401843" y="1673531"/>
                <a:ext cx="985163" cy="1453061"/>
                <a:chOff x="1401843" y="1673531"/>
                <a:chExt cx="985163" cy="1453061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C8E340B6-50F5-4BC0-8F40-99D3017DC4BD}"/>
                    </a:ext>
                  </a:extLst>
                </p:cNvPr>
                <p:cNvSpPr/>
                <p:nvPr/>
              </p:nvSpPr>
              <p:spPr>
                <a:xfrm>
                  <a:off x="2333006" y="2991964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C93BA072-6FEB-41F2-BAB2-D7DB9A3FF2F4}"/>
                    </a:ext>
                  </a:extLst>
                </p:cNvPr>
                <p:cNvSpPr/>
                <p:nvPr/>
              </p:nvSpPr>
              <p:spPr>
                <a:xfrm>
                  <a:off x="2321094" y="174150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文本框 8">
                  <a:extLst>
                    <a:ext uri="{FF2B5EF4-FFF2-40B4-BE49-F238E27FC236}">
                      <a16:creationId xmlns:a16="http://schemas.microsoft.com/office/drawing/2014/main" id="{F6206BA5-8547-48B6-99E7-B964B9453360}"/>
                    </a:ext>
                  </a:extLst>
                </p:cNvPr>
                <p:cNvSpPr txBox="1"/>
                <p:nvPr/>
              </p:nvSpPr>
              <p:spPr>
                <a:xfrm>
                  <a:off x="1429248" y="1673531"/>
                  <a:ext cx="87033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CA0B4"/>
                      </a:solidFill>
                    </a14:hiddenFill>
                  </a:ext>
                </a:extLst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录音识别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文本框 8">
                  <a:extLst>
                    <a:ext uri="{FF2B5EF4-FFF2-40B4-BE49-F238E27FC236}">
                      <a16:creationId xmlns:a16="http://schemas.microsoft.com/office/drawing/2014/main" id="{5E202D98-AC2A-4DBE-87C3-A52EF7A5A943}"/>
                    </a:ext>
                  </a:extLst>
                </p:cNvPr>
                <p:cNvSpPr txBox="1"/>
                <p:nvPr/>
              </p:nvSpPr>
              <p:spPr>
                <a:xfrm>
                  <a:off x="1401843" y="2263210"/>
                  <a:ext cx="951502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CA0B4"/>
                      </a:solidFill>
                    </a14:hiddenFill>
                  </a:ext>
                </a:extLst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获取单词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文本框 8">
                  <a:extLst>
                    <a:ext uri="{FF2B5EF4-FFF2-40B4-BE49-F238E27FC236}">
                      <a16:creationId xmlns:a16="http://schemas.microsoft.com/office/drawing/2014/main" id="{F6CE3A04-774B-4468-BBF9-FA851D87A0FD}"/>
                    </a:ext>
                  </a:extLst>
                </p:cNvPr>
                <p:cNvSpPr txBox="1"/>
                <p:nvPr/>
              </p:nvSpPr>
              <p:spPr>
                <a:xfrm>
                  <a:off x="1409102" y="2864982"/>
                  <a:ext cx="951502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CA0B4"/>
                      </a:solidFill>
                    </a14:hiddenFill>
                  </a:ext>
                </a:extLst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提取语音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831480FE-B341-4A81-AAE6-C4A418A154C7}"/>
                  </a:ext>
                </a:extLst>
              </p:cNvPr>
              <p:cNvGrpSpPr/>
              <p:nvPr/>
            </p:nvGrpSpPr>
            <p:grpSpPr>
              <a:xfrm>
                <a:off x="1409812" y="2014224"/>
                <a:ext cx="7328998" cy="3297346"/>
                <a:chOff x="1409812" y="2014224"/>
                <a:chExt cx="7328998" cy="3297346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43FCD0EA-6D45-41A1-9745-51A9DA80F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7479" y="4242474"/>
                  <a:ext cx="38517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文本框 8">
                  <a:extLst>
                    <a:ext uri="{FF2B5EF4-FFF2-40B4-BE49-F238E27FC236}">
                      <a16:creationId xmlns:a16="http://schemas.microsoft.com/office/drawing/2014/main" id="{C626853D-7C59-409C-8E47-0BDD95273761}"/>
                    </a:ext>
                  </a:extLst>
                </p:cNvPr>
                <p:cNvSpPr txBox="1"/>
                <p:nvPr/>
              </p:nvSpPr>
              <p:spPr>
                <a:xfrm>
                  <a:off x="1409812" y="4071705"/>
                  <a:ext cx="951502" cy="453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CA0B4"/>
                      </a:solidFill>
                    </a14:hiddenFill>
                  </a:ext>
                </a:extLst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数据库分析提取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0052A46B-1FCE-4C9B-BE2A-0D99756927D2}"/>
                    </a:ext>
                  </a:extLst>
                </p:cNvPr>
                <p:cNvGrpSpPr/>
                <p:nvPr/>
              </p:nvGrpSpPr>
              <p:grpSpPr>
                <a:xfrm>
                  <a:off x="1448973" y="2014224"/>
                  <a:ext cx="7289837" cy="3297346"/>
                  <a:chOff x="1448973" y="2014224"/>
                  <a:chExt cx="7289837" cy="3297346"/>
                </a:xfrm>
              </p:grpSpPr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16C8498-6AD3-424F-84DE-A45DBDE6E0CD}"/>
                      </a:ext>
                    </a:extLst>
                  </p:cNvPr>
                  <p:cNvSpPr/>
                  <p:nvPr/>
                </p:nvSpPr>
                <p:spPr>
                  <a:xfrm>
                    <a:off x="2330599" y="5002200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BFC53C66-A82B-4FE3-A1BA-3D0F8F98C546}"/>
                      </a:ext>
                    </a:extLst>
                  </p:cNvPr>
                  <p:cNvGrpSpPr/>
                  <p:nvPr/>
                </p:nvGrpSpPr>
                <p:grpSpPr>
                  <a:xfrm>
                    <a:off x="1448973" y="2014224"/>
                    <a:ext cx="7289837" cy="3297346"/>
                    <a:chOff x="1448973" y="2014224"/>
                    <a:chExt cx="7289837" cy="3297346"/>
                  </a:xfrm>
                </p:grpSpPr>
                <p:grpSp>
                  <p:nvGrpSpPr>
                    <p:cNvPr id="13" name="组合 12">
                      <a:extLst>
                        <a:ext uri="{FF2B5EF4-FFF2-40B4-BE49-F238E27FC236}">
                          <a16:creationId xmlns:a16="http://schemas.microsoft.com/office/drawing/2014/main" id="{2DFE874F-6596-4217-928C-FED19ADF7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7829" y="2014224"/>
                      <a:ext cx="5590981" cy="2940312"/>
                      <a:chOff x="2886641" y="1930563"/>
                      <a:chExt cx="5590981" cy="2940312"/>
                    </a:xfrm>
                  </p:grpSpPr>
                  <p:sp>
                    <p:nvSpPr>
                      <p:cNvPr id="3" name="矩形: 圆角 2">
                        <a:extLst>
                          <a:ext uri="{FF2B5EF4-FFF2-40B4-BE49-F238E27FC236}">
                            <a16:creationId xmlns:a16="http://schemas.microsoft.com/office/drawing/2014/main" id="{6F82EA17-D707-4986-B9E7-3FBB24AFE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6641" y="1930563"/>
                        <a:ext cx="2183130" cy="71206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400" b="1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语音分析</a:t>
                        </a:r>
                      </a:p>
                    </p:txBody>
                  </p:sp>
                  <p:sp>
                    <p:nvSpPr>
                      <p:cNvPr id="19" name="矩形: 圆角 18">
                        <a:extLst>
                          <a:ext uri="{FF2B5EF4-FFF2-40B4-BE49-F238E27FC236}">
                            <a16:creationId xmlns:a16="http://schemas.microsoft.com/office/drawing/2014/main" id="{7222800D-9C62-491D-ADE2-2A2F850B5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6641" y="4158813"/>
                        <a:ext cx="2183130" cy="71206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400" b="1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单词提取</a:t>
                        </a:r>
                      </a:p>
                    </p:txBody>
                  </p:sp>
                  <p:sp>
                    <p:nvSpPr>
                      <p:cNvPr id="23" name="矩形: 圆角 22">
                        <a:extLst>
                          <a:ext uri="{FF2B5EF4-FFF2-40B4-BE49-F238E27FC236}">
                            <a16:creationId xmlns:a16="http://schemas.microsoft.com/office/drawing/2014/main" id="{4196F6FA-0004-4B03-8E2A-B3884EEEEA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0778" y="3021045"/>
                        <a:ext cx="1696844" cy="94199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400" b="1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单词记忆</a:t>
                        </a:r>
                      </a:p>
                    </p:txBody>
                  </p:sp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3B7E207A-E11D-481E-8E2B-A8CF9229EE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771" y="2286000"/>
                        <a:ext cx="1731322" cy="2228844"/>
                        <a:chOff x="5069771" y="2286000"/>
                        <a:chExt cx="1731322" cy="2228844"/>
                      </a:xfrm>
                    </p:grpSpPr>
                    <p:cxnSp>
                      <p:nvCxnSpPr>
                        <p:cNvPr id="6" name="直接连接符 5">
                          <a:extLst>
                            <a:ext uri="{FF2B5EF4-FFF2-40B4-BE49-F238E27FC236}">
                              <a16:creationId xmlns:a16="http://schemas.microsoft.com/office/drawing/2014/main" id="{B8A802CD-D647-4AF5-A9C1-75D43A4A884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069771" y="2286000"/>
                          <a:ext cx="828107" cy="0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>
                          <a:extLst>
                            <a:ext uri="{FF2B5EF4-FFF2-40B4-BE49-F238E27FC236}">
                              <a16:creationId xmlns:a16="http://schemas.microsoft.com/office/drawing/2014/main" id="{AB5256CD-00A0-4C42-A1EE-1ADB26D520A2}"/>
                            </a:ext>
                          </a:extLst>
                        </p:cNvPr>
                        <p:cNvCxnSpPr>
                          <a:cxnSpLocks/>
                          <a:stCxn id="19" idx="3"/>
                        </p:cNvCxnSpPr>
                        <p:nvPr/>
                      </p:nvCxnSpPr>
                      <p:spPr>
                        <a:xfrm>
                          <a:off x="5069771" y="4514844"/>
                          <a:ext cx="828108" cy="0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直接连接符 7">
                          <a:extLst>
                            <a:ext uri="{FF2B5EF4-FFF2-40B4-BE49-F238E27FC236}">
                              <a16:creationId xmlns:a16="http://schemas.microsoft.com/office/drawing/2014/main" id="{1309D0FA-9247-466D-ACBE-8B3AA462500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897879" y="2286000"/>
                          <a:ext cx="0" cy="2228844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" name="直接箭头连接符 10">
                          <a:extLst>
                            <a:ext uri="{FF2B5EF4-FFF2-40B4-BE49-F238E27FC236}">
                              <a16:creationId xmlns:a16="http://schemas.microsoft.com/office/drawing/2014/main" id="{8D45ACD0-89F9-4E50-81AD-20513B3654CE}"/>
                            </a:ext>
                          </a:extLst>
                        </p:cNvPr>
                        <p:cNvCxnSpPr>
                          <a:cxnSpLocks/>
                          <a:stCxn id="34" idx="1"/>
                        </p:cNvCxnSpPr>
                        <p:nvPr/>
                      </p:nvCxnSpPr>
                      <p:spPr>
                        <a:xfrm>
                          <a:off x="5897878" y="3481526"/>
                          <a:ext cx="903215" cy="10519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4" name="直接连接符 63">
                      <a:extLst>
                        <a:ext uri="{FF2B5EF4-FFF2-40B4-BE49-F238E27FC236}">
                          <a16:creationId xmlns:a16="http://schemas.microsoft.com/office/drawing/2014/main" id="{3622FF62-80A8-4B82-B155-AFD75F619A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62655" y="4606942"/>
                      <a:ext cx="3851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7DA4E723-A587-4042-B9FE-ADE65F9926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62654" y="4242474"/>
                      <a:ext cx="0" cy="7867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>
                      <a:extLst>
                        <a:ext uri="{FF2B5EF4-FFF2-40B4-BE49-F238E27FC236}">
                          <a16:creationId xmlns:a16="http://schemas.microsoft.com/office/drawing/2014/main" id="{00D4EB7A-8C25-4D0C-A743-1E0D4C2726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376201" y="5029200"/>
                      <a:ext cx="38517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D3A3F2F9-F969-4609-A626-4FA55ED5E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3006" y="4217508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文本框 8">
                      <a:extLst>
                        <a:ext uri="{FF2B5EF4-FFF2-40B4-BE49-F238E27FC236}">
                          <a16:creationId xmlns:a16="http://schemas.microsoft.com/office/drawing/2014/main" id="{F4EF029A-D989-4461-86A9-E5432220C1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8973" y="4857600"/>
                      <a:ext cx="935626" cy="4539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5CA0B4"/>
                          </a:solidFill>
                        </a14:hiddenFill>
                      </a:ext>
                    </a:extLst>
                  </p:spPr>
                  <p:txBody>
                    <a:bodyPr wrap="square" lIns="68580" tIns="34290" rIns="68580" bIns="34290" rtlCol="0">
                      <a:spAutoFit/>
                    </a:bodyPr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ea"/>
                          <a:sym typeface="+mn-lt"/>
                        </a:rPr>
                        <a:t>数据保存、筛选</a:t>
                      </a:r>
                      <a:endParaRPr lang="en-US" altLang="zh-C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A9DA9FA-8415-4ED6-8AB8-E4AA8C7361FF}"/>
                </a:ext>
              </a:extLst>
            </p:cNvPr>
            <p:cNvGrpSpPr/>
            <p:nvPr/>
          </p:nvGrpSpPr>
          <p:grpSpPr>
            <a:xfrm>
              <a:off x="8729422" y="2704846"/>
              <a:ext cx="2145002" cy="1799238"/>
              <a:chOff x="8729422" y="2704846"/>
              <a:chExt cx="2145002" cy="1799238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C3E958D3-8EE0-49FC-A7AA-58F226A483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9422" y="3575705"/>
                <a:ext cx="3851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DEBC2D96-8D34-499B-8791-E700260EB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4596" y="2811294"/>
                <a:ext cx="0" cy="1585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467330A-B3C4-4410-8844-A147ADBFC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4596" y="2811294"/>
                <a:ext cx="3851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76E7387-B9C4-4474-BD23-5EC1CA5C0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4596" y="4396902"/>
                <a:ext cx="3851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3279EEB4-1FF8-4BF7-86DD-89670250AF84}"/>
                  </a:ext>
                </a:extLst>
              </p:cNvPr>
              <p:cNvSpPr/>
              <p:nvPr/>
            </p:nvSpPr>
            <p:spPr>
              <a:xfrm>
                <a:off x="9499770" y="278429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FF653323-3A03-42FC-8450-C4FF47ACF269}"/>
                  </a:ext>
                </a:extLst>
              </p:cNvPr>
              <p:cNvSpPr/>
              <p:nvPr/>
            </p:nvSpPr>
            <p:spPr>
              <a:xfrm>
                <a:off x="9490383" y="436990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文本框 8">
                <a:extLst>
                  <a:ext uri="{FF2B5EF4-FFF2-40B4-BE49-F238E27FC236}">
                    <a16:creationId xmlns:a16="http://schemas.microsoft.com/office/drawing/2014/main" id="{3704C015-2208-431A-937F-7B568A78188F}"/>
                  </a:ext>
                </a:extLst>
              </p:cNvPr>
              <p:cNvSpPr txBox="1"/>
              <p:nvPr/>
            </p:nvSpPr>
            <p:spPr>
              <a:xfrm>
                <a:off x="9657009" y="2704846"/>
                <a:ext cx="121741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学习单词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96" name="文本框 8">
                <a:extLst>
                  <a:ext uri="{FF2B5EF4-FFF2-40B4-BE49-F238E27FC236}">
                    <a16:creationId xmlns:a16="http://schemas.microsoft.com/office/drawing/2014/main" id="{D4633356-2F11-47D1-8919-7BD9D73895C6}"/>
                  </a:ext>
                </a:extLst>
              </p:cNvPr>
              <p:cNvSpPr txBox="1"/>
              <p:nvPr/>
            </p:nvSpPr>
            <p:spPr>
              <a:xfrm>
                <a:off x="9657008" y="4242474"/>
                <a:ext cx="12174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复习单词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743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817374" y="2014253"/>
            <a:ext cx="203132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868615" y="2983750"/>
            <a:ext cx="392884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373356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5941" y="858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7726CF-9C66-48F1-BE9F-BFCB870DE932}"/>
              </a:ext>
            </a:extLst>
          </p:cNvPr>
          <p:cNvSpPr txBox="1"/>
          <p:nvPr/>
        </p:nvSpPr>
        <p:spPr>
          <a:xfrm>
            <a:off x="1064225" y="651186"/>
            <a:ext cx="962406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运用</a:t>
            </a:r>
            <a:r>
              <a:rPr lang="en-US" altLang="zh-CN" sz="2000" dirty="0"/>
              <a:t>python</a:t>
            </a:r>
            <a:r>
              <a:rPr lang="zh-CN" altLang="en-US" sz="2000" dirty="0"/>
              <a:t>爬取有道网站上相应的单词、解释和</a:t>
            </a:r>
            <a:r>
              <a:rPr lang="en-US" altLang="zh-CN" sz="2000" dirty="0"/>
              <a:t>mp3</a:t>
            </a:r>
            <a:r>
              <a:rPr lang="zh-CN" altLang="en-US" sz="2000" dirty="0"/>
              <a:t>格式音频资料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将对应的数据进行筛选处理存储到数据库中进行读取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EA376B-B87A-4FCB-98D6-9C6BDB76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" y="2958923"/>
            <a:ext cx="4885177" cy="30038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32F381-A9AB-45F5-B008-3F2CD180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54" y="2958924"/>
            <a:ext cx="5431078" cy="30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5941" y="858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动态转码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9858E-46CE-447B-BD6D-88A21E42DE1F}"/>
              </a:ext>
            </a:extLst>
          </p:cNvPr>
          <p:cNvCxnSpPr>
            <a:stCxn id="4" idx="3"/>
          </p:cNvCxnSpPr>
          <p:nvPr/>
        </p:nvCxnSpPr>
        <p:spPr>
          <a:xfrm>
            <a:off x="409433" y="539425"/>
            <a:ext cx="1810057" cy="34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7726CF-9C66-48F1-BE9F-BFCB870DE932}"/>
              </a:ext>
            </a:extLst>
          </p:cNvPr>
          <p:cNvSpPr txBox="1"/>
          <p:nvPr/>
        </p:nvSpPr>
        <p:spPr>
          <a:xfrm>
            <a:off x="1064225" y="651186"/>
            <a:ext cx="9624060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由于网上的大多音频资源都是</a:t>
            </a:r>
            <a:r>
              <a:rPr lang="en-US" altLang="zh-CN" sz="2000" dirty="0"/>
              <a:t>mp3</a:t>
            </a:r>
            <a:r>
              <a:rPr lang="zh-CN" altLang="en-US" sz="2000" dirty="0"/>
              <a:t>格式，此外，</a:t>
            </a:r>
            <a:r>
              <a:rPr lang="en-US" altLang="zh-CN" sz="2000" dirty="0"/>
              <a:t>mp3</a:t>
            </a:r>
            <a:r>
              <a:rPr lang="zh-CN" altLang="en-US" sz="2000" dirty="0"/>
              <a:t>格式的文件头格式不一，无关内容较多，而</a:t>
            </a:r>
            <a:r>
              <a:rPr lang="en-US" altLang="zh-CN" sz="2000" dirty="0"/>
              <a:t>wav</a:t>
            </a:r>
            <a:r>
              <a:rPr lang="zh-CN" altLang="en-US" sz="2000" dirty="0"/>
              <a:t>文件在波形读取和波形比较时更加简便。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数据库中音频文件过多，动态转码可以免去预处理工作，并让代码适用于其他数据库。</a:t>
            </a:r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605C1860-CA5A-4A8D-8BFB-2F5F7C17E2B9}"/>
              </a:ext>
            </a:extLst>
          </p:cNvPr>
          <p:cNvSpPr/>
          <p:nvPr/>
        </p:nvSpPr>
        <p:spPr>
          <a:xfrm>
            <a:off x="4747538" y="3987266"/>
            <a:ext cx="2257433" cy="2347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26554F-F3AB-4CBD-A212-407B8D86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4" y="3233226"/>
            <a:ext cx="1371429" cy="1742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DDC74FE-54C7-41E8-A41C-9F357E44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08" y="3233226"/>
            <a:ext cx="1428571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0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678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yx</dc:creator>
  <cp:lastModifiedBy>yzn</cp:lastModifiedBy>
  <cp:revision>541</cp:revision>
  <dcterms:created xsi:type="dcterms:W3CDTF">2020-01-10T02:09:01Z</dcterms:created>
  <dcterms:modified xsi:type="dcterms:W3CDTF">2020-11-15T16:59:05Z</dcterms:modified>
</cp:coreProperties>
</file>