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Nunito"/>
      <p:regular r:id="rId48"/>
      <p:bold r:id="rId49"/>
      <p:italic r:id="rId50"/>
      <p:boldItalic r:id="rId51"/>
    </p:embeddedFont>
    <p:embeddedFont>
      <p:font typeface="Montserrat"/>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9D340A-D4D9-428B-AB7F-C8CD8C995534}">
  <a:tblStyle styleId="{B89D340A-D4D9-428B-AB7F-C8CD8C9955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regular.fntdata"/><Relationship Id="rId47" Type="http://schemas.openxmlformats.org/officeDocument/2006/relationships/slide" Target="slides/slide41.xml"/><Relationship Id="rId49"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49acd8e6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49acd8e6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b9f2d87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b9f2d87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a2ce782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a2ce782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a3c0bc3a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a3c0bc3a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a41d5ff1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a41d5ff1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31defda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31defda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31defda5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31defda5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31defda5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31defda5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a41d5ff1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a41d5ff1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31defda5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31defda5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31defda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31defda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a3c0bc3a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a3c0bc3a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31defda5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31defda5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31defda5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31defda5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a41d5ff1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a41d5ff1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a41d5ff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a41d5ff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31defda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31defda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31defda5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31defda5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a41d5ff1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a41d5ff1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a41d5ff1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a41d5ff1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31defda5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31defda5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31defda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31defda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31defda5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31defda5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a41d5ff1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a41d5ff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a41d5ff1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a41d5ff1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31defda5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31defda5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4cf06e8c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4cf06e8c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49acd8e6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49acd8e6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4cf06e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4cf06e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4cf06e8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b4cf06e8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b4cf06e8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b4cf06e8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49acd8e6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49acd8e6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a41d5ff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a41d5ff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b49acd8e6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b49acd8e6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49acd8e6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49acd8e6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a41d5ff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a41d5ff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dbd90c2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dbd90c2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a3c0bc3a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a3c0bc3a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a2ce782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a2ce782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a2ce782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a2ce782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kaggle.com/anmolkumar/health-insurance-cross-sell-prediction" TargetMode="External"/><Relationship Id="rId4" Type="http://schemas.openxmlformats.org/officeDocument/2006/relationships/hyperlink" Target="https://www.kaggle.com/anmolkumar/health-insurance-cross-sell-prediction" TargetMode="External"/><Relationship Id="rId5" Type="http://schemas.openxmlformats.org/officeDocument/2006/relationships/hyperlink" Target="https://www.kaggle.com/anmolkumar/health-insurance-cross-sell-predic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a:t>
            </a:r>
            <a:endParaRPr/>
          </a:p>
        </p:txBody>
      </p:sp>
      <p:sp>
        <p:nvSpPr>
          <p:cNvPr id="135" name="Google Shape;135;p13"/>
          <p:cNvSpPr txBox="1"/>
          <p:nvPr>
            <p:ph idx="1" type="subTitle"/>
          </p:nvPr>
        </p:nvSpPr>
        <p:spPr>
          <a:xfrm>
            <a:off x="5057875" y="3529675"/>
            <a:ext cx="45720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Nunito"/>
                <a:ea typeface="Nunito"/>
                <a:cs typeface="Nunito"/>
                <a:sym typeface="Nunito"/>
              </a:rPr>
              <a:t>Kelompok 5 :</a:t>
            </a:r>
            <a:br>
              <a:rPr lang="en" sz="1600">
                <a:latin typeface="Nunito"/>
                <a:ea typeface="Nunito"/>
                <a:cs typeface="Nunito"/>
                <a:sym typeface="Nunito"/>
              </a:rPr>
            </a:br>
            <a:r>
              <a:rPr lang="en" sz="1600">
                <a:latin typeface="Nunito"/>
                <a:ea typeface="Nunito"/>
                <a:cs typeface="Nunito"/>
                <a:sym typeface="Nunito"/>
              </a:rPr>
              <a:t>Zakiya Azizah C - 05111840000080</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M. Farras Pangestu - 05111840000134 </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Excel  Deo C - 05111840000117</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Github: </a:t>
            </a:r>
            <a:r>
              <a:rPr i="1" lang="en" sz="1100">
                <a:latin typeface="Nunito"/>
                <a:ea typeface="Nunito"/>
                <a:cs typeface="Nunito"/>
                <a:sym typeface="Nunito"/>
              </a:rPr>
              <a:t>https://github.com/coll-j/Tugas-KK</a:t>
            </a:r>
            <a:endParaRPr i="1" sz="11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2"/>
          <p:cNvPicPr preferRelativeResize="0"/>
          <p:nvPr/>
        </p:nvPicPr>
        <p:blipFill>
          <a:blip r:embed="rId3">
            <a:alphaModFix/>
          </a:blip>
          <a:stretch>
            <a:fillRect/>
          </a:stretch>
        </p:blipFill>
        <p:spPr>
          <a:xfrm>
            <a:off x="296125" y="393625"/>
            <a:ext cx="3851350" cy="1884225"/>
          </a:xfrm>
          <a:prstGeom prst="rect">
            <a:avLst/>
          </a:prstGeom>
          <a:noFill/>
          <a:ln>
            <a:noFill/>
          </a:ln>
        </p:spPr>
      </p:pic>
      <p:pic>
        <p:nvPicPr>
          <p:cNvPr id="198" name="Google Shape;198;p22"/>
          <p:cNvPicPr preferRelativeResize="0"/>
          <p:nvPr/>
        </p:nvPicPr>
        <p:blipFill>
          <a:blip r:embed="rId4">
            <a:alphaModFix/>
          </a:blip>
          <a:stretch>
            <a:fillRect/>
          </a:stretch>
        </p:blipFill>
        <p:spPr>
          <a:xfrm>
            <a:off x="296125" y="2627025"/>
            <a:ext cx="3851349" cy="2104175"/>
          </a:xfrm>
          <a:prstGeom prst="rect">
            <a:avLst/>
          </a:prstGeom>
          <a:noFill/>
          <a:ln>
            <a:noFill/>
          </a:ln>
        </p:spPr>
      </p:pic>
      <p:sp>
        <p:nvSpPr>
          <p:cNvPr id="199" name="Google Shape;199;p22"/>
          <p:cNvSpPr txBox="1"/>
          <p:nvPr/>
        </p:nvSpPr>
        <p:spPr>
          <a:xfrm>
            <a:off x="5073425" y="3153813"/>
            <a:ext cx="3735000" cy="10506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sz="1200">
                <a:solidFill>
                  <a:srgbClr val="FFFFFF"/>
                </a:solidFill>
                <a:latin typeface="Lato"/>
                <a:ea typeface="Lato"/>
                <a:cs typeface="Lato"/>
                <a:sym typeface="Lato"/>
              </a:rPr>
              <a:t>Selain umur, plotting dilakukan pada beberapa fitur seperti Previously_Insured, Vehicle_Damage, dan Policy_Sales_Channel saat kelas target bernilai 1 atau </a:t>
            </a:r>
            <a:r>
              <a:rPr i="1" lang="en" sz="1200">
                <a:solidFill>
                  <a:srgbClr val="FFFFFF"/>
                </a:solidFill>
                <a:latin typeface="Lato"/>
                <a:ea typeface="Lato"/>
                <a:cs typeface="Lato"/>
                <a:sym typeface="Lato"/>
              </a:rPr>
              <a:t>Yes. </a:t>
            </a:r>
            <a:r>
              <a:rPr lang="en" sz="1200">
                <a:solidFill>
                  <a:srgbClr val="FFFFFF"/>
                </a:solidFill>
                <a:latin typeface="Lato"/>
                <a:ea typeface="Lato"/>
                <a:cs typeface="Lato"/>
                <a:sym typeface="Lato"/>
              </a:rPr>
              <a:t>Kemudian, dilanjutkan dengan eksplorasi pada fitur Vehicle_Age.</a:t>
            </a:r>
            <a:endParaRPr sz="1200">
              <a:solidFill>
                <a:srgbClr val="FFFFFF"/>
              </a:solidFill>
              <a:latin typeface="Lato"/>
              <a:ea typeface="Lato"/>
              <a:cs typeface="Lato"/>
              <a:sym typeface="Lato"/>
            </a:endParaRPr>
          </a:p>
        </p:txBody>
      </p:sp>
      <p:pic>
        <p:nvPicPr>
          <p:cNvPr id="200" name="Google Shape;200;p22"/>
          <p:cNvPicPr preferRelativeResize="0"/>
          <p:nvPr/>
        </p:nvPicPr>
        <p:blipFill>
          <a:blip r:embed="rId5">
            <a:alphaModFix/>
          </a:blip>
          <a:stretch>
            <a:fillRect/>
          </a:stretch>
        </p:blipFill>
        <p:spPr>
          <a:xfrm>
            <a:off x="4572000" y="393625"/>
            <a:ext cx="4384150" cy="188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nvSpPr>
        <p:spPr>
          <a:xfrm>
            <a:off x="1556700" y="1497900"/>
            <a:ext cx="6030600" cy="21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Dari hasil eksplorasi didapatkan  bahwa pelanggan yang menerima tawaran asuransi cenderung memiliki karakteristik sebagai berikut:</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04800" lvl="0" marL="457200" rtl="0" algn="just">
              <a:lnSpc>
                <a:spcPct val="150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Berumur antara 40 - 50 Tahun</a:t>
            </a:r>
            <a:endParaRPr sz="1200">
              <a:solidFill>
                <a:srgbClr val="FFFFFF"/>
              </a:solidFill>
              <a:latin typeface="Lato"/>
              <a:ea typeface="Lato"/>
              <a:cs typeface="Lato"/>
              <a:sym typeface="Lato"/>
            </a:endParaRPr>
          </a:p>
          <a:p>
            <a:pPr indent="-304800" lvl="0" marL="457200" rtl="0" algn="just">
              <a:lnSpc>
                <a:spcPct val="150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Dihubungi melalui media berkode 26</a:t>
            </a:r>
            <a:endParaRPr sz="1200">
              <a:solidFill>
                <a:srgbClr val="FFFFFF"/>
              </a:solidFill>
              <a:latin typeface="Lato"/>
              <a:ea typeface="Lato"/>
              <a:cs typeface="Lato"/>
              <a:sym typeface="Lato"/>
            </a:endParaRPr>
          </a:p>
          <a:p>
            <a:pPr indent="-304800" lvl="0" marL="457200" rtl="0" algn="just">
              <a:lnSpc>
                <a:spcPct val="150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Belum memiliki asuransi kendaraan</a:t>
            </a:r>
            <a:endParaRPr sz="1200">
              <a:solidFill>
                <a:srgbClr val="FFFFFF"/>
              </a:solidFill>
              <a:latin typeface="Lato"/>
              <a:ea typeface="Lato"/>
              <a:cs typeface="Lato"/>
              <a:sym typeface="Lato"/>
            </a:endParaRPr>
          </a:p>
          <a:p>
            <a:pPr indent="-304800" lvl="0" marL="457200" rtl="0" algn="just">
              <a:lnSpc>
                <a:spcPct val="150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Pernah mengalami kerusakan pada kendaraaan</a:t>
            </a:r>
            <a:endParaRPr sz="1200">
              <a:solidFill>
                <a:srgbClr val="FFFFFF"/>
              </a:solidFill>
              <a:latin typeface="Lato"/>
              <a:ea typeface="Lato"/>
              <a:cs typeface="Lato"/>
              <a:sym typeface="Lato"/>
            </a:endParaRPr>
          </a:p>
          <a:p>
            <a:pPr indent="-304800" lvl="0" marL="457200" rtl="0" algn="just">
              <a:lnSpc>
                <a:spcPct val="150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Umur kendaraan kurang dari 1 tahun</a:t>
            </a:r>
            <a:endParaRPr>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lang="en"/>
              <a:t>Metrics evaluasi apa yang cocok untuk kasus klasifikasi ini?</a:t>
            </a:r>
            <a:endParaRPr/>
          </a:p>
        </p:txBody>
      </p:sp>
      <p:sp>
        <p:nvSpPr>
          <p:cNvPr id="211" name="Google Shape;211;p24"/>
          <p:cNvSpPr txBox="1"/>
          <p:nvPr>
            <p:ph idx="1" type="body"/>
          </p:nvPr>
        </p:nvSpPr>
        <p:spPr>
          <a:xfrm>
            <a:off x="1297500" y="16667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Karena data yang tidak seimbang, metrics yang akan digunakan adalah f1 untuk memastikan presisi dan recall dari model. Prediksi yang tepat akan dapat sangat membantu pihak asuransi dalam menentukan strategi marketing yang optimal.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217" name="Google Shape;217;p25"/>
          <p:cNvSpPr txBox="1"/>
          <p:nvPr>
            <p:ph idx="1" type="body"/>
          </p:nvPr>
        </p:nvSpPr>
        <p:spPr>
          <a:xfrm>
            <a:off x="1297500" y="1567550"/>
            <a:ext cx="7038900" cy="118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Drop kolom sesuai pertanyaan no . 1</a:t>
            </a:r>
            <a:endParaRPr/>
          </a:p>
          <a:p>
            <a:pPr indent="-311150" lvl="0" marL="457200" rtl="0" algn="l">
              <a:spcBef>
                <a:spcPts val="0"/>
              </a:spcBef>
              <a:spcAft>
                <a:spcPts val="0"/>
              </a:spcAft>
              <a:buSzPts val="1300"/>
              <a:buAutoNum type="arabicPeriod"/>
            </a:pPr>
            <a:r>
              <a:rPr lang="en"/>
              <a:t>Normalisasi fitur menggunakan MinMaxScaler</a:t>
            </a:r>
            <a:endParaRPr/>
          </a:p>
          <a:p>
            <a:pPr indent="-311150" lvl="0" marL="457200" rtl="0" algn="l">
              <a:spcBef>
                <a:spcPts val="0"/>
              </a:spcBef>
              <a:spcAft>
                <a:spcPts val="0"/>
              </a:spcAft>
              <a:buSzPts val="1300"/>
              <a:buAutoNum type="arabicPeriod"/>
            </a:pPr>
            <a:r>
              <a:rPr lang="en"/>
              <a:t>Balancing data menggunakan undersampling -&gt; Data cukup banyak</a:t>
            </a:r>
            <a:endParaRPr/>
          </a:p>
          <a:p>
            <a:pPr indent="-311150" lvl="0" marL="457200" rtl="0" algn="l">
              <a:spcBef>
                <a:spcPts val="0"/>
              </a:spcBef>
              <a:spcAft>
                <a:spcPts val="0"/>
              </a:spcAft>
              <a:buSzPts val="1300"/>
              <a:buAutoNum type="arabicPeriod"/>
            </a:pPr>
            <a:r>
              <a:rPr lang="en"/>
              <a:t>Splitting data untuk data latih dan testing</a:t>
            </a:r>
            <a:endParaRPr/>
          </a:p>
        </p:txBody>
      </p:sp>
      <p:pic>
        <p:nvPicPr>
          <p:cNvPr id="218" name="Google Shape;218;p25"/>
          <p:cNvPicPr preferRelativeResize="0"/>
          <p:nvPr/>
        </p:nvPicPr>
        <p:blipFill>
          <a:blip r:embed="rId3">
            <a:alphaModFix/>
          </a:blip>
          <a:stretch>
            <a:fillRect/>
          </a:stretch>
        </p:blipFill>
        <p:spPr>
          <a:xfrm>
            <a:off x="586175" y="2751350"/>
            <a:ext cx="3552033" cy="2087350"/>
          </a:xfrm>
          <a:prstGeom prst="rect">
            <a:avLst/>
          </a:prstGeom>
          <a:noFill/>
          <a:ln>
            <a:noFill/>
          </a:ln>
        </p:spPr>
      </p:pic>
      <p:pic>
        <p:nvPicPr>
          <p:cNvPr id="219" name="Google Shape;219;p25"/>
          <p:cNvPicPr preferRelativeResize="0"/>
          <p:nvPr/>
        </p:nvPicPr>
        <p:blipFill>
          <a:blip r:embed="rId4">
            <a:alphaModFix/>
          </a:blip>
          <a:stretch>
            <a:fillRect/>
          </a:stretch>
        </p:blipFill>
        <p:spPr>
          <a:xfrm>
            <a:off x="4381308" y="2751350"/>
            <a:ext cx="4227768" cy="208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&amp; Testing</a:t>
            </a:r>
            <a:endParaRPr/>
          </a:p>
          <a:p>
            <a:pPr indent="0" lvl="0" marL="0" rtl="0" algn="l">
              <a:spcBef>
                <a:spcPts val="0"/>
              </a:spcBef>
              <a:spcAft>
                <a:spcPts val="0"/>
              </a:spcAft>
              <a:buNone/>
            </a:pPr>
            <a:r>
              <a:t/>
            </a:r>
            <a:endParaRPr/>
          </a:p>
        </p:txBody>
      </p:sp>
      <p:graphicFrame>
        <p:nvGraphicFramePr>
          <p:cNvPr id="225" name="Google Shape;225;p26"/>
          <p:cNvGraphicFramePr/>
          <p:nvPr/>
        </p:nvGraphicFramePr>
        <p:xfrm>
          <a:off x="952500" y="1809750"/>
          <a:ext cx="3000000" cy="3000000"/>
        </p:xfrm>
        <a:graphic>
          <a:graphicData uri="http://schemas.openxmlformats.org/drawingml/2006/table">
            <a:tbl>
              <a:tblPr>
                <a:noFill/>
                <a:tableStyleId>{B89D340A-D4D9-428B-AB7F-C8CD8C995534}</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solidFill>
                            <a:srgbClr val="FFFFFF"/>
                          </a:solidFill>
                        </a:rPr>
                        <a:t>%Train</a:t>
                      </a:r>
                      <a:endParaRPr>
                        <a:solidFill>
                          <a:srgbClr val="FFFFFF"/>
                        </a:solidFill>
                      </a:endParaRPr>
                    </a:p>
                  </a:txBody>
                  <a:tcPr marT="91425" marB="91425" marR="91425" marL="91425">
                    <a:solidFill>
                      <a:srgbClr val="666666"/>
                    </a:solidFill>
                  </a:tcPr>
                </a:tc>
                <a:tc>
                  <a:txBody>
                    <a:bodyPr/>
                    <a:lstStyle/>
                    <a:p>
                      <a:pPr indent="0" lvl="0" marL="0" rtl="0" algn="ctr">
                        <a:spcBef>
                          <a:spcPts val="0"/>
                        </a:spcBef>
                        <a:spcAft>
                          <a:spcPts val="0"/>
                        </a:spcAft>
                        <a:buNone/>
                      </a:pPr>
                      <a:r>
                        <a:rPr lang="en">
                          <a:solidFill>
                            <a:srgbClr val="FFFFFF"/>
                          </a:solidFill>
                        </a:rPr>
                        <a:t>Jumlah Train</a:t>
                      </a:r>
                      <a:endParaRPr>
                        <a:solidFill>
                          <a:srgbClr val="FFFFFF"/>
                        </a:solidFill>
                      </a:endParaRPr>
                    </a:p>
                  </a:txBody>
                  <a:tcPr marT="91425" marB="91425" marR="91425" marL="91425">
                    <a:solidFill>
                      <a:srgbClr val="666666"/>
                    </a:solidFill>
                  </a:tcPr>
                </a:tc>
                <a:tc>
                  <a:txBody>
                    <a:bodyPr/>
                    <a:lstStyle/>
                    <a:p>
                      <a:pPr indent="0" lvl="0" marL="0" rtl="0" algn="ctr">
                        <a:spcBef>
                          <a:spcPts val="0"/>
                        </a:spcBef>
                        <a:spcAft>
                          <a:spcPts val="0"/>
                        </a:spcAft>
                        <a:buNone/>
                      </a:pPr>
                      <a:r>
                        <a:rPr lang="en">
                          <a:solidFill>
                            <a:srgbClr val="FFFFFF"/>
                          </a:solidFill>
                        </a:rPr>
                        <a:t>%Test</a:t>
                      </a:r>
                      <a:endParaRPr>
                        <a:solidFill>
                          <a:srgbClr val="FFFFFF"/>
                        </a:solidFill>
                      </a:endParaRPr>
                    </a:p>
                  </a:txBody>
                  <a:tcPr marT="91425" marB="91425" marR="91425" marL="91425">
                    <a:solidFill>
                      <a:srgbClr val="666666"/>
                    </a:solidFill>
                  </a:tcPr>
                </a:tc>
                <a:tc>
                  <a:txBody>
                    <a:bodyPr/>
                    <a:lstStyle/>
                    <a:p>
                      <a:pPr indent="0" lvl="0" marL="0" rtl="0" algn="ctr">
                        <a:spcBef>
                          <a:spcPts val="0"/>
                        </a:spcBef>
                        <a:spcAft>
                          <a:spcPts val="0"/>
                        </a:spcAft>
                        <a:buNone/>
                      </a:pPr>
                      <a:r>
                        <a:rPr lang="en">
                          <a:solidFill>
                            <a:srgbClr val="FFFFFF"/>
                          </a:solidFill>
                        </a:rPr>
                        <a:t>Jumlah Test</a:t>
                      </a:r>
                      <a:endParaRPr>
                        <a:solidFill>
                          <a:srgbClr val="FFFFFF"/>
                        </a:solidFill>
                      </a:endParaRPr>
                    </a:p>
                  </a:txBody>
                  <a:tcPr marT="91425" marB="91425" marR="91425" marL="91425">
                    <a:solidFill>
                      <a:srgbClr val="666666"/>
                    </a:solidFill>
                  </a:tcPr>
                </a:tc>
              </a:tr>
              <a:tr h="381000">
                <a:tc>
                  <a:txBody>
                    <a:bodyPr/>
                    <a:lstStyle/>
                    <a:p>
                      <a:pPr indent="0" lvl="0" marL="0" rtl="0" algn="ctr">
                        <a:spcBef>
                          <a:spcPts val="0"/>
                        </a:spcBef>
                        <a:spcAft>
                          <a:spcPts val="0"/>
                        </a:spcAft>
                        <a:buNone/>
                      </a:pPr>
                      <a:r>
                        <a:rPr lang="en">
                          <a:solidFill>
                            <a:srgbClr val="FFFFFF"/>
                          </a:solidFill>
                        </a:rPr>
                        <a:t>60%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56052</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40%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37368</a:t>
                      </a:r>
                      <a:endParaRPr>
                        <a:solidFill>
                          <a:srgbClr val="FFFFFF"/>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FFFFFF"/>
                          </a:solidFill>
                        </a:rPr>
                        <a:t>70%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65394</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30 %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28026</a:t>
                      </a:r>
                      <a:endParaRPr>
                        <a:solidFill>
                          <a:srgbClr val="FFFFFF"/>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FFFFFF"/>
                          </a:solidFill>
                        </a:rPr>
                        <a:t>50%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46710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50%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46710</a:t>
                      </a:r>
                      <a:endParaRPr>
                        <a:solidFill>
                          <a:srgbClr val="FFFFFF"/>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231" name="Google Shape;231;p27"/>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yang di pakai</a:t>
            </a:r>
            <a:endParaRPr/>
          </a:p>
        </p:txBody>
      </p:sp>
      <p:sp>
        <p:nvSpPr>
          <p:cNvPr id="237" name="Google Shape;23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SVM</a:t>
            </a:r>
            <a:endParaRPr/>
          </a:p>
          <a:p>
            <a:pPr indent="-311150" lvl="0" marL="457200" rtl="0" algn="l">
              <a:spcBef>
                <a:spcPts val="0"/>
              </a:spcBef>
              <a:spcAft>
                <a:spcPts val="0"/>
              </a:spcAft>
              <a:buSzPts val="1300"/>
              <a:buAutoNum type="arabicPeriod"/>
            </a:pPr>
            <a:r>
              <a:rPr lang="en"/>
              <a:t>KNN</a:t>
            </a:r>
            <a:endParaRPr/>
          </a:p>
          <a:p>
            <a:pPr indent="-311150" lvl="0" marL="457200" rtl="0" algn="l">
              <a:spcBef>
                <a:spcPts val="0"/>
              </a:spcBef>
              <a:spcAft>
                <a:spcPts val="0"/>
              </a:spcAft>
              <a:buSzPts val="1300"/>
              <a:buAutoNum type="arabicPeriod"/>
            </a:pPr>
            <a:r>
              <a:rPr lang="en"/>
              <a:t>Decision Tree</a:t>
            </a:r>
            <a:endParaRPr/>
          </a:p>
          <a:p>
            <a:pPr indent="-311150" lvl="0" marL="457200" rtl="0" algn="l">
              <a:spcBef>
                <a:spcPts val="0"/>
              </a:spcBef>
              <a:spcAft>
                <a:spcPts val="0"/>
              </a:spcAft>
              <a:buSzPts val="1300"/>
              <a:buAutoNum type="arabicPeriod"/>
            </a:pPr>
            <a:r>
              <a:rPr lang="en"/>
              <a:t>MLP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243" name="Google Shape;243;p29"/>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980525" y="435750"/>
            <a:ext cx="18831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Test size 30%</a:t>
            </a:r>
            <a:endParaRPr sz="1800"/>
          </a:p>
          <a:p>
            <a:pPr indent="0" lvl="0" marL="0" rtl="0" algn="l">
              <a:spcBef>
                <a:spcPts val="0"/>
              </a:spcBef>
              <a:spcAft>
                <a:spcPts val="0"/>
              </a:spcAft>
              <a:buNone/>
            </a:pPr>
            <a:r>
              <a:rPr lang="en" sz="1800"/>
              <a:t>Train size 70%</a:t>
            </a:r>
            <a:endParaRPr sz="1400">
              <a:solidFill>
                <a:srgbClr val="000000"/>
              </a:solidFill>
              <a:latin typeface="Lato"/>
              <a:ea typeface="Lato"/>
              <a:cs typeface="Lato"/>
              <a:sym typeface="Lato"/>
            </a:endParaRPr>
          </a:p>
          <a:p>
            <a:pPr indent="0" lvl="0" marL="0" rtl="0" algn="l">
              <a:spcBef>
                <a:spcPts val="0"/>
              </a:spcBef>
              <a:spcAft>
                <a:spcPts val="0"/>
              </a:spcAft>
              <a:buNone/>
            </a:pPr>
            <a:r>
              <a:t/>
            </a:r>
            <a:endParaRPr/>
          </a:p>
        </p:txBody>
      </p:sp>
      <p:graphicFrame>
        <p:nvGraphicFramePr>
          <p:cNvPr id="249" name="Google Shape;249;p30"/>
          <p:cNvGraphicFramePr/>
          <p:nvPr/>
        </p:nvGraphicFramePr>
        <p:xfrm>
          <a:off x="1052550" y="1941725"/>
          <a:ext cx="3000000" cy="3000000"/>
        </p:xfrm>
        <a:graphic>
          <a:graphicData uri="http://schemas.openxmlformats.org/drawingml/2006/table">
            <a:tbl>
              <a:tblPr>
                <a:noFill/>
                <a:tableStyleId>{B89D340A-D4D9-428B-AB7F-C8CD8C995534}</a:tableStyleId>
              </a:tblPr>
              <a:tblGrid>
                <a:gridCol w="1844100"/>
                <a:gridCol w="1675300"/>
                <a:gridCol w="1759750"/>
                <a:gridCol w="1759750"/>
              </a:tblGrid>
              <a:tr h="449025">
                <a:tc rowSpan="2">
                  <a:txBody>
                    <a:bodyPr/>
                    <a:lstStyle/>
                    <a:p>
                      <a:pPr indent="0" lvl="0" marL="0" rtl="0" algn="ctr">
                        <a:spcBef>
                          <a:spcPts val="0"/>
                        </a:spcBef>
                        <a:spcAft>
                          <a:spcPts val="0"/>
                        </a:spcAft>
                        <a:buNone/>
                      </a:pPr>
                      <a:r>
                        <a:rPr lang="en" sz="1100">
                          <a:solidFill>
                            <a:srgbClr val="F3F3F3"/>
                          </a:solidFill>
                        </a:rPr>
                        <a:t>C/Kernel</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gridSpan="3">
                  <a:txBody>
                    <a:bodyPr/>
                    <a:lstStyle/>
                    <a:p>
                      <a:pPr indent="0" lvl="0" marL="0" rtl="0" algn="ctr">
                        <a:spcBef>
                          <a:spcPts val="0"/>
                        </a:spcBef>
                        <a:spcAft>
                          <a:spcPts val="0"/>
                        </a:spcAft>
                        <a:buNone/>
                      </a:pPr>
                      <a:r>
                        <a:rPr lang="en" sz="1100">
                          <a:solidFill>
                            <a:srgbClr val="F3F3F3"/>
                          </a:solidFill>
                        </a:rPr>
                        <a:t>Gamma</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r>
              <a:tr h="545600">
                <a:tc vMerge="1"/>
                <a:tc>
                  <a:txBody>
                    <a:bodyPr/>
                    <a:lstStyle/>
                    <a:p>
                      <a:pPr indent="0" lvl="0" marL="0" rtl="0" algn="ctr">
                        <a:lnSpc>
                          <a:spcPct val="135714"/>
                        </a:lnSpc>
                        <a:spcBef>
                          <a:spcPts val="0"/>
                        </a:spcBef>
                        <a:spcAft>
                          <a:spcPts val="0"/>
                        </a:spcAft>
                        <a:buNone/>
                      </a:pPr>
                      <a:r>
                        <a:rPr lang="en" sz="1200"/>
                        <a:t>0.1</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1200"/>
                        <a:t>0.01</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1200"/>
                        <a:t>1.0</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r>
              <a:tr h="52950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15000"/>
                        </a:lnSpc>
                        <a:spcBef>
                          <a:spcPts val="0"/>
                        </a:spcBef>
                        <a:spcAft>
                          <a:spcPts val="0"/>
                        </a:spcAft>
                        <a:buNone/>
                      </a:pPr>
                      <a:r>
                        <a:rPr lang="en"/>
                        <a:t>78,61%</a:t>
                      </a:r>
                      <a:endParaRPr/>
                    </a:p>
                  </a:txBody>
                  <a:tcPr marT="91425" marB="91425" marR="91425" marL="91425">
                    <a:solidFill>
                      <a:srgbClr val="CFE2F3"/>
                    </a:solidFill>
                  </a:tcPr>
                </a:tc>
                <a:tc>
                  <a:txBody>
                    <a:bodyPr/>
                    <a:lstStyle/>
                    <a:p>
                      <a:pPr indent="0" lvl="0" marL="0" rtl="0" algn="ctr">
                        <a:lnSpc>
                          <a:spcPct val="115000"/>
                        </a:lnSpc>
                        <a:spcBef>
                          <a:spcPts val="0"/>
                        </a:spcBef>
                        <a:spcAft>
                          <a:spcPts val="0"/>
                        </a:spcAft>
                        <a:buNone/>
                      </a:pPr>
                      <a:r>
                        <a:rPr lang="en"/>
                        <a:t>78,61%</a:t>
                      </a:r>
                      <a:endParaRPr/>
                    </a:p>
                  </a:txBody>
                  <a:tcPr marT="91425" marB="91425" marR="91425" marL="91425">
                    <a:solidFill>
                      <a:srgbClr val="CFE2F3"/>
                    </a:solidFill>
                  </a:tcPr>
                </a:tc>
                <a:tc>
                  <a:txBody>
                    <a:bodyPr/>
                    <a:lstStyle/>
                    <a:p>
                      <a:pPr indent="0" lvl="0" marL="0" rtl="0" algn="ctr">
                        <a:lnSpc>
                          <a:spcPct val="115000"/>
                        </a:lnSpc>
                        <a:spcBef>
                          <a:spcPts val="0"/>
                        </a:spcBef>
                        <a:spcAft>
                          <a:spcPts val="0"/>
                        </a:spcAft>
                        <a:buNone/>
                      </a:pPr>
                      <a:r>
                        <a:rPr lang="en"/>
                        <a:t>79,21%</a:t>
                      </a:r>
                      <a:endParaRPr/>
                    </a:p>
                  </a:txBody>
                  <a:tcPr marT="91425" marB="91425" marR="91425" marL="91425">
                    <a:solidFill>
                      <a:srgbClr val="CFE2F3"/>
                    </a:solidFill>
                  </a:tcPr>
                </a:tc>
              </a:tr>
              <a:tr h="545200">
                <a:tc>
                  <a:txBody>
                    <a:bodyPr/>
                    <a:lstStyle/>
                    <a:p>
                      <a:pPr indent="0" lvl="0" marL="0" rtl="0" algn="l">
                        <a:spcBef>
                          <a:spcPts val="0"/>
                        </a:spcBef>
                        <a:spcAft>
                          <a:spcPts val="0"/>
                        </a:spcAft>
                        <a:buNone/>
                      </a:pPr>
                      <a:r>
                        <a:rPr lang="en"/>
                        <a:t>10</a:t>
                      </a:r>
                      <a:endParaRPr/>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15000"/>
                        </a:lnSpc>
                        <a:spcBef>
                          <a:spcPts val="0"/>
                        </a:spcBef>
                        <a:spcAft>
                          <a:spcPts val="0"/>
                        </a:spcAft>
                        <a:buNone/>
                      </a:pPr>
                      <a:r>
                        <a:rPr lang="en"/>
                        <a:t>78,61%</a:t>
                      </a:r>
                      <a:endParaRPr/>
                    </a:p>
                  </a:txBody>
                  <a:tcPr marT="91425" marB="91425" marR="91425" marL="91425">
                    <a:solidFill>
                      <a:srgbClr val="CFE2F3"/>
                    </a:solidFill>
                  </a:tcPr>
                </a:tc>
                <a:tc>
                  <a:txBody>
                    <a:bodyPr/>
                    <a:lstStyle/>
                    <a:p>
                      <a:pPr indent="0" lvl="0" marL="0" rtl="0" algn="ctr">
                        <a:lnSpc>
                          <a:spcPct val="115000"/>
                        </a:lnSpc>
                        <a:spcBef>
                          <a:spcPts val="0"/>
                        </a:spcBef>
                        <a:spcAft>
                          <a:spcPts val="0"/>
                        </a:spcAft>
                        <a:buNone/>
                      </a:pPr>
                      <a:r>
                        <a:rPr lang="en"/>
                        <a:t>78,61%</a:t>
                      </a:r>
                      <a:endParaRPr/>
                    </a:p>
                  </a:txBody>
                  <a:tcPr marT="91425" marB="91425" marR="91425" marL="91425">
                    <a:solidFill>
                      <a:srgbClr val="CFE2F3"/>
                    </a:solidFill>
                  </a:tcPr>
                </a:tc>
                <a:tc>
                  <a:txBody>
                    <a:bodyPr/>
                    <a:lstStyle/>
                    <a:p>
                      <a:pPr indent="0" lvl="0" marL="0" rtl="0" algn="ctr">
                        <a:lnSpc>
                          <a:spcPct val="115000"/>
                        </a:lnSpc>
                        <a:spcBef>
                          <a:spcPts val="0"/>
                        </a:spcBef>
                        <a:spcAft>
                          <a:spcPts val="0"/>
                        </a:spcAft>
                        <a:buNone/>
                      </a:pPr>
                      <a:r>
                        <a:rPr lang="en">
                          <a:solidFill>
                            <a:srgbClr val="FF0000"/>
                          </a:solidFill>
                        </a:rPr>
                        <a:t>79,50%</a:t>
                      </a:r>
                      <a:endParaRPr>
                        <a:solidFill>
                          <a:srgbClr val="FF0000"/>
                        </a:solidFill>
                      </a:endParaRPr>
                    </a:p>
                  </a:txBody>
                  <a:tcPr marT="91425" marB="91425" marR="91425" marL="91425">
                    <a:solidFill>
                      <a:srgbClr val="CFE2F3"/>
                    </a:solidFill>
                  </a:tcPr>
                </a:tc>
              </a:tr>
              <a:tr h="545200">
                <a:tc>
                  <a:txBody>
                    <a:bodyPr/>
                    <a:lstStyle/>
                    <a:p>
                      <a:pPr indent="0" lvl="0" marL="0" rtl="0" algn="l">
                        <a:spcBef>
                          <a:spcPts val="0"/>
                        </a:spcBef>
                        <a:spcAft>
                          <a:spcPts val="0"/>
                        </a:spcAft>
                        <a:buNone/>
                      </a:pPr>
                      <a:r>
                        <a:rPr lang="en"/>
                        <a:t>0.1</a:t>
                      </a:r>
                      <a:endParaRPr/>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15000"/>
                        </a:lnSpc>
                        <a:spcBef>
                          <a:spcPts val="0"/>
                        </a:spcBef>
                        <a:spcAft>
                          <a:spcPts val="0"/>
                        </a:spcAft>
                        <a:buNone/>
                      </a:pPr>
                      <a:r>
                        <a:rPr lang="en"/>
                        <a:t>78,61%</a:t>
                      </a:r>
                      <a:endParaRPr/>
                    </a:p>
                  </a:txBody>
                  <a:tcPr marT="91425" marB="91425" marR="91425" marL="91425">
                    <a:solidFill>
                      <a:srgbClr val="CFE2F3"/>
                    </a:solidFill>
                  </a:tcPr>
                </a:tc>
                <a:tc>
                  <a:txBody>
                    <a:bodyPr/>
                    <a:lstStyle/>
                    <a:p>
                      <a:pPr indent="0" lvl="0" marL="0" rtl="0" algn="ctr">
                        <a:lnSpc>
                          <a:spcPct val="115000"/>
                        </a:lnSpc>
                        <a:spcBef>
                          <a:spcPts val="0"/>
                        </a:spcBef>
                        <a:spcAft>
                          <a:spcPts val="0"/>
                        </a:spcAft>
                        <a:buNone/>
                      </a:pPr>
                      <a:r>
                        <a:rPr lang="en"/>
                        <a:t>78,61%</a:t>
                      </a:r>
                      <a:endParaRPr/>
                    </a:p>
                  </a:txBody>
                  <a:tcPr marT="91425" marB="91425" marR="91425" marL="91425">
                    <a:solidFill>
                      <a:srgbClr val="CFE2F3"/>
                    </a:solidFill>
                  </a:tcPr>
                </a:tc>
                <a:tc>
                  <a:txBody>
                    <a:bodyPr/>
                    <a:lstStyle/>
                    <a:p>
                      <a:pPr indent="0" lvl="0" marL="0" rtl="0" algn="ctr">
                        <a:lnSpc>
                          <a:spcPct val="115000"/>
                        </a:lnSpc>
                        <a:spcBef>
                          <a:spcPts val="0"/>
                        </a:spcBef>
                        <a:spcAft>
                          <a:spcPts val="0"/>
                        </a:spcAft>
                        <a:buNone/>
                      </a:pPr>
                      <a:r>
                        <a:rPr lang="en"/>
                        <a:t>79,21%</a:t>
                      </a:r>
                      <a:endParaRPr/>
                    </a:p>
                  </a:txBody>
                  <a:tcPr marT="91425" marB="91425" marR="91425" marL="91425">
                    <a:solidFill>
                      <a:srgbClr val="CFE2F3"/>
                    </a:solidFill>
                  </a:tcPr>
                </a:tc>
              </a:tr>
            </a:tbl>
          </a:graphicData>
        </a:graphic>
      </p:graphicFrame>
      <p:sp>
        <p:nvSpPr>
          <p:cNvPr id="250" name="Google Shape;250;p30"/>
          <p:cNvSpPr txBox="1"/>
          <p:nvPr/>
        </p:nvSpPr>
        <p:spPr>
          <a:xfrm>
            <a:off x="6165300" y="435750"/>
            <a:ext cx="2171100" cy="11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 10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Gamma: 0.1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Best F1: 79.5%</a:t>
            </a:r>
            <a:endParaRPr/>
          </a:p>
        </p:txBody>
      </p:sp>
      <p:pic>
        <p:nvPicPr>
          <p:cNvPr id="251" name="Google Shape;251;p30"/>
          <p:cNvPicPr preferRelativeResize="0"/>
          <p:nvPr/>
        </p:nvPicPr>
        <p:blipFill>
          <a:blip r:embed="rId3">
            <a:alphaModFix/>
          </a:blip>
          <a:stretch>
            <a:fillRect/>
          </a:stretch>
        </p:blipFill>
        <p:spPr>
          <a:xfrm>
            <a:off x="3040475" y="608557"/>
            <a:ext cx="2947983" cy="91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980525" y="435750"/>
            <a:ext cx="18831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Test size 50%</a:t>
            </a:r>
            <a:endParaRPr sz="1800"/>
          </a:p>
          <a:p>
            <a:pPr indent="0" lvl="0" marL="0" rtl="0" algn="l">
              <a:spcBef>
                <a:spcPts val="0"/>
              </a:spcBef>
              <a:spcAft>
                <a:spcPts val="0"/>
              </a:spcAft>
              <a:buNone/>
            </a:pPr>
            <a:r>
              <a:rPr lang="en" sz="1800"/>
              <a:t>Train size 50%</a:t>
            </a:r>
            <a:endParaRPr sz="1400">
              <a:solidFill>
                <a:srgbClr val="000000"/>
              </a:solidFill>
              <a:latin typeface="Lato"/>
              <a:ea typeface="Lato"/>
              <a:cs typeface="Lato"/>
              <a:sym typeface="Lato"/>
            </a:endParaRPr>
          </a:p>
          <a:p>
            <a:pPr indent="0" lvl="0" marL="0" rtl="0" algn="l">
              <a:spcBef>
                <a:spcPts val="0"/>
              </a:spcBef>
              <a:spcAft>
                <a:spcPts val="0"/>
              </a:spcAft>
              <a:buNone/>
            </a:pPr>
            <a:r>
              <a:t/>
            </a:r>
            <a:endParaRPr/>
          </a:p>
        </p:txBody>
      </p:sp>
      <p:graphicFrame>
        <p:nvGraphicFramePr>
          <p:cNvPr id="257" name="Google Shape;257;p31"/>
          <p:cNvGraphicFramePr/>
          <p:nvPr/>
        </p:nvGraphicFramePr>
        <p:xfrm>
          <a:off x="1052550" y="1941725"/>
          <a:ext cx="3000000" cy="3000000"/>
        </p:xfrm>
        <a:graphic>
          <a:graphicData uri="http://schemas.openxmlformats.org/drawingml/2006/table">
            <a:tbl>
              <a:tblPr>
                <a:noFill/>
                <a:tableStyleId>{B89D340A-D4D9-428B-AB7F-C8CD8C995534}</a:tableStyleId>
              </a:tblPr>
              <a:tblGrid>
                <a:gridCol w="1844100"/>
                <a:gridCol w="1675300"/>
                <a:gridCol w="1759750"/>
                <a:gridCol w="1759750"/>
              </a:tblGrid>
              <a:tr h="449025">
                <a:tc rowSpan="2">
                  <a:txBody>
                    <a:bodyPr/>
                    <a:lstStyle/>
                    <a:p>
                      <a:pPr indent="0" lvl="0" marL="0" rtl="0" algn="ctr">
                        <a:spcBef>
                          <a:spcPts val="0"/>
                        </a:spcBef>
                        <a:spcAft>
                          <a:spcPts val="0"/>
                        </a:spcAft>
                        <a:buNone/>
                      </a:pPr>
                      <a:r>
                        <a:rPr lang="en" sz="1100">
                          <a:solidFill>
                            <a:srgbClr val="F3F3F3"/>
                          </a:solidFill>
                        </a:rPr>
                        <a:t>C/Kernel</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gridSpan="3">
                  <a:txBody>
                    <a:bodyPr/>
                    <a:lstStyle/>
                    <a:p>
                      <a:pPr indent="0" lvl="0" marL="0" rtl="0" algn="ctr">
                        <a:spcBef>
                          <a:spcPts val="0"/>
                        </a:spcBef>
                        <a:spcAft>
                          <a:spcPts val="0"/>
                        </a:spcAft>
                        <a:buNone/>
                      </a:pPr>
                      <a:r>
                        <a:rPr lang="en" sz="1100">
                          <a:solidFill>
                            <a:srgbClr val="F3F3F3"/>
                          </a:solidFill>
                        </a:rPr>
                        <a:t>Gamma</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r>
              <a:tr h="545600">
                <a:tc vMerge="1"/>
                <a:tc>
                  <a:txBody>
                    <a:bodyPr/>
                    <a:lstStyle/>
                    <a:p>
                      <a:pPr indent="0" lvl="0" marL="0" rtl="0" algn="ctr">
                        <a:lnSpc>
                          <a:spcPct val="135714"/>
                        </a:lnSpc>
                        <a:spcBef>
                          <a:spcPts val="0"/>
                        </a:spcBef>
                        <a:spcAft>
                          <a:spcPts val="0"/>
                        </a:spcAft>
                        <a:buNone/>
                      </a:pPr>
                      <a:r>
                        <a:rPr lang="en" sz="1200"/>
                        <a:t>0.1</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1200"/>
                        <a:t>0.01</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1200"/>
                        <a:t>1.0</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r>
              <a:tr h="52950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82.05%</a:t>
                      </a:r>
                      <a:endParaRPr/>
                    </a:p>
                  </a:txBody>
                  <a:tcPr marT="91425" marB="91425" marR="91425" marL="91425" anchor="ctr">
                    <a:solidFill>
                      <a:srgbClr val="CFE2F3"/>
                    </a:solidFill>
                  </a:tcPr>
                </a:tc>
                <a:tc>
                  <a:txBody>
                    <a:bodyPr/>
                    <a:lstStyle/>
                    <a:p>
                      <a:pPr indent="0" lvl="0" marL="0" rtl="0" algn="l">
                        <a:spcBef>
                          <a:spcPts val="0"/>
                        </a:spcBef>
                        <a:spcAft>
                          <a:spcPts val="0"/>
                        </a:spcAft>
                        <a:buNone/>
                      </a:pPr>
                      <a:r>
                        <a:rPr lang="en"/>
                        <a:t>82.05%</a:t>
                      </a:r>
                      <a:endParaRPr/>
                    </a:p>
                  </a:txBody>
                  <a:tcPr marT="91425" marB="91425" marR="91425" marL="91425" anchor="ctr">
                    <a:solidFill>
                      <a:srgbClr val="CFE2F3"/>
                    </a:solidFill>
                  </a:tcPr>
                </a:tc>
                <a:tc>
                  <a:txBody>
                    <a:bodyPr/>
                    <a:lstStyle/>
                    <a:p>
                      <a:pPr indent="0" lvl="0" marL="0" rtl="0" algn="l">
                        <a:spcBef>
                          <a:spcPts val="0"/>
                        </a:spcBef>
                        <a:spcAft>
                          <a:spcPts val="0"/>
                        </a:spcAft>
                        <a:buNone/>
                      </a:pPr>
                      <a:r>
                        <a:rPr lang="en"/>
                        <a:t>81.84%</a:t>
                      </a:r>
                      <a:endParaRPr/>
                    </a:p>
                  </a:txBody>
                  <a:tcPr marT="91425" marB="91425" marR="91425" marL="91425" anchor="ctr">
                    <a:solidFill>
                      <a:srgbClr val="CFE2F3"/>
                    </a:solidFill>
                  </a:tcPr>
                </a:tc>
              </a:tr>
              <a:tr h="545200">
                <a:tc>
                  <a:txBody>
                    <a:bodyPr/>
                    <a:lstStyle/>
                    <a:p>
                      <a:pPr indent="0" lvl="0" marL="0" rtl="0" algn="l">
                        <a:spcBef>
                          <a:spcPts val="0"/>
                        </a:spcBef>
                        <a:spcAft>
                          <a:spcPts val="0"/>
                        </a:spcAft>
                        <a:buNone/>
                      </a:pPr>
                      <a:r>
                        <a:rPr lang="en"/>
                        <a:t>10</a:t>
                      </a:r>
                      <a:endParaRPr/>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82.05%</a:t>
                      </a:r>
                      <a:endParaRPr/>
                    </a:p>
                  </a:txBody>
                  <a:tcPr marT="91425" marB="91425" marR="91425" marL="91425" anchor="ctr">
                    <a:solidFill>
                      <a:srgbClr val="CFE2F3"/>
                    </a:solidFill>
                  </a:tcPr>
                </a:tc>
                <a:tc>
                  <a:txBody>
                    <a:bodyPr/>
                    <a:lstStyle/>
                    <a:p>
                      <a:pPr indent="0" lvl="0" marL="0" rtl="0" algn="l">
                        <a:spcBef>
                          <a:spcPts val="0"/>
                        </a:spcBef>
                        <a:spcAft>
                          <a:spcPts val="0"/>
                        </a:spcAft>
                        <a:buNone/>
                      </a:pPr>
                      <a:r>
                        <a:rPr lang="en"/>
                        <a:t>82.05%</a:t>
                      </a:r>
                      <a:endParaRPr/>
                    </a:p>
                  </a:txBody>
                  <a:tcPr marT="91425" marB="91425" marR="91425" marL="91425" anchor="ctr">
                    <a:solidFill>
                      <a:srgbClr val="CFE2F3"/>
                    </a:solidFill>
                  </a:tcPr>
                </a:tc>
                <a:tc>
                  <a:txBody>
                    <a:bodyPr/>
                    <a:lstStyle/>
                    <a:p>
                      <a:pPr indent="0" lvl="0" marL="0" rtl="0" algn="l">
                        <a:spcBef>
                          <a:spcPts val="0"/>
                        </a:spcBef>
                        <a:spcAft>
                          <a:spcPts val="0"/>
                        </a:spcAft>
                        <a:buNone/>
                      </a:pPr>
                      <a:r>
                        <a:rPr lang="en"/>
                        <a:t>81.85%</a:t>
                      </a:r>
                      <a:endParaRPr/>
                    </a:p>
                  </a:txBody>
                  <a:tcPr marT="91425" marB="91425" marR="91425" marL="91425" anchor="ctr">
                    <a:solidFill>
                      <a:srgbClr val="CFE2F3"/>
                    </a:solidFill>
                  </a:tcPr>
                </a:tc>
              </a:tr>
              <a:tr h="545200">
                <a:tc>
                  <a:txBody>
                    <a:bodyPr/>
                    <a:lstStyle/>
                    <a:p>
                      <a:pPr indent="0" lvl="0" marL="0" rtl="0" algn="l">
                        <a:spcBef>
                          <a:spcPts val="0"/>
                        </a:spcBef>
                        <a:spcAft>
                          <a:spcPts val="0"/>
                        </a:spcAft>
                        <a:buNone/>
                      </a:pPr>
                      <a:r>
                        <a:rPr lang="en"/>
                        <a:t>0.1</a:t>
                      </a:r>
                      <a:endParaRPr/>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82.05%</a:t>
                      </a:r>
                      <a:endParaRPr/>
                    </a:p>
                  </a:txBody>
                  <a:tcPr marT="91425" marB="91425" marR="91425" marL="91425" anchor="ctr">
                    <a:solidFill>
                      <a:srgbClr val="CFE2F3"/>
                    </a:solidFill>
                  </a:tcPr>
                </a:tc>
                <a:tc>
                  <a:txBody>
                    <a:bodyPr/>
                    <a:lstStyle/>
                    <a:p>
                      <a:pPr indent="0" lvl="0" marL="0" rtl="0" algn="l">
                        <a:spcBef>
                          <a:spcPts val="0"/>
                        </a:spcBef>
                        <a:spcAft>
                          <a:spcPts val="0"/>
                        </a:spcAft>
                        <a:buNone/>
                      </a:pPr>
                      <a:r>
                        <a:rPr lang="en"/>
                        <a:t>82.05%</a:t>
                      </a:r>
                      <a:endParaRPr/>
                    </a:p>
                  </a:txBody>
                  <a:tcPr marT="91425" marB="91425" marR="91425" marL="91425" anchor="ctr">
                    <a:solidFill>
                      <a:srgbClr val="CFE2F3"/>
                    </a:solidFill>
                  </a:tcPr>
                </a:tc>
                <a:tc>
                  <a:txBody>
                    <a:bodyPr/>
                    <a:lstStyle/>
                    <a:p>
                      <a:pPr indent="0" lvl="0" marL="0" rtl="0" algn="l">
                        <a:spcBef>
                          <a:spcPts val="0"/>
                        </a:spcBef>
                        <a:spcAft>
                          <a:spcPts val="0"/>
                        </a:spcAft>
                        <a:buNone/>
                      </a:pPr>
                      <a:r>
                        <a:rPr lang="en"/>
                        <a:t>82.05%</a:t>
                      </a:r>
                      <a:endParaRPr/>
                    </a:p>
                  </a:txBody>
                  <a:tcPr marT="91425" marB="91425" marR="91425" marL="91425" anchor="ctr">
                    <a:solidFill>
                      <a:srgbClr val="CFE2F3"/>
                    </a:solidFill>
                  </a:tcPr>
                </a:tc>
              </a:tr>
            </a:tbl>
          </a:graphicData>
        </a:graphic>
      </p:graphicFrame>
      <p:sp>
        <p:nvSpPr>
          <p:cNvPr id="258" name="Google Shape;258;p31"/>
          <p:cNvSpPr txBox="1"/>
          <p:nvPr/>
        </p:nvSpPr>
        <p:spPr>
          <a:xfrm>
            <a:off x="6165300" y="435750"/>
            <a:ext cx="2171100" cy="11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Gamma:</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Best F1:</a:t>
            </a:r>
            <a:endParaRPr/>
          </a:p>
        </p:txBody>
      </p:sp>
      <p:pic>
        <p:nvPicPr>
          <p:cNvPr id="259" name="Google Shape;259;p31"/>
          <p:cNvPicPr preferRelativeResize="0"/>
          <p:nvPr/>
        </p:nvPicPr>
        <p:blipFill>
          <a:blip r:embed="rId3">
            <a:alphaModFix/>
          </a:blip>
          <a:stretch>
            <a:fillRect/>
          </a:stretch>
        </p:blipFill>
        <p:spPr>
          <a:xfrm>
            <a:off x="3040475" y="608557"/>
            <a:ext cx="2947983" cy="91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76050" y="15550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rPr lang="en"/>
              <a:t> </a:t>
            </a:r>
            <a:endParaRPr/>
          </a:p>
        </p:txBody>
      </p:sp>
      <p:sp>
        <p:nvSpPr>
          <p:cNvPr id="141" name="Google Shape;141;p14"/>
          <p:cNvSpPr txBox="1"/>
          <p:nvPr>
            <p:ph idx="1" type="subTitle"/>
          </p:nvPr>
        </p:nvSpPr>
        <p:spPr>
          <a:xfrm>
            <a:off x="1534800" y="2985800"/>
            <a:ext cx="60744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r>
              <a:rPr b="1" lang="en" sz="1800">
                <a:solidFill>
                  <a:srgbClr val="FFFFFF"/>
                </a:solidFill>
                <a:uFill>
                  <a:noFill/>
                </a:uFill>
                <a:hlinkClick r:id="rId3">
                  <a:extLst>
                    <a:ext uri="{A12FA001-AC4F-418D-AE19-62706E023703}">
                      <ahyp:hlinkClr val="tx"/>
                    </a:ext>
                  </a:extLst>
                </a:hlinkClick>
              </a:rPr>
              <a:t>H</a:t>
            </a:r>
            <a:r>
              <a:rPr b="1" lang="en" sz="1800">
                <a:solidFill>
                  <a:srgbClr val="FFFFFF"/>
                </a:solidFill>
                <a:uFill>
                  <a:noFill/>
                </a:uFill>
                <a:hlinkClick r:id="rId4">
                  <a:extLst>
                    <a:ext uri="{A12FA001-AC4F-418D-AE19-62706E023703}">
                      <ahyp:hlinkClr val="tx"/>
                    </a:ext>
                  </a:extLst>
                </a:hlinkClick>
              </a:rPr>
              <a:t>ealth Insurance Cross Sell Prediction</a:t>
            </a:r>
            <a:r>
              <a:rPr b="1" lang="en" sz="1800">
                <a:solidFill>
                  <a:srgbClr val="FFFFFF"/>
                </a:solidFill>
              </a:rPr>
              <a:t>”</a:t>
            </a:r>
            <a:endParaRPr b="1" sz="1800">
              <a:solidFill>
                <a:srgbClr val="FFFFFF"/>
              </a:solidFill>
            </a:endParaRPr>
          </a:p>
          <a:p>
            <a:pPr indent="0" lvl="0" marL="0" rtl="0" algn="ctr">
              <a:spcBef>
                <a:spcPts val="0"/>
              </a:spcBef>
              <a:spcAft>
                <a:spcPts val="0"/>
              </a:spcAft>
              <a:buNone/>
            </a:pPr>
            <a:r>
              <a:t/>
            </a:r>
            <a:endParaRPr sz="1800"/>
          </a:p>
          <a:p>
            <a:pPr indent="0" lvl="0" marL="0" rtl="0" algn="ctr">
              <a:spcBef>
                <a:spcPts val="0"/>
              </a:spcBef>
              <a:spcAft>
                <a:spcPts val="0"/>
              </a:spcAft>
              <a:buNone/>
            </a:pPr>
            <a:r>
              <a:rPr lang="en" sz="1800" u="sng">
                <a:solidFill>
                  <a:schemeClr val="hlink"/>
                </a:solidFill>
                <a:hlinkClick r:id="rId5"/>
              </a:rPr>
              <a:t>https://www.kaggle.com/anmolkumar/health-insurance-cross-sell-prediction</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a:t>
            </a:r>
            <a:endParaRPr b="1"/>
          </a:p>
          <a:p>
            <a:pPr indent="0" lvl="0" marL="0" rtl="0" algn="l">
              <a:spcBef>
                <a:spcPts val="0"/>
              </a:spcBef>
              <a:spcAft>
                <a:spcPts val="0"/>
              </a:spcAft>
              <a:buNone/>
            </a:pPr>
            <a:r>
              <a:t/>
            </a:r>
            <a:endParaRPr/>
          </a:p>
        </p:txBody>
      </p:sp>
      <p:sp>
        <p:nvSpPr>
          <p:cNvPr id="265" name="Google Shape;265;p32"/>
          <p:cNvSpPr txBox="1"/>
          <p:nvPr/>
        </p:nvSpPr>
        <p:spPr>
          <a:xfrm>
            <a:off x="1297500" y="9256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40%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60%</a:t>
            </a:r>
            <a:endParaRPr sz="800">
              <a:latin typeface="Lato"/>
              <a:ea typeface="Lato"/>
              <a:cs typeface="Lato"/>
              <a:sym typeface="Lato"/>
            </a:endParaRPr>
          </a:p>
        </p:txBody>
      </p:sp>
      <p:sp>
        <p:nvSpPr>
          <p:cNvPr id="266" name="Google Shape;266;p32"/>
          <p:cNvSpPr txBox="1"/>
          <p:nvPr/>
        </p:nvSpPr>
        <p:spPr>
          <a:xfrm>
            <a:off x="6610575" y="616325"/>
            <a:ext cx="1903800" cy="13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Gamma:</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Best F1:</a:t>
            </a:r>
            <a:endParaRPr>
              <a:solidFill>
                <a:srgbClr val="FFFFFF"/>
              </a:solidFill>
              <a:latin typeface="Lato"/>
              <a:ea typeface="Lato"/>
              <a:cs typeface="Lato"/>
              <a:sym typeface="Lato"/>
            </a:endParaRPr>
          </a:p>
        </p:txBody>
      </p:sp>
      <p:graphicFrame>
        <p:nvGraphicFramePr>
          <p:cNvPr id="267" name="Google Shape;267;p32"/>
          <p:cNvGraphicFramePr/>
          <p:nvPr/>
        </p:nvGraphicFramePr>
        <p:xfrm>
          <a:off x="1052550" y="1941725"/>
          <a:ext cx="3000000" cy="3000000"/>
        </p:xfrm>
        <a:graphic>
          <a:graphicData uri="http://schemas.openxmlformats.org/drawingml/2006/table">
            <a:tbl>
              <a:tblPr>
                <a:noFill/>
                <a:tableStyleId>{B89D340A-D4D9-428B-AB7F-C8CD8C995534}</a:tableStyleId>
              </a:tblPr>
              <a:tblGrid>
                <a:gridCol w="1844100"/>
                <a:gridCol w="1675300"/>
                <a:gridCol w="1759750"/>
                <a:gridCol w="1759750"/>
              </a:tblGrid>
              <a:tr h="449025">
                <a:tc rowSpan="2">
                  <a:txBody>
                    <a:bodyPr/>
                    <a:lstStyle/>
                    <a:p>
                      <a:pPr indent="0" lvl="0" marL="0" rtl="0" algn="ctr">
                        <a:spcBef>
                          <a:spcPts val="0"/>
                        </a:spcBef>
                        <a:spcAft>
                          <a:spcPts val="0"/>
                        </a:spcAft>
                        <a:buNone/>
                      </a:pPr>
                      <a:r>
                        <a:rPr lang="en" sz="1100">
                          <a:solidFill>
                            <a:srgbClr val="F3F3F3"/>
                          </a:solidFill>
                        </a:rPr>
                        <a:t>C/Kernel</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gridSpan="3">
                  <a:txBody>
                    <a:bodyPr/>
                    <a:lstStyle/>
                    <a:p>
                      <a:pPr indent="0" lvl="0" marL="0" rtl="0" algn="ctr">
                        <a:spcBef>
                          <a:spcPts val="0"/>
                        </a:spcBef>
                        <a:spcAft>
                          <a:spcPts val="0"/>
                        </a:spcAft>
                        <a:buNone/>
                      </a:pPr>
                      <a:r>
                        <a:rPr lang="en" sz="1100">
                          <a:solidFill>
                            <a:srgbClr val="F3F3F3"/>
                          </a:solidFill>
                        </a:rPr>
                        <a:t>Gamma</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r>
              <a:tr h="545600">
                <a:tc vMerge="1"/>
                <a:tc>
                  <a:txBody>
                    <a:bodyPr/>
                    <a:lstStyle/>
                    <a:p>
                      <a:pPr indent="0" lvl="0" marL="0" rtl="0" algn="ctr">
                        <a:lnSpc>
                          <a:spcPct val="135714"/>
                        </a:lnSpc>
                        <a:spcBef>
                          <a:spcPts val="0"/>
                        </a:spcBef>
                        <a:spcAft>
                          <a:spcPts val="0"/>
                        </a:spcAft>
                        <a:buNone/>
                      </a:pPr>
                      <a:r>
                        <a:rPr lang="en" sz="1200"/>
                        <a:t>0.1</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1200"/>
                        <a:t>0.01</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1200"/>
                        <a:t>1.0</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r>
              <a:tr h="52950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200">
                          <a:solidFill>
                            <a:srgbClr val="FF0000"/>
                          </a:solidFill>
                        </a:rPr>
                        <a:t>82.08%</a:t>
                      </a:r>
                      <a:endParaRPr sz="1200">
                        <a:solidFill>
                          <a:srgbClr val="FF0000"/>
                        </a:solidFill>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solidFill>
                            <a:srgbClr val="FF0000"/>
                          </a:solidFill>
                        </a:rPr>
                        <a:t>82.08%</a:t>
                      </a:r>
                      <a:endParaRPr sz="1200">
                        <a:solidFill>
                          <a:srgbClr val="FF0000"/>
                        </a:solidFill>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t>81.96%</a:t>
                      </a:r>
                      <a:endParaRPr sz="1200"/>
                    </a:p>
                  </a:txBody>
                  <a:tcPr marT="91425" marB="91425" marR="91425" marL="91425" anchor="ctr">
                    <a:solidFill>
                      <a:srgbClr val="CFE2F3"/>
                    </a:solidFill>
                  </a:tcPr>
                </a:tc>
              </a:tr>
              <a:tr h="545200">
                <a:tc>
                  <a:txBody>
                    <a:bodyPr/>
                    <a:lstStyle/>
                    <a:p>
                      <a:pPr indent="0" lvl="0" marL="0" rtl="0" algn="l">
                        <a:spcBef>
                          <a:spcPts val="0"/>
                        </a:spcBef>
                        <a:spcAft>
                          <a:spcPts val="0"/>
                        </a:spcAft>
                        <a:buNone/>
                      </a:pPr>
                      <a:r>
                        <a:rPr lang="en"/>
                        <a:t>10</a:t>
                      </a:r>
                      <a:endParaRPr/>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200">
                          <a:solidFill>
                            <a:srgbClr val="FF0000"/>
                          </a:solidFill>
                        </a:rPr>
                        <a:t>82.08%</a:t>
                      </a:r>
                      <a:endParaRPr sz="1200">
                        <a:solidFill>
                          <a:srgbClr val="FF0000"/>
                        </a:solidFill>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solidFill>
                            <a:srgbClr val="FF0000"/>
                          </a:solidFill>
                        </a:rPr>
                        <a:t>82.08%</a:t>
                      </a:r>
                      <a:endParaRPr sz="1200">
                        <a:solidFill>
                          <a:srgbClr val="FF0000"/>
                        </a:solidFill>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t>81.89%</a:t>
                      </a:r>
                      <a:endParaRPr sz="1200"/>
                    </a:p>
                  </a:txBody>
                  <a:tcPr marT="91425" marB="91425" marR="91425" marL="91425" anchor="ctr">
                    <a:solidFill>
                      <a:srgbClr val="CFE2F3"/>
                    </a:solidFill>
                  </a:tcPr>
                </a:tc>
              </a:tr>
              <a:tr h="545200">
                <a:tc>
                  <a:txBody>
                    <a:bodyPr/>
                    <a:lstStyle/>
                    <a:p>
                      <a:pPr indent="0" lvl="0" marL="0" rtl="0" algn="l">
                        <a:spcBef>
                          <a:spcPts val="0"/>
                        </a:spcBef>
                        <a:spcAft>
                          <a:spcPts val="0"/>
                        </a:spcAft>
                        <a:buNone/>
                      </a:pPr>
                      <a:r>
                        <a:rPr lang="en"/>
                        <a:t>0.1</a:t>
                      </a:r>
                      <a:endParaRPr/>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sz="1200">
                          <a:solidFill>
                            <a:srgbClr val="FF0000"/>
                          </a:solidFill>
                        </a:rPr>
                        <a:t>82.08%</a:t>
                      </a:r>
                      <a:endParaRPr sz="1200">
                        <a:solidFill>
                          <a:srgbClr val="FF0000"/>
                        </a:solidFill>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solidFill>
                            <a:srgbClr val="FF0000"/>
                          </a:solidFill>
                        </a:rPr>
                        <a:t>82.08%</a:t>
                      </a:r>
                      <a:endParaRPr sz="1200">
                        <a:solidFill>
                          <a:srgbClr val="FF0000"/>
                        </a:solidFill>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sz="1200"/>
                        <a:t>81.84%</a:t>
                      </a:r>
                      <a:endParaRPr sz="1200"/>
                    </a:p>
                  </a:txBody>
                  <a:tcPr marT="91425" marB="91425" marR="91425" marL="91425" anchor="ctr">
                    <a:solidFill>
                      <a:srgbClr val="CFE2F3"/>
                    </a:solidFill>
                  </a:tcPr>
                </a:tc>
              </a:tr>
            </a:tbl>
          </a:graphicData>
        </a:graphic>
      </p:graphicFrame>
      <p:pic>
        <p:nvPicPr>
          <p:cNvPr id="268" name="Google Shape;268;p32"/>
          <p:cNvPicPr preferRelativeResize="0"/>
          <p:nvPr/>
        </p:nvPicPr>
        <p:blipFill>
          <a:blip r:embed="rId3">
            <a:alphaModFix/>
          </a:blip>
          <a:stretch>
            <a:fillRect/>
          </a:stretch>
        </p:blipFill>
        <p:spPr>
          <a:xfrm>
            <a:off x="3342950" y="616332"/>
            <a:ext cx="2947983" cy="914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274" name="Google Shape;274;p3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a:t>
            </a:r>
            <a:endParaRPr b="1"/>
          </a:p>
          <a:p>
            <a:pPr indent="0" lvl="0" marL="0" rtl="0" algn="l">
              <a:spcBef>
                <a:spcPts val="0"/>
              </a:spcBef>
              <a:spcAft>
                <a:spcPts val="0"/>
              </a:spcAft>
              <a:buNone/>
            </a:pPr>
            <a:r>
              <a:t/>
            </a:r>
            <a:endParaRPr/>
          </a:p>
        </p:txBody>
      </p:sp>
      <p:sp>
        <p:nvSpPr>
          <p:cNvPr id="280" name="Google Shape;280;p34"/>
          <p:cNvSpPr txBox="1"/>
          <p:nvPr/>
        </p:nvSpPr>
        <p:spPr>
          <a:xfrm>
            <a:off x="1297500" y="9256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30%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70%</a:t>
            </a:r>
            <a:endParaRPr sz="800">
              <a:latin typeface="Lato"/>
              <a:ea typeface="Lato"/>
              <a:cs typeface="Lato"/>
              <a:sym typeface="Lato"/>
            </a:endParaRPr>
          </a:p>
        </p:txBody>
      </p:sp>
      <p:sp>
        <p:nvSpPr>
          <p:cNvPr id="281" name="Google Shape;281;p34"/>
          <p:cNvSpPr txBox="1"/>
          <p:nvPr/>
        </p:nvSpPr>
        <p:spPr>
          <a:xfrm>
            <a:off x="6595025" y="616325"/>
            <a:ext cx="1903800" cy="13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Neighbour : 31</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Weight : distance</a:t>
            </a:r>
            <a:br>
              <a:rPr lang="en">
                <a:solidFill>
                  <a:srgbClr val="FFFFFF"/>
                </a:solidFill>
                <a:latin typeface="Lato"/>
                <a:ea typeface="Lato"/>
                <a:cs typeface="Lato"/>
                <a:sym typeface="Lato"/>
              </a:rPr>
            </a:br>
            <a:r>
              <a:rPr lang="en">
                <a:solidFill>
                  <a:srgbClr val="FFFFFF"/>
                </a:solidFill>
                <a:latin typeface="Lato"/>
                <a:ea typeface="Lato"/>
                <a:cs typeface="Lato"/>
                <a:sym typeface="Lato"/>
              </a:rPr>
              <a:t>Metric : chebyshev</a:t>
            </a:r>
            <a:br>
              <a:rPr lang="en">
                <a:solidFill>
                  <a:srgbClr val="FFFFFF"/>
                </a:solidFill>
                <a:latin typeface="Lato"/>
                <a:ea typeface="Lato"/>
                <a:cs typeface="Lato"/>
                <a:sym typeface="Lato"/>
              </a:rPr>
            </a:br>
            <a:r>
              <a:rPr lang="en">
                <a:solidFill>
                  <a:srgbClr val="FFFFFF"/>
                </a:solidFill>
                <a:latin typeface="Lato"/>
                <a:ea typeface="Lato"/>
                <a:cs typeface="Lato"/>
                <a:sym typeface="Lato"/>
              </a:rPr>
              <a:t>Best F1 : 77.37%</a:t>
            </a:r>
            <a:endParaRPr>
              <a:solidFill>
                <a:srgbClr val="FFFFFF"/>
              </a:solidFill>
              <a:latin typeface="Lato"/>
              <a:ea typeface="Lato"/>
              <a:cs typeface="Lato"/>
              <a:sym typeface="Lato"/>
            </a:endParaRPr>
          </a:p>
        </p:txBody>
      </p:sp>
      <p:pic>
        <p:nvPicPr>
          <p:cNvPr id="282" name="Google Shape;282;p34"/>
          <p:cNvPicPr preferRelativeResize="0"/>
          <p:nvPr/>
        </p:nvPicPr>
        <p:blipFill>
          <a:blip r:embed="rId3">
            <a:alphaModFix/>
          </a:blip>
          <a:stretch>
            <a:fillRect/>
          </a:stretch>
        </p:blipFill>
        <p:spPr>
          <a:xfrm>
            <a:off x="3220387" y="840044"/>
            <a:ext cx="3193131" cy="706800"/>
          </a:xfrm>
          <a:prstGeom prst="rect">
            <a:avLst/>
          </a:prstGeom>
          <a:noFill/>
          <a:ln>
            <a:noFill/>
          </a:ln>
        </p:spPr>
      </p:pic>
      <p:graphicFrame>
        <p:nvGraphicFramePr>
          <p:cNvPr id="283" name="Google Shape;283;p34"/>
          <p:cNvGraphicFramePr/>
          <p:nvPr/>
        </p:nvGraphicFramePr>
        <p:xfrm>
          <a:off x="560150" y="1783950"/>
          <a:ext cx="3000000" cy="3000000"/>
        </p:xfrm>
        <a:graphic>
          <a:graphicData uri="http://schemas.openxmlformats.org/drawingml/2006/table">
            <a:tbl>
              <a:tblPr>
                <a:noFill/>
                <a:tableStyleId>{B89D340A-D4D9-428B-AB7F-C8CD8C995534}</a:tableStyleId>
              </a:tblPr>
              <a:tblGrid>
                <a:gridCol w="752550"/>
                <a:gridCol w="683675"/>
                <a:gridCol w="718125"/>
                <a:gridCol w="718125"/>
                <a:gridCol w="718125"/>
                <a:gridCol w="718125"/>
                <a:gridCol w="718125"/>
                <a:gridCol w="718125"/>
                <a:gridCol w="718125"/>
                <a:gridCol w="718125"/>
                <a:gridCol w="842450"/>
              </a:tblGrid>
              <a:tr h="341200">
                <a:tc rowSpan="3">
                  <a:txBody>
                    <a:bodyPr/>
                    <a:lstStyle/>
                    <a:p>
                      <a:pPr indent="0" lvl="0" marL="0" rtl="0" algn="ctr">
                        <a:spcBef>
                          <a:spcPts val="0"/>
                        </a:spcBef>
                        <a:spcAft>
                          <a:spcPts val="0"/>
                        </a:spcAft>
                        <a:buNone/>
                      </a:pPr>
                      <a:r>
                        <a:rPr lang="en" sz="1100">
                          <a:solidFill>
                            <a:srgbClr val="F3F3F3"/>
                          </a:solidFill>
                        </a:rPr>
                        <a:t>Perhitungan Jarak</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gridSpan="10">
                  <a:txBody>
                    <a:bodyPr/>
                    <a:lstStyle/>
                    <a:p>
                      <a:pPr indent="0" lvl="0" marL="0" rtl="0" algn="ctr">
                        <a:spcBef>
                          <a:spcPts val="0"/>
                        </a:spcBef>
                        <a:spcAft>
                          <a:spcPts val="0"/>
                        </a:spcAft>
                        <a:buNone/>
                      </a:pPr>
                      <a:r>
                        <a:rPr lang="en" sz="1100">
                          <a:solidFill>
                            <a:srgbClr val="F3F3F3"/>
                          </a:solidFill>
                        </a:rPr>
                        <a:t>Jumlah tetangga</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274450">
                <a:tc vMerge="1"/>
                <a:tc gridSpan="2">
                  <a:txBody>
                    <a:bodyPr/>
                    <a:lstStyle/>
                    <a:p>
                      <a:pPr indent="0" lvl="0" marL="0" rtl="0" algn="ctr">
                        <a:spcBef>
                          <a:spcPts val="0"/>
                        </a:spcBef>
                        <a:spcAft>
                          <a:spcPts val="0"/>
                        </a:spcAft>
                        <a:buNone/>
                      </a:pPr>
                      <a:r>
                        <a:rPr lang="en" sz="700"/>
                        <a:t>3</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5</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7</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11</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31</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r>
              <a:tr h="370750">
                <a:tc vMerge="1"/>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r>
              <a:tr h="715250">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euclidean</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72.41%  </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72,71%</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73,46%</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73,99%</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73,80%</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74,47%</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74,82%</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75,70%</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76,26%</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solidFill>
                            <a:srgbClr val="FF0000"/>
                          </a:solidFill>
                        </a:rPr>
                        <a:t>77,37%</a:t>
                      </a:r>
                      <a:endParaRPr>
                        <a:solidFill>
                          <a:srgbClr val="FF0000"/>
                        </a:solidFill>
                      </a:endParaRPr>
                    </a:p>
                  </a:txBody>
                  <a:tcPr marT="91425" marB="91425" marR="91425" marL="91425">
                    <a:solidFill>
                      <a:srgbClr val="CFE2F3"/>
                    </a:solidFill>
                  </a:tcPr>
                </a:tc>
              </a:tr>
              <a:tr h="715250">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manhattan</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72,41%</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72,71%</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73,45%</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73,99%</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73,77%</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74,47%</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74,83%</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75,70%</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76,28%</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solidFill>
                            <a:srgbClr val="FF0000"/>
                          </a:solidFill>
                        </a:rPr>
                        <a:t>77,37%</a:t>
                      </a:r>
                      <a:endParaRPr>
                        <a:solidFill>
                          <a:srgbClr val="FF0000"/>
                        </a:solidFill>
                      </a:endParaRPr>
                    </a:p>
                  </a:txBody>
                  <a:tcPr marT="91425" marB="91425" marR="91425" marL="91425">
                    <a:solidFill>
                      <a:srgbClr val="CFE2F3"/>
                    </a:solidFill>
                  </a:tcPr>
                </a:tc>
              </a:tr>
              <a:tr h="715250">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chebyshev</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72,40%</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72,71%</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73,43%</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73,99%</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73,78%</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74,47%</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74,77%</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75,70%</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76,24%</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solidFill>
                            <a:srgbClr val="FF0000"/>
                          </a:solidFill>
                        </a:rPr>
                        <a:t>73,71%</a:t>
                      </a:r>
                      <a:endParaRPr>
                        <a:solidFill>
                          <a:srgbClr val="FF0000"/>
                        </a:solidFill>
                      </a:endParaRPr>
                    </a:p>
                  </a:txBody>
                  <a:tcPr marT="91425" marB="91425" marR="91425" marL="91425">
                    <a:solidFill>
                      <a:srgbClr val="CFE2F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6721150" y="541600"/>
            <a:ext cx="1698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Neighbour : 31</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Weight : uniform</a:t>
            </a:r>
            <a:br>
              <a:rPr lang="en" sz="1400">
                <a:latin typeface="Lato"/>
                <a:ea typeface="Lato"/>
                <a:cs typeface="Lato"/>
                <a:sym typeface="Lato"/>
              </a:rPr>
            </a:br>
            <a:r>
              <a:rPr lang="en" sz="1400">
                <a:latin typeface="Lato"/>
                <a:ea typeface="Lato"/>
                <a:cs typeface="Lato"/>
                <a:sym typeface="Lato"/>
              </a:rPr>
              <a:t>Metric : manhattan</a:t>
            </a:r>
            <a:br>
              <a:rPr lang="en" sz="1400">
                <a:latin typeface="Lato"/>
                <a:ea typeface="Lato"/>
                <a:cs typeface="Lato"/>
                <a:sym typeface="Lato"/>
              </a:rPr>
            </a:br>
            <a:r>
              <a:rPr lang="en" sz="1400">
                <a:latin typeface="Lato"/>
                <a:ea typeface="Lato"/>
                <a:cs typeface="Lato"/>
                <a:sym typeface="Lato"/>
              </a:rPr>
              <a:t>Best F1: 81.70%</a:t>
            </a:r>
            <a:endParaRPr/>
          </a:p>
        </p:txBody>
      </p:sp>
      <p:graphicFrame>
        <p:nvGraphicFramePr>
          <p:cNvPr id="289" name="Google Shape;289;p35"/>
          <p:cNvGraphicFramePr/>
          <p:nvPr/>
        </p:nvGraphicFramePr>
        <p:xfrm>
          <a:off x="560150" y="1783950"/>
          <a:ext cx="3000000" cy="3000000"/>
        </p:xfrm>
        <a:graphic>
          <a:graphicData uri="http://schemas.openxmlformats.org/drawingml/2006/table">
            <a:tbl>
              <a:tblPr>
                <a:noFill/>
                <a:tableStyleId>{B89D340A-D4D9-428B-AB7F-C8CD8C995534}</a:tableStyleId>
              </a:tblPr>
              <a:tblGrid>
                <a:gridCol w="752550"/>
                <a:gridCol w="683675"/>
                <a:gridCol w="718125"/>
                <a:gridCol w="718125"/>
                <a:gridCol w="718125"/>
                <a:gridCol w="718125"/>
                <a:gridCol w="718125"/>
                <a:gridCol w="718125"/>
                <a:gridCol w="718125"/>
                <a:gridCol w="718125"/>
                <a:gridCol w="842450"/>
              </a:tblGrid>
              <a:tr h="341200">
                <a:tc rowSpan="3">
                  <a:txBody>
                    <a:bodyPr/>
                    <a:lstStyle/>
                    <a:p>
                      <a:pPr indent="0" lvl="0" marL="0" rtl="0" algn="ctr">
                        <a:spcBef>
                          <a:spcPts val="0"/>
                        </a:spcBef>
                        <a:spcAft>
                          <a:spcPts val="0"/>
                        </a:spcAft>
                        <a:buNone/>
                      </a:pPr>
                      <a:r>
                        <a:rPr lang="en" sz="1100">
                          <a:solidFill>
                            <a:srgbClr val="F3F3F3"/>
                          </a:solidFill>
                        </a:rPr>
                        <a:t>Perhitungan Jarak</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gridSpan="10">
                  <a:txBody>
                    <a:bodyPr/>
                    <a:lstStyle/>
                    <a:p>
                      <a:pPr indent="0" lvl="0" marL="0" rtl="0" algn="ctr">
                        <a:spcBef>
                          <a:spcPts val="0"/>
                        </a:spcBef>
                        <a:spcAft>
                          <a:spcPts val="0"/>
                        </a:spcAft>
                        <a:buNone/>
                      </a:pPr>
                      <a:r>
                        <a:rPr lang="en" sz="1100">
                          <a:solidFill>
                            <a:srgbClr val="F3F3F3"/>
                          </a:solidFill>
                        </a:rPr>
                        <a:t>Jumlah tetangga</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274450">
                <a:tc vMerge="1"/>
                <a:tc gridSpan="2">
                  <a:txBody>
                    <a:bodyPr/>
                    <a:lstStyle/>
                    <a:p>
                      <a:pPr indent="0" lvl="0" marL="0" rtl="0" algn="ctr">
                        <a:spcBef>
                          <a:spcPts val="0"/>
                        </a:spcBef>
                        <a:spcAft>
                          <a:spcPts val="0"/>
                        </a:spcAft>
                        <a:buNone/>
                      </a:pPr>
                      <a:r>
                        <a:rPr lang="en" sz="700"/>
                        <a:t>3</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5</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7</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11</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31</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r>
              <a:tr h="370750">
                <a:tc vMerge="1"/>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715250">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euclidean</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b="1" lang="en" sz="1100"/>
                        <a:t>75.50%</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75.25%</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78.70%</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78.25%</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79.20%</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78.51%</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80.40%</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79.53%</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81.61%</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80.55%</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715250">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manhattan</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b="1" lang="en" sz="1100"/>
                        <a:t>75.48%</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75.21%</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78.71%</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78.25%</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79.21%</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78.51%</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80.40%</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79.53%</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solidFill>
                            <a:srgbClr val="FF0000"/>
                          </a:solidFill>
                        </a:rPr>
                        <a:t>81.70%</a:t>
                      </a:r>
                      <a:endParaRPr b="1" sz="1100">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80.60%</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715250">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chebyshev</a:t>
                      </a:r>
                      <a:endParaRPr sz="700">
                        <a:latin typeface="Courier New"/>
                        <a:ea typeface="Courier New"/>
                        <a:cs typeface="Courier New"/>
                        <a:sym typeface="Courier New"/>
                      </a:endParaRPr>
                    </a:p>
                    <a:p>
                      <a:pPr indent="0" lvl="0" marL="0" rtl="0" algn="ctr">
                        <a:spcBef>
                          <a:spcPts val="0"/>
                        </a:spcBef>
                        <a:spcAft>
                          <a:spcPts val="0"/>
                        </a:spcAft>
                        <a:buNone/>
                      </a:pPr>
                      <a:r>
                        <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b="1" lang="en" sz="1100"/>
                        <a:t>75.47%</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75.21%</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78.69%</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78.24%</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79.19%</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78.50%</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80.36%</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79.55%</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81.62%</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t>80.57%</a:t>
                      </a:r>
                      <a:endParaRPr b="1"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bl>
          </a:graphicData>
        </a:graphic>
      </p:graphicFrame>
      <p:pic>
        <p:nvPicPr>
          <p:cNvPr id="290" name="Google Shape;290;p35"/>
          <p:cNvPicPr preferRelativeResize="0"/>
          <p:nvPr/>
        </p:nvPicPr>
        <p:blipFill>
          <a:blip r:embed="rId3">
            <a:alphaModFix/>
          </a:blip>
          <a:stretch>
            <a:fillRect/>
          </a:stretch>
        </p:blipFill>
        <p:spPr>
          <a:xfrm>
            <a:off x="3220387" y="684394"/>
            <a:ext cx="3193131" cy="706800"/>
          </a:xfrm>
          <a:prstGeom prst="rect">
            <a:avLst/>
          </a:prstGeom>
          <a:noFill/>
          <a:ln>
            <a:noFill/>
          </a:ln>
        </p:spPr>
      </p:pic>
      <p:sp>
        <p:nvSpPr>
          <p:cNvPr id="291" name="Google Shape;291;p35"/>
          <p:cNvSpPr txBox="1"/>
          <p:nvPr/>
        </p:nvSpPr>
        <p:spPr>
          <a:xfrm>
            <a:off x="1190575" y="594100"/>
            <a:ext cx="19752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50%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50%</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aphicFrame>
        <p:nvGraphicFramePr>
          <p:cNvPr id="296" name="Google Shape;296;p36"/>
          <p:cNvGraphicFramePr/>
          <p:nvPr/>
        </p:nvGraphicFramePr>
        <p:xfrm>
          <a:off x="427875" y="1573850"/>
          <a:ext cx="3000000" cy="3000000"/>
        </p:xfrm>
        <a:graphic>
          <a:graphicData uri="http://schemas.openxmlformats.org/drawingml/2006/table">
            <a:tbl>
              <a:tblPr>
                <a:noFill/>
                <a:tableStyleId>{B89D340A-D4D9-428B-AB7F-C8CD8C995534}</a:tableStyleId>
              </a:tblPr>
              <a:tblGrid>
                <a:gridCol w="752550"/>
                <a:gridCol w="733250"/>
                <a:gridCol w="730500"/>
                <a:gridCol w="718150"/>
                <a:gridCol w="718100"/>
                <a:gridCol w="730525"/>
                <a:gridCol w="705750"/>
                <a:gridCol w="730525"/>
                <a:gridCol w="718125"/>
                <a:gridCol w="755300"/>
                <a:gridCol w="730900"/>
              </a:tblGrid>
              <a:tr h="458325">
                <a:tc rowSpan="3">
                  <a:txBody>
                    <a:bodyPr/>
                    <a:lstStyle/>
                    <a:p>
                      <a:pPr indent="0" lvl="0" marL="0" rtl="0" algn="ctr">
                        <a:spcBef>
                          <a:spcPts val="0"/>
                        </a:spcBef>
                        <a:spcAft>
                          <a:spcPts val="0"/>
                        </a:spcAft>
                        <a:buNone/>
                      </a:pPr>
                      <a:r>
                        <a:rPr lang="en" sz="1100">
                          <a:solidFill>
                            <a:srgbClr val="F3F3F3"/>
                          </a:solidFill>
                        </a:rPr>
                        <a:t>Perhitungan Jarak</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gridSpan="10">
                  <a:txBody>
                    <a:bodyPr/>
                    <a:lstStyle/>
                    <a:p>
                      <a:pPr indent="0" lvl="0" marL="0" rtl="0" algn="ctr">
                        <a:spcBef>
                          <a:spcPts val="0"/>
                        </a:spcBef>
                        <a:spcAft>
                          <a:spcPts val="0"/>
                        </a:spcAft>
                        <a:buNone/>
                      </a:pPr>
                      <a:r>
                        <a:rPr lang="en" sz="1100">
                          <a:solidFill>
                            <a:srgbClr val="F3F3F3"/>
                          </a:solidFill>
                        </a:rPr>
                        <a:t>Jumlah tetangga</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372075">
                <a:tc vMerge="1"/>
                <a:tc gridSpan="2">
                  <a:txBody>
                    <a:bodyPr/>
                    <a:lstStyle/>
                    <a:p>
                      <a:pPr indent="0" lvl="0" marL="0" rtl="0" algn="ctr">
                        <a:spcBef>
                          <a:spcPts val="0"/>
                        </a:spcBef>
                        <a:spcAft>
                          <a:spcPts val="0"/>
                        </a:spcAft>
                        <a:buNone/>
                      </a:pPr>
                      <a:r>
                        <a:rPr lang="en" sz="700"/>
                        <a:t>3</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5</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7</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11</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lang="en" sz="700"/>
                        <a:t>31</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r>
              <a:tr h="479600">
                <a:tc vMerge="1"/>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uniform</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distance</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620675">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euclidean</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200"/>
                        <a:t>76.06%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75.73%</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78.69%</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78.21%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79.47%</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78.78%</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80.02%</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79.09%</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highlight>
                            <a:srgbClr val="B6D7A8"/>
                          </a:highlight>
                        </a:rPr>
                        <a:t>81.56%</a:t>
                      </a:r>
                      <a:endParaRPr b="1" sz="1200">
                        <a:highlight>
                          <a:srgbClr val="B6D7A8"/>
                        </a:highlight>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80.48%</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588550">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manhattan</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200"/>
                        <a:t>76.06%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75.73%</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78.72%</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78.23%</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79.51%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78.77%</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80.03%</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79.11%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81.55%</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80.50%</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620600">
                <a:tc>
                  <a:txBody>
                    <a:bodyPr/>
                    <a:lstStyle/>
                    <a:p>
                      <a:pPr indent="0" lvl="0" marL="0" rtl="0" algn="ctr">
                        <a:lnSpc>
                          <a:spcPct val="135714"/>
                        </a:lnSpc>
                        <a:spcBef>
                          <a:spcPts val="0"/>
                        </a:spcBef>
                        <a:spcAft>
                          <a:spcPts val="0"/>
                        </a:spcAft>
                        <a:buNone/>
                      </a:pPr>
                      <a:r>
                        <a:rPr lang="en" sz="700">
                          <a:latin typeface="Courier New"/>
                          <a:ea typeface="Courier New"/>
                          <a:cs typeface="Courier New"/>
                          <a:sym typeface="Courier New"/>
                        </a:rPr>
                        <a:t>chebyshev</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200"/>
                        <a:t>76.07%</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75.74%</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78.70%</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78.22%</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79.45%</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78.77%</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79.91%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79.09%</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81.52%</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80.48%</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bl>
          </a:graphicData>
        </a:graphic>
      </p:graphicFrame>
      <p:pic>
        <p:nvPicPr>
          <p:cNvPr id="297" name="Google Shape;297;p36"/>
          <p:cNvPicPr preferRelativeResize="0"/>
          <p:nvPr/>
        </p:nvPicPr>
        <p:blipFill>
          <a:blip r:embed="rId3">
            <a:alphaModFix/>
          </a:blip>
          <a:stretch>
            <a:fillRect/>
          </a:stretch>
        </p:blipFill>
        <p:spPr>
          <a:xfrm>
            <a:off x="3220387" y="601044"/>
            <a:ext cx="3193131" cy="706800"/>
          </a:xfrm>
          <a:prstGeom prst="rect">
            <a:avLst/>
          </a:prstGeom>
          <a:noFill/>
          <a:ln>
            <a:noFill/>
          </a:ln>
        </p:spPr>
      </p:pic>
      <p:sp>
        <p:nvSpPr>
          <p:cNvPr id="298" name="Google Shape;298;p36"/>
          <p:cNvSpPr txBox="1"/>
          <p:nvPr>
            <p:ph type="title"/>
          </p:nvPr>
        </p:nvSpPr>
        <p:spPr>
          <a:xfrm>
            <a:off x="6753250" y="497400"/>
            <a:ext cx="1698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Neighbour : 31</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Weight : Uniform</a:t>
            </a:r>
            <a:br>
              <a:rPr lang="en" sz="1400">
                <a:latin typeface="Lato"/>
                <a:ea typeface="Lato"/>
                <a:cs typeface="Lato"/>
                <a:sym typeface="Lato"/>
              </a:rPr>
            </a:br>
            <a:r>
              <a:rPr lang="en" sz="1400">
                <a:latin typeface="Lato"/>
                <a:ea typeface="Lato"/>
                <a:cs typeface="Lato"/>
                <a:sym typeface="Lato"/>
              </a:rPr>
              <a:t>Metric : Euclidean</a:t>
            </a:r>
            <a:br>
              <a:rPr lang="en" sz="1400">
                <a:latin typeface="Lato"/>
                <a:ea typeface="Lato"/>
                <a:cs typeface="Lato"/>
                <a:sym typeface="Lato"/>
              </a:rPr>
            </a:br>
            <a:r>
              <a:rPr lang="en" sz="1400">
                <a:latin typeface="Lato"/>
                <a:ea typeface="Lato"/>
                <a:cs typeface="Lato"/>
                <a:sym typeface="Lato"/>
              </a:rPr>
              <a:t>Best F1: 81.56%</a:t>
            </a:r>
            <a:endParaRPr/>
          </a:p>
        </p:txBody>
      </p:sp>
      <p:sp>
        <p:nvSpPr>
          <p:cNvPr id="299" name="Google Shape;299;p36"/>
          <p:cNvSpPr txBox="1"/>
          <p:nvPr/>
        </p:nvSpPr>
        <p:spPr>
          <a:xfrm>
            <a:off x="1190575" y="594100"/>
            <a:ext cx="19752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40%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60%</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a:t>
            </a:r>
            <a:r>
              <a:rPr lang="en"/>
              <a:t> Tree</a:t>
            </a:r>
            <a:endParaRPr/>
          </a:p>
        </p:txBody>
      </p:sp>
      <p:sp>
        <p:nvSpPr>
          <p:cNvPr id="305" name="Google Shape;305;p37"/>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a:t>
            </a:r>
            <a:endParaRPr b="1"/>
          </a:p>
          <a:p>
            <a:pPr indent="0" lvl="0" marL="0" rtl="0" algn="l">
              <a:spcBef>
                <a:spcPts val="0"/>
              </a:spcBef>
              <a:spcAft>
                <a:spcPts val="0"/>
              </a:spcAft>
              <a:buNone/>
            </a:pPr>
            <a:r>
              <a:t/>
            </a:r>
            <a:endParaRPr/>
          </a:p>
        </p:txBody>
      </p:sp>
      <p:sp>
        <p:nvSpPr>
          <p:cNvPr id="311" name="Google Shape;311;p38"/>
          <p:cNvSpPr txBox="1"/>
          <p:nvPr/>
        </p:nvSpPr>
        <p:spPr>
          <a:xfrm>
            <a:off x="1297500" y="9256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30%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70%</a:t>
            </a:r>
            <a:endParaRPr sz="800">
              <a:latin typeface="Lato"/>
              <a:ea typeface="Lato"/>
              <a:cs typeface="Lato"/>
              <a:sym typeface="Lato"/>
            </a:endParaRPr>
          </a:p>
        </p:txBody>
      </p:sp>
      <p:sp>
        <p:nvSpPr>
          <p:cNvPr id="312" name="Google Shape;312;p38"/>
          <p:cNvSpPr txBox="1"/>
          <p:nvPr/>
        </p:nvSpPr>
        <p:spPr>
          <a:xfrm>
            <a:off x="6595025" y="616325"/>
            <a:ext cx="1903800" cy="13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criterion</a:t>
            </a:r>
            <a:r>
              <a:rPr lang="en">
                <a:solidFill>
                  <a:srgbClr val="FFFFFF"/>
                </a:solidFill>
                <a:latin typeface="Lato"/>
                <a:ea typeface="Lato"/>
                <a:cs typeface="Lato"/>
                <a:sym typeface="Lato"/>
              </a:rPr>
              <a:t> : entropy</a:t>
            </a:r>
            <a:br>
              <a:rPr lang="en">
                <a:solidFill>
                  <a:srgbClr val="FFFFFF"/>
                </a:solidFill>
                <a:latin typeface="Lato"/>
                <a:ea typeface="Lato"/>
                <a:cs typeface="Lato"/>
                <a:sym typeface="Lato"/>
              </a:rPr>
            </a:br>
            <a:r>
              <a:rPr lang="en">
                <a:solidFill>
                  <a:srgbClr val="FFFFFF"/>
                </a:solidFill>
                <a:latin typeface="Lato"/>
                <a:ea typeface="Lato"/>
                <a:cs typeface="Lato"/>
                <a:sym typeface="Lato"/>
              </a:rPr>
              <a:t>Max depth : none</a:t>
            </a:r>
            <a:br>
              <a:rPr lang="en">
                <a:solidFill>
                  <a:srgbClr val="FFFFFF"/>
                </a:solidFill>
                <a:latin typeface="Lato"/>
                <a:ea typeface="Lato"/>
                <a:cs typeface="Lato"/>
                <a:sym typeface="Lato"/>
              </a:rPr>
            </a:br>
            <a:r>
              <a:rPr lang="en">
                <a:solidFill>
                  <a:srgbClr val="FFFFFF"/>
                </a:solidFill>
                <a:latin typeface="Lato"/>
                <a:ea typeface="Lato"/>
                <a:cs typeface="Lato"/>
                <a:sym typeface="Lato"/>
              </a:rPr>
              <a:t>Best F1: 81.11%</a:t>
            </a:r>
            <a:endParaRPr>
              <a:solidFill>
                <a:srgbClr val="FFFFFF"/>
              </a:solidFill>
              <a:latin typeface="Lato"/>
              <a:ea typeface="Lato"/>
              <a:cs typeface="Lato"/>
              <a:sym typeface="Lato"/>
            </a:endParaRPr>
          </a:p>
        </p:txBody>
      </p:sp>
      <p:graphicFrame>
        <p:nvGraphicFramePr>
          <p:cNvPr id="313" name="Google Shape;313;p38"/>
          <p:cNvGraphicFramePr/>
          <p:nvPr/>
        </p:nvGraphicFramePr>
        <p:xfrm>
          <a:off x="560150" y="2038250"/>
          <a:ext cx="3000000" cy="3000000"/>
        </p:xfrm>
        <a:graphic>
          <a:graphicData uri="http://schemas.openxmlformats.org/drawingml/2006/table">
            <a:tbl>
              <a:tblPr>
                <a:noFill/>
                <a:tableStyleId>{B89D340A-D4D9-428B-AB7F-C8CD8C995534}</a:tableStyleId>
              </a:tblPr>
              <a:tblGrid>
                <a:gridCol w="763800"/>
                <a:gridCol w="763800"/>
                <a:gridCol w="763800"/>
                <a:gridCol w="763800"/>
                <a:gridCol w="763800"/>
                <a:gridCol w="763800"/>
                <a:gridCol w="763800"/>
                <a:gridCol w="763800"/>
                <a:gridCol w="763800"/>
                <a:gridCol w="763800"/>
              </a:tblGrid>
              <a:tr h="100000">
                <a:tc gridSpan="10">
                  <a:txBody>
                    <a:bodyPr/>
                    <a:lstStyle/>
                    <a:p>
                      <a:pPr indent="0" lvl="0" marL="0" rtl="0" algn="ctr">
                        <a:spcBef>
                          <a:spcPts val="0"/>
                        </a:spcBef>
                        <a:spcAft>
                          <a:spcPts val="0"/>
                        </a:spcAft>
                        <a:buNone/>
                      </a:pPr>
                      <a:r>
                        <a:rPr b="1" lang="en" sz="1100">
                          <a:solidFill>
                            <a:srgbClr val="F3F3F3"/>
                          </a:solidFill>
                        </a:rPr>
                        <a:t>Param grid</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235825">
                <a:tc gridSpan="2">
                  <a:txBody>
                    <a:bodyPr/>
                    <a:lstStyle/>
                    <a:p>
                      <a:pPr indent="0" lvl="0" marL="0" rtl="0" algn="ctr">
                        <a:spcBef>
                          <a:spcPts val="0"/>
                        </a:spcBef>
                        <a:spcAft>
                          <a:spcPts val="0"/>
                        </a:spcAft>
                        <a:buNone/>
                      </a:pPr>
                      <a:r>
                        <a:rPr b="1" lang="en" sz="700"/>
                        <a:t>none</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5</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7</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10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20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r>
              <a:tr h="532575">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gini</a:t>
                      </a:r>
                      <a:endParaRPr b="1" sz="105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700">
                        <a:latin typeface="Courier New"/>
                        <a:ea typeface="Courier New"/>
                        <a:cs typeface="Courier New"/>
                        <a:sym typeface="Courier New"/>
                      </a:endParaRPr>
                    </a:p>
                    <a:p>
                      <a:pPr indent="0" lvl="0" marL="0" rtl="0" algn="ctr">
                        <a:spcBef>
                          <a:spcPts val="0"/>
                        </a:spcBef>
                        <a:spcAft>
                          <a:spcPts val="0"/>
                        </a:spcAft>
                        <a:buNone/>
                      </a:pPr>
                      <a:r>
                        <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entropy</a:t>
                      </a:r>
                      <a:endParaRPr b="1" sz="105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700">
                        <a:latin typeface="Courier New"/>
                        <a:ea typeface="Courier New"/>
                        <a:cs typeface="Courier New"/>
                        <a:sym typeface="Courier New"/>
                      </a:endParaRPr>
                    </a:p>
                    <a:p>
                      <a:pPr indent="0" lvl="0" marL="0" rtl="0" algn="ctr">
                        <a:spcBef>
                          <a:spcPts val="0"/>
                        </a:spcBef>
                        <a:spcAft>
                          <a:spcPts val="0"/>
                        </a:spcAft>
                        <a:buNone/>
                      </a:pPr>
                      <a:r>
                        <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gini</a:t>
                      </a:r>
                      <a:endParaRPr b="1" sz="105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700">
                        <a:latin typeface="Courier New"/>
                        <a:ea typeface="Courier New"/>
                        <a:cs typeface="Courier New"/>
                        <a:sym typeface="Courier New"/>
                      </a:endParaRPr>
                    </a:p>
                    <a:p>
                      <a:pPr indent="0" lvl="0" marL="0" rtl="0" algn="ctr">
                        <a:spcBef>
                          <a:spcPts val="0"/>
                        </a:spcBef>
                        <a:spcAft>
                          <a:spcPts val="0"/>
                        </a:spcAft>
                        <a:buNone/>
                      </a:pPr>
                      <a:r>
                        <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entropy</a:t>
                      </a:r>
                      <a:endParaRPr b="1" sz="105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700">
                        <a:latin typeface="Courier New"/>
                        <a:ea typeface="Courier New"/>
                        <a:cs typeface="Courier New"/>
                        <a:sym typeface="Courier New"/>
                      </a:endParaRPr>
                    </a:p>
                    <a:p>
                      <a:pPr indent="0" lvl="0" marL="0" rtl="0" algn="ctr">
                        <a:spcBef>
                          <a:spcPts val="0"/>
                        </a:spcBef>
                        <a:spcAft>
                          <a:spcPts val="0"/>
                        </a:spcAft>
                        <a:buNone/>
                      </a:pPr>
                      <a:r>
                        <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gini</a:t>
                      </a:r>
                      <a:endParaRPr b="1" sz="105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700">
                        <a:latin typeface="Courier New"/>
                        <a:ea typeface="Courier New"/>
                        <a:cs typeface="Courier New"/>
                        <a:sym typeface="Courier New"/>
                      </a:endParaRPr>
                    </a:p>
                    <a:p>
                      <a:pPr indent="0" lvl="0" marL="0" rtl="0" algn="ctr">
                        <a:spcBef>
                          <a:spcPts val="0"/>
                        </a:spcBef>
                        <a:spcAft>
                          <a:spcPts val="0"/>
                        </a:spcAft>
                        <a:buNone/>
                      </a:pPr>
                      <a:r>
                        <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entropy</a:t>
                      </a:r>
                      <a:endParaRPr b="1" sz="105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700">
                        <a:latin typeface="Courier New"/>
                        <a:ea typeface="Courier New"/>
                        <a:cs typeface="Courier New"/>
                        <a:sym typeface="Courier New"/>
                      </a:endParaRPr>
                    </a:p>
                    <a:p>
                      <a:pPr indent="0" lvl="0" marL="0" rtl="0" algn="ctr">
                        <a:spcBef>
                          <a:spcPts val="0"/>
                        </a:spcBef>
                        <a:spcAft>
                          <a:spcPts val="0"/>
                        </a:spcAft>
                        <a:buNone/>
                      </a:pPr>
                      <a:r>
                        <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gini</a:t>
                      </a:r>
                      <a:endParaRPr b="1" sz="105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700">
                        <a:latin typeface="Courier New"/>
                        <a:ea typeface="Courier New"/>
                        <a:cs typeface="Courier New"/>
                        <a:sym typeface="Courier New"/>
                      </a:endParaRPr>
                    </a:p>
                    <a:p>
                      <a:pPr indent="0" lvl="0" marL="0" rtl="0" algn="ctr">
                        <a:spcBef>
                          <a:spcPts val="0"/>
                        </a:spcBef>
                        <a:spcAft>
                          <a:spcPts val="0"/>
                        </a:spcAft>
                        <a:buNone/>
                      </a:pPr>
                      <a:r>
                        <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entropy</a:t>
                      </a:r>
                      <a:endParaRPr b="1" sz="105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700">
                        <a:latin typeface="Courier New"/>
                        <a:ea typeface="Courier New"/>
                        <a:cs typeface="Courier New"/>
                        <a:sym typeface="Courier New"/>
                      </a:endParaRPr>
                    </a:p>
                    <a:p>
                      <a:pPr indent="0" lvl="0" marL="0" rtl="0" algn="ctr">
                        <a:spcBef>
                          <a:spcPts val="0"/>
                        </a:spcBef>
                        <a:spcAft>
                          <a:spcPts val="0"/>
                        </a:spcAft>
                        <a:buNone/>
                      </a:pPr>
                      <a:r>
                        <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gini</a:t>
                      </a:r>
                      <a:endParaRPr b="1" sz="105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700">
                        <a:latin typeface="Courier New"/>
                        <a:ea typeface="Courier New"/>
                        <a:cs typeface="Courier New"/>
                        <a:sym typeface="Courier New"/>
                      </a:endParaRPr>
                    </a:p>
                    <a:p>
                      <a:pPr indent="0" lvl="0" marL="0" rtl="0" algn="ctr">
                        <a:spcBef>
                          <a:spcPts val="0"/>
                        </a:spcBef>
                        <a:spcAft>
                          <a:spcPts val="0"/>
                        </a:spcAft>
                        <a:buNone/>
                      </a:pPr>
                      <a:r>
                        <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50">
                          <a:latin typeface="Courier New"/>
                          <a:ea typeface="Courier New"/>
                          <a:cs typeface="Courier New"/>
                          <a:sym typeface="Courier New"/>
                        </a:rPr>
                        <a:t>entropy</a:t>
                      </a:r>
                      <a:endParaRPr b="1" sz="1050">
                        <a:latin typeface="Courier New"/>
                        <a:ea typeface="Courier New"/>
                        <a:cs typeface="Courier New"/>
                        <a:sym typeface="Courier New"/>
                      </a:endParaRPr>
                    </a:p>
                    <a:p>
                      <a:pPr indent="0" lvl="0" marL="0" rtl="0" algn="ctr">
                        <a:spcBef>
                          <a:spcPts val="0"/>
                        </a:spcBef>
                        <a:spcAft>
                          <a:spcPts val="0"/>
                        </a:spcAft>
                        <a:buNone/>
                      </a:pPr>
                      <a:r>
                        <a:t/>
                      </a:r>
                      <a:endParaRPr b="1" sz="700">
                        <a:latin typeface="Courier New"/>
                        <a:ea typeface="Courier New"/>
                        <a:cs typeface="Courier New"/>
                        <a:sym typeface="Courier New"/>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r>
              <a:tr h="688775">
                <a:tc>
                  <a:txBody>
                    <a:bodyPr/>
                    <a:lstStyle/>
                    <a:p>
                      <a:pPr indent="0" lvl="0" marL="0" rtl="0" algn="l">
                        <a:spcBef>
                          <a:spcPts val="0"/>
                        </a:spcBef>
                        <a:spcAft>
                          <a:spcPts val="0"/>
                        </a:spcAft>
                        <a:buNone/>
                      </a:pPr>
                      <a:r>
                        <a:rPr lang="en">
                          <a:solidFill>
                            <a:srgbClr val="FF0000"/>
                          </a:solidFill>
                        </a:rPr>
                        <a:t>81,11%</a:t>
                      </a:r>
                      <a:endParaRPr>
                        <a:solidFill>
                          <a:srgbClr val="FF0000"/>
                        </a:solidFill>
                      </a:endParaRPr>
                    </a:p>
                  </a:txBody>
                  <a:tcPr marT="91425" marB="91425" marR="91425" marL="91425">
                    <a:solidFill>
                      <a:srgbClr val="CFE2F3"/>
                    </a:solidFill>
                  </a:tcPr>
                </a:tc>
                <a:tc>
                  <a:txBody>
                    <a:bodyPr/>
                    <a:lstStyle/>
                    <a:p>
                      <a:pPr indent="0" lvl="0" marL="0" rtl="0" algn="l">
                        <a:spcBef>
                          <a:spcPts val="0"/>
                        </a:spcBef>
                        <a:spcAft>
                          <a:spcPts val="0"/>
                        </a:spcAft>
                        <a:buNone/>
                      </a:pPr>
                      <a:r>
                        <a:rPr lang="en">
                          <a:solidFill>
                            <a:srgbClr val="FF0000"/>
                          </a:solidFill>
                        </a:rPr>
                        <a:t>81,11%</a:t>
                      </a:r>
                      <a:endParaRPr>
                        <a:solidFill>
                          <a:srgbClr val="FF0000"/>
                        </a:solidFill>
                      </a:endParaRPr>
                    </a:p>
                  </a:txBody>
                  <a:tcPr marT="91425" marB="91425" marR="91425" marL="91425">
                    <a:solidFill>
                      <a:srgbClr val="CFE2F3"/>
                    </a:solidFill>
                  </a:tcPr>
                </a:tc>
                <a:tc>
                  <a:txBody>
                    <a:bodyPr/>
                    <a:lstStyle/>
                    <a:p>
                      <a:pPr indent="0" lvl="0" marL="0" rtl="0" algn="l">
                        <a:spcBef>
                          <a:spcPts val="0"/>
                        </a:spcBef>
                        <a:spcAft>
                          <a:spcPts val="0"/>
                        </a:spcAft>
                        <a:buNone/>
                      </a:pPr>
                      <a:r>
                        <a:rPr lang="en"/>
                        <a:t>79,34%</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79,34%</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79,54%</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79,34%</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80,11%</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79,34%</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81,05%</a:t>
                      </a:r>
                      <a:endParaRPr/>
                    </a:p>
                  </a:txBody>
                  <a:tcPr marT="91425" marB="91425" marR="91425" marL="91425">
                    <a:solidFill>
                      <a:srgbClr val="CFE2F3"/>
                    </a:solidFill>
                  </a:tcPr>
                </a:tc>
                <a:tc>
                  <a:txBody>
                    <a:bodyPr/>
                    <a:lstStyle/>
                    <a:p>
                      <a:pPr indent="0" lvl="0" marL="0" rtl="0" algn="l">
                        <a:spcBef>
                          <a:spcPts val="0"/>
                        </a:spcBef>
                        <a:spcAft>
                          <a:spcPts val="0"/>
                        </a:spcAft>
                        <a:buNone/>
                      </a:pPr>
                      <a:r>
                        <a:rPr lang="en"/>
                        <a:t>79,34%</a:t>
                      </a:r>
                      <a:endParaRPr/>
                    </a:p>
                  </a:txBody>
                  <a:tcPr marT="91425" marB="91425" marR="91425" marL="91425">
                    <a:solidFill>
                      <a:srgbClr val="CFE2F3"/>
                    </a:solidFill>
                  </a:tcPr>
                </a:tc>
              </a:tr>
            </a:tbl>
          </a:graphicData>
        </a:graphic>
      </p:graphicFrame>
      <p:pic>
        <p:nvPicPr>
          <p:cNvPr id="314" name="Google Shape;314;p38"/>
          <p:cNvPicPr preferRelativeResize="0"/>
          <p:nvPr/>
        </p:nvPicPr>
        <p:blipFill>
          <a:blip r:embed="rId3">
            <a:alphaModFix/>
          </a:blip>
          <a:stretch>
            <a:fillRect/>
          </a:stretch>
        </p:blipFill>
        <p:spPr>
          <a:xfrm>
            <a:off x="3293795" y="965570"/>
            <a:ext cx="2780705" cy="626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6588850" y="673875"/>
            <a:ext cx="1659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criterion : entropy</a:t>
            </a:r>
            <a:br>
              <a:rPr lang="en" sz="1400">
                <a:latin typeface="Lato"/>
                <a:ea typeface="Lato"/>
                <a:cs typeface="Lato"/>
                <a:sym typeface="Lato"/>
              </a:rPr>
            </a:br>
            <a:r>
              <a:rPr lang="en" sz="1400">
                <a:latin typeface="Lato"/>
                <a:ea typeface="Lato"/>
                <a:cs typeface="Lato"/>
                <a:sym typeface="Lato"/>
              </a:rPr>
              <a:t>Max depth : 5</a:t>
            </a:r>
            <a:br>
              <a:rPr lang="en" sz="1400">
                <a:latin typeface="Lato"/>
                <a:ea typeface="Lato"/>
                <a:cs typeface="Lato"/>
                <a:sym typeface="Lato"/>
              </a:rPr>
            </a:br>
            <a:r>
              <a:rPr lang="en" sz="1400">
                <a:latin typeface="Lato"/>
                <a:ea typeface="Lato"/>
                <a:cs typeface="Lato"/>
                <a:sym typeface="Lato"/>
              </a:rPr>
              <a:t>Best F1: 82.37%</a:t>
            </a:r>
            <a:endParaRPr/>
          </a:p>
        </p:txBody>
      </p:sp>
      <p:graphicFrame>
        <p:nvGraphicFramePr>
          <p:cNvPr id="320" name="Google Shape;320;p39"/>
          <p:cNvGraphicFramePr/>
          <p:nvPr/>
        </p:nvGraphicFramePr>
        <p:xfrm>
          <a:off x="560150" y="2038250"/>
          <a:ext cx="3000000" cy="3000000"/>
        </p:xfrm>
        <a:graphic>
          <a:graphicData uri="http://schemas.openxmlformats.org/drawingml/2006/table">
            <a:tbl>
              <a:tblPr>
                <a:noFill/>
                <a:tableStyleId>{B89D340A-D4D9-428B-AB7F-C8CD8C995534}</a:tableStyleId>
              </a:tblPr>
              <a:tblGrid>
                <a:gridCol w="763800"/>
                <a:gridCol w="763800"/>
                <a:gridCol w="763800"/>
                <a:gridCol w="763800"/>
                <a:gridCol w="763800"/>
                <a:gridCol w="763800"/>
                <a:gridCol w="763800"/>
                <a:gridCol w="763800"/>
                <a:gridCol w="763800"/>
                <a:gridCol w="763800"/>
              </a:tblGrid>
              <a:tr h="100000">
                <a:tc gridSpan="10">
                  <a:txBody>
                    <a:bodyPr/>
                    <a:lstStyle/>
                    <a:p>
                      <a:pPr indent="0" lvl="0" marL="0" rtl="0" algn="ctr">
                        <a:spcBef>
                          <a:spcPts val="0"/>
                        </a:spcBef>
                        <a:spcAft>
                          <a:spcPts val="0"/>
                        </a:spcAft>
                        <a:buNone/>
                      </a:pPr>
                      <a:r>
                        <a:rPr b="1" lang="en" sz="1100">
                          <a:solidFill>
                            <a:srgbClr val="F3F3F3"/>
                          </a:solidFill>
                        </a:rPr>
                        <a:t>Param grid</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235825">
                <a:tc gridSpan="2">
                  <a:txBody>
                    <a:bodyPr/>
                    <a:lstStyle/>
                    <a:p>
                      <a:pPr indent="0" lvl="0" marL="0" rtl="0" algn="ctr">
                        <a:spcBef>
                          <a:spcPts val="0"/>
                        </a:spcBef>
                        <a:spcAft>
                          <a:spcPts val="0"/>
                        </a:spcAft>
                        <a:buNone/>
                      </a:pPr>
                      <a:r>
                        <a:rPr b="1" lang="en" sz="700"/>
                        <a:t>none</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5</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7</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10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20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r>
              <a:tr h="235825">
                <a:tc gridSpan="10">
                  <a:txBody>
                    <a:bodyPr/>
                    <a:lstStyle/>
                    <a:p>
                      <a:pPr indent="0" lvl="0" marL="0" rtl="0" algn="ctr">
                        <a:spcBef>
                          <a:spcPts val="0"/>
                        </a:spcBef>
                        <a:spcAft>
                          <a:spcPts val="0"/>
                        </a:spcAft>
                        <a:buNone/>
                      </a:pPr>
                      <a:r>
                        <a:rPr b="1" lang="en" sz="1100">
                          <a:solidFill>
                            <a:srgbClr val="F3F3F3"/>
                          </a:solidFill>
                        </a:rPr>
                        <a:t>Criterion</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532575">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latin typeface="Courier New"/>
                        <a:ea typeface="Courier New"/>
                        <a:cs typeface="Courier New"/>
                        <a:sym typeface="Courier New"/>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688775">
                <a:tc>
                  <a:txBody>
                    <a:bodyPr/>
                    <a:lstStyle/>
                    <a:p>
                      <a:pPr indent="0" lvl="0" marL="0" rtl="0" algn="l">
                        <a:lnSpc>
                          <a:spcPct val="135714"/>
                        </a:lnSpc>
                        <a:spcBef>
                          <a:spcPts val="0"/>
                        </a:spcBef>
                        <a:spcAft>
                          <a:spcPts val="0"/>
                        </a:spcAft>
                        <a:buNone/>
                      </a:pPr>
                      <a:r>
                        <a:rPr b="1" lang="en" sz="1000"/>
                        <a:t>80.10</a:t>
                      </a:r>
                      <a:r>
                        <a:rPr b="1" lang="en" sz="1000"/>
                        <a:t>%</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000"/>
                        <a:t>80.08%</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000"/>
                        <a:t>81.67</a:t>
                      </a:r>
                      <a:r>
                        <a:rPr b="1" lang="en" sz="1000"/>
                        <a:t>%</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000">
                          <a:solidFill>
                            <a:srgbClr val="FF0000"/>
                          </a:solidFill>
                        </a:rPr>
                        <a:t>82.37%</a:t>
                      </a:r>
                      <a:endParaRPr b="1" sz="1000">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000"/>
                        <a:t>82.34%</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000"/>
                        <a:t>82.19%</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000"/>
                        <a:t>82.05%</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000"/>
                        <a:t>81.82%</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000"/>
                        <a:t>80.35%</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000"/>
                        <a:t>80.25%</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bl>
          </a:graphicData>
        </a:graphic>
      </p:graphicFrame>
      <p:pic>
        <p:nvPicPr>
          <p:cNvPr id="321" name="Google Shape;321;p39"/>
          <p:cNvPicPr preferRelativeResize="0"/>
          <p:nvPr/>
        </p:nvPicPr>
        <p:blipFill>
          <a:blip r:embed="rId3">
            <a:alphaModFix/>
          </a:blip>
          <a:stretch>
            <a:fillRect/>
          </a:stretch>
        </p:blipFill>
        <p:spPr>
          <a:xfrm>
            <a:off x="3293795" y="879970"/>
            <a:ext cx="2780705" cy="626900"/>
          </a:xfrm>
          <a:prstGeom prst="rect">
            <a:avLst/>
          </a:prstGeom>
          <a:noFill/>
          <a:ln>
            <a:noFill/>
          </a:ln>
        </p:spPr>
      </p:pic>
      <p:sp>
        <p:nvSpPr>
          <p:cNvPr id="322" name="Google Shape;322;p39"/>
          <p:cNvSpPr txBox="1"/>
          <p:nvPr/>
        </p:nvSpPr>
        <p:spPr>
          <a:xfrm>
            <a:off x="1019350" y="762600"/>
            <a:ext cx="18321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50%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50%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1102975" y="570150"/>
            <a:ext cx="1846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Test size 40%</a:t>
            </a:r>
            <a:endParaRPr sz="1800"/>
          </a:p>
          <a:p>
            <a:pPr indent="0" lvl="0" marL="0" rtl="0" algn="l">
              <a:spcBef>
                <a:spcPts val="0"/>
              </a:spcBef>
              <a:spcAft>
                <a:spcPts val="0"/>
              </a:spcAft>
              <a:buNone/>
            </a:pPr>
            <a:r>
              <a:rPr lang="en" sz="1800"/>
              <a:t>Train size 60%</a:t>
            </a:r>
            <a:endParaRPr/>
          </a:p>
        </p:txBody>
      </p:sp>
      <p:graphicFrame>
        <p:nvGraphicFramePr>
          <p:cNvPr id="328" name="Google Shape;328;p40"/>
          <p:cNvGraphicFramePr/>
          <p:nvPr/>
        </p:nvGraphicFramePr>
        <p:xfrm>
          <a:off x="715888" y="1844850"/>
          <a:ext cx="3000000" cy="3000000"/>
        </p:xfrm>
        <a:graphic>
          <a:graphicData uri="http://schemas.openxmlformats.org/drawingml/2006/table">
            <a:tbl>
              <a:tblPr>
                <a:noFill/>
                <a:tableStyleId>{B89D340A-D4D9-428B-AB7F-C8CD8C995534}</a:tableStyleId>
              </a:tblPr>
              <a:tblGrid>
                <a:gridCol w="763050"/>
                <a:gridCol w="926500"/>
                <a:gridCol w="760750"/>
                <a:gridCol w="738100"/>
                <a:gridCol w="775600"/>
                <a:gridCol w="723275"/>
                <a:gridCol w="733575"/>
                <a:gridCol w="778900"/>
                <a:gridCol w="754475"/>
                <a:gridCol w="758000"/>
              </a:tblGrid>
              <a:tr h="100000">
                <a:tc gridSpan="10">
                  <a:txBody>
                    <a:bodyPr/>
                    <a:lstStyle/>
                    <a:p>
                      <a:pPr indent="0" lvl="0" marL="0" rtl="0" algn="ctr">
                        <a:spcBef>
                          <a:spcPts val="0"/>
                        </a:spcBef>
                        <a:spcAft>
                          <a:spcPts val="0"/>
                        </a:spcAft>
                        <a:buNone/>
                      </a:pPr>
                      <a:r>
                        <a:rPr b="1" lang="en" sz="1100">
                          <a:solidFill>
                            <a:srgbClr val="F3F3F3"/>
                          </a:solidFill>
                        </a:rPr>
                        <a:t>Max Depth</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235825">
                <a:tc gridSpan="2">
                  <a:txBody>
                    <a:bodyPr/>
                    <a:lstStyle/>
                    <a:p>
                      <a:pPr indent="0" lvl="0" marL="0" rtl="0" algn="ctr">
                        <a:spcBef>
                          <a:spcPts val="0"/>
                        </a:spcBef>
                        <a:spcAft>
                          <a:spcPts val="0"/>
                        </a:spcAft>
                        <a:buNone/>
                      </a:pPr>
                      <a:r>
                        <a:rPr b="1" lang="en" sz="700"/>
                        <a:t>none</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5</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7</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10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20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r>
              <a:tr h="308150">
                <a:tc gridSpan="10">
                  <a:txBody>
                    <a:bodyPr/>
                    <a:lstStyle/>
                    <a:p>
                      <a:pPr indent="0" lvl="0" marL="0" rtl="0" algn="ctr">
                        <a:lnSpc>
                          <a:spcPct val="135714"/>
                        </a:lnSpc>
                        <a:spcBef>
                          <a:spcPts val="0"/>
                        </a:spcBef>
                        <a:spcAft>
                          <a:spcPts val="0"/>
                        </a:spcAft>
                        <a:buNone/>
                      </a:pPr>
                      <a:r>
                        <a:rPr b="1" lang="en" sz="1100">
                          <a:solidFill>
                            <a:srgbClr val="F3F3F3"/>
                          </a:solidFill>
                        </a:rPr>
                        <a:t>Criterion</a:t>
                      </a:r>
                      <a:endParaRPr b="1" sz="1100">
                        <a:solidFill>
                          <a:srgbClr val="F3F3F3"/>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308150">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688775">
                <a:tc>
                  <a:txBody>
                    <a:bodyPr/>
                    <a:lstStyle/>
                    <a:p>
                      <a:pPr indent="0" lvl="0" marL="0" rtl="0" algn="ctr">
                        <a:lnSpc>
                          <a:spcPct val="135714"/>
                        </a:lnSpc>
                        <a:spcBef>
                          <a:spcPts val="0"/>
                        </a:spcBef>
                        <a:spcAft>
                          <a:spcPts val="0"/>
                        </a:spcAft>
                        <a:buNone/>
                      </a:pPr>
                      <a:r>
                        <a:rPr b="1" lang="en" sz="1200"/>
                        <a:t>80.23%</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80.18%</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81.44%</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81.04%</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highlight>
                            <a:srgbClr val="B6D7A8"/>
                          </a:highlight>
                        </a:rPr>
                        <a:t>82.34%</a:t>
                      </a:r>
                      <a:endParaRPr b="1" sz="1200">
                        <a:highlight>
                          <a:srgbClr val="B6D7A8"/>
                        </a:highlight>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82.13%</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82.08%</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81.76%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80.44%</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1200"/>
                        <a:t>80.46%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bl>
          </a:graphicData>
        </a:graphic>
      </p:graphicFrame>
      <p:pic>
        <p:nvPicPr>
          <p:cNvPr id="329" name="Google Shape;329;p40"/>
          <p:cNvPicPr preferRelativeResize="0"/>
          <p:nvPr/>
        </p:nvPicPr>
        <p:blipFill>
          <a:blip r:embed="rId3">
            <a:alphaModFix/>
          </a:blip>
          <a:stretch>
            <a:fillRect/>
          </a:stretch>
        </p:blipFill>
        <p:spPr>
          <a:xfrm>
            <a:off x="3356045" y="786595"/>
            <a:ext cx="2780705" cy="626900"/>
          </a:xfrm>
          <a:prstGeom prst="rect">
            <a:avLst/>
          </a:prstGeom>
          <a:noFill/>
          <a:ln>
            <a:noFill/>
          </a:ln>
        </p:spPr>
      </p:pic>
      <p:sp>
        <p:nvSpPr>
          <p:cNvPr id="330" name="Google Shape;330;p40"/>
          <p:cNvSpPr txBox="1"/>
          <p:nvPr/>
        </p:nvSpPr>
        <p:spPr>
          <a:xfrm>
            <a:off x="6616775" y="563050"/>
            <a:ext cx="1735200" cy="10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criterion : Gini</a:t>
            </a:r>
            <a:br>
              <a:rPr lang="en">
                <a:solidFill>
                  <a:schemeClr val="lt1"/>
                </a:solidFill>
                <a:latin typeface="Lato"/>
                <a:ea typeface="Lato"/>
                <a:cs typeface="Lato"/>
                <a:sym typeface="Lato"/>
              </a:rPr>
            </a:br>
            <a:r>
              <a:rPr lang="en">
                <a:solidFill>
                  <a:schemeClr val="lt1"/>
                </a:solidFill>
                <a:latin typeface="Lato"/>
                <a:ea typeface="Lato"/>
                <a:cs typeface="Lato"/>
                <a:sym typeface="Lato"/>
              </a:rPr>
              <a:t>Max depth :  7</a:t>
            </a:r>
            <a:br>
              <a:rPr lang="en">
                <a:solidFill>
                  <a:schemeClr val="lt1"/>
                </a:solidFill>
                <a:latin typeface="Lato"/>
                <a:ea typeface="Lato"/>
                <a:cs typeface="Lato"/>
                <a:sym typeface="Lato"/>
              </a:rPr>
            </a:br>
            <a:r>
              <a:rPr lang="en">
                <a:solidFill>
                  <a:schemeClr val="lt1"/>
                </a:solidFill>
                <a:latin typeface="Lato"/>
                <a:ea typeface="Lato"/>
                <a:cs typeface="Lato"/>
                <a:sym typeface="Lato"/>
              </a:rPr>
              <a:t>Best F1: 82.34%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MLP</a:t>
            </a:r>
            <a:endParaRPr/>
          </a:p>
        </p:txBody>
      </p:sp>
      <p:sp>
        <p:nvSpPr>
          <p:cNvPr id="336" name="Google Shape;336;p41"/>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Tentang Data</a:t>
            </a:r>
            <a:endParaRPr/>
          </a:p>
        </p:txBody>
      </p:sp>
      <p:pic>
        <p:nvPicPr>
          <p:cNvPr id="147" name="Google Shape;147;p15"/>
          <p:cNvPicPr preferRelativeResize="0"/>
          <p:nvPr/>
        </p:nvPicPr>
        <p:blipFill>
          <a:blip r:embed="rId3">
            <a:alphaModFix/>
          </a:blip>
          <a:stretch>
            <a:fillRect/>
          </a:stretch>
        </p:blipFill>
        <p:spPr>
          <a:xfrm>
            <a:off x="6011075" y="1183925"/>
            <a:ext cx="1733550" cy="1028700"/>
          </a:xfrm>
          <a:prstGeom prst="rect">
            <a:avLst/>
          </a:prstGeom>
          <a:noFill/>
          <a:ln>
            <a:noFill/>
          </a:ln>
        </p:spPr>
      </p:pic>
      <p:sp>
        <p:nvSpPr>
          <p:cNvPr id="148" name="Google Shape;148;p15"/>
          <p:cNvSpPr txBox="1"/>
          <p:nvPr/>
        </p:nvSpPr>
        <p:spPr>
          <a:xfrm>
            <a:off x="6011075" y="2392025"/>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lt1"/>
                </a:solidFill>
                <a:latin typeface="Lato"/>
                <a:ea typeface="Lato"/>
                <a:cs typeface="Lato"/>
                <a:sym typeface="Lato"/>
              </a:rPr>
              <a:t>Data berjumlah 381109 record dan terdiri 12 kolom dengan 1 kolom target yaitu </a:t>
            </a:r>
            <a:r>
              <a:rPr b="1" i="1" lang="en" sz="1500">
                <a:solidFill>
                  <a:schemeClr val="lt1"/>
                </a:solidFill>
                <a:latin typeface="Lato"/>
                <a:ea typeface="Lato"/>
                <a:cs typeface="Lato"/>
                <a:sym typeface="Lato"/>
              </a:rPr>
              <a:t>Response</a:t>
            </a:r>
            <a:r>
              <a:rPr b="1" lang="en" sz="1500">
                <a:solidFill>
                  <a:schemeClr val="lt1"/>
                </a:solidFill>
                <a:latin typeface="Lato"/>
                <a:ea typeface="Lato"/>
                <a:cs typeface="Lato"/>
                <a:sym typeface="Lato"/>
              </a:rPr>
              <a:t>, 10 kolom fitur, dan 1 kolom </a:t>
            </a:r>
            <a:r>
              <a:rPr b="1" i="1" lang="en" sz="1500">
                <a:solidFill>
                  <a:schemeClr val="lt1"/>
                </a:solidFill>
                <a:latin typeface="Lato"/>
                <a:ea typeface="Lato"/>
                <a:cs typeface="Lato"/>
                <a:sym typeface="Lato"/>
              </a:rPr>
              <a:t>id </a:t>
            </a:r>
            <a:r>
              <a:rPr b="1" lang="en" sz="1500">
                <a:solidFill>
                  <a:schemeClr val="lt1"/>
                </a:solidFill>
                <a:latin typeface="Lato"/>
                <a:ea typeface="Lato"/>
                <a:cs typeface="Lato"/>
                <a:sym typeface="Lato"/>
              </a:rPr>
              <a:t>yang dapat diabaikan</a:t>
            </a:r>
            <a:endParaRPr b="1" sz="1500">
              <a:solidFill>
                <a:schemeClr val="lt1"/>
              </a:solidFill>
              <a:latin typeface="Lato"/>
              <a:ea typeface="Lato"/>
              <a:cs typeface="Lato"/>
              <a:sym typeface="Lato"/>
            </a:endParaRPr>
          </a:p>
          <a:p>
            <a:pPr indent="0" lvl="0" marL="0" rtl="0" algn="just">
              <a:spcBef>
                <a:spcPts val="0"/>
              </a:spcBef>
              <a:spcAft>
                <a:spcPts val="0"/>
              </a:spcAft>
              <a:buNone/>
            </a:pPr>
            <a:r>
              <a:t/>
            </a:r>
            <a:endParaRPr b="1" sz="1500">
              <a:solidFill>
                <a:schemeClr val="lt1"/>
              </a:solidFill>
              <a:latin typeface="Lato"/>
              <a:ea typeface="Lato"/>
              <a:cs typeface="Lato"/>
              <a:sym typeface="Lato"/>
            </a:endParaRPr>
          </a:p>
          <a:p>
            <a:pPr indent="0" lvl="0" marL="0" rtl="0" algn="just">
              <a:spcBef>
                <a:spcPts val="0"/>
              </a:spcBef>
              <a:spcAft>
                <a:spcPts val="0"/>
              </a:spcAft>
              <a:buNone/>
            </a:pPr>
            <a:r>
              <a:rPr b="1" lang="en" sz="1500">
                <a:solidFill>
                  <a:schemeClr val="lt1"/>
                </a:solidFill>
                <a:latin typeface="Lato"/>
                <a:ea typeface="Lato"/>
                <a:cs typeface="Lato"/>
                <a:sym typeface="Lato"/>
              </a:rPr>
              <a:t>Dari 10 kolom fitur terdapat:</a:t>
            </a:r>
            <a:endParaRPr b="1" sz="1500">
              <a:solidFill>
                <a:schemeClr val="lt1"/>
              </a:solidFill>
              <a:latin typeface="Lato"/>
              <a:ea typeface="Lato"/>
              <a:cs typeface="Lato"/>
              <a:sym typeface="Lato"/>
            </a:endParaRPr>
          </a:p>
          <a:p>
            <a:pPr indent="-323850" lvl="0" marL="457200" rtl="0" algn="just">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3 kolom bertipe object</a:t>
            </a:r>
            <a:endParaRPr b="1" sz="1500">
              <a:solidFill>
                <a:schemeClr val="lt1"/>
              </a:solidFill>
              <a:latin typeface="Lato"/>
              <a:ea typeface="Lato"/>
              <a:cs typeface="Lato"/>
              <a:sym typeface="Lato"/>
            </a:endParaRPr>
          </a:p>
          <a:p>
            <a:pPr indent="-323850" lvl="0" marL="457200" rtl="0" algn="just">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3 kolom bertipe float</a:t>
            </a:r>
            <a:endParaRPr b="1" sz="1500">
              <a:solidFill>
                <a:schemeClr val="lt1"/>
              </a:solidFill>
              <a:latin typeface="Lato"/>
              <a:ea typeface="Lato"/>
              <a:cs typeface="Lato"/>
              <a:sym typeface="Lato"/>
            </a:endParaRPr>
          </a:p>
          <a:p>
            <a:pPr indent="-323850" lvl="0" marL="457200" rtl="0" algn="just">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4 kolom bertipe integer</a:t>
            </a:r>
            <a:endParaRPr b="1" sz="1500">
              <a:solidFill>
                <a:schemeClr val="lt1"/>
              </a:solidFill>
              <a:latin typeface="Lato"/>
              <a:ea typeface="Lato"/>
              <a:cs typeface="Lato"/>
              <a:sym typeface="Lato"/>
            </a:endParaRPr>
          </a:p>
        </p:txBody>
      </p:sp>
      <p:pic>
        <p:nvPicPr>
          <p:cNvPr id="149" name="Google Shape;149;p15"/>
          <p:cNvPicPr preferRelativeResize="0"/>
          <p:nvPr/>
        </p:nvPicPr>
        <p:blipFill>
          <a:blip r:embed="rId4">
            <a:alphaModFix/>
          </a:blip>
          <a:stretch>
            <a:fillRect/>
          </a:stretch>
        </p:blipFill>
        <p:spPr>
          <a:xfrm>
            <a:off x="1297500" y="964500"/>
            <a:ext cx="3144376" cy="40579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a:t>
            </a:r>
            <a:endParaRPr b="1"/>
          </a:p>
          <a:p>
            <a:pPr indent="0" lvl="0" marL="0" rtl="0" algn="l">
              <a:spcBef>
                <a:spcPts val="0"/>
              </a:spcBef>
              <a:spcAft>
                <a:spcPts val="0"/>
              </a:spcAft>
              <a:buNone/>
            </a:pPr>
            <a:r>
              <a:t/>
            </a:r>
            <a:endParaRPr/>
          </a:p>
        </p:txBody>
      </p:sp>
      <p:sp>
        <p:nvSpPr>
          <p:cNvPr id="342" name="Google Shape;342;p42"/>
          <p:cNvSpPr txBox="1"/>
          <p:nvPr/>
        </p:nvSpPr>
        <p:spPr>
          <a:xfrm>
            <a:off x="1297500" y="9256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30%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70%</a:t>
            </a:r>
            <a:endParaRPr sz="800">
              <a:latin typeface="Lato"/>
              <a:ea typeface="Lato"/>
              <a:cs typeface="Lato"/>
              <a:sym typeface="Lato"/>
            </a:endParaRPr>
          </a:p>
        </p:txBody>
      </p:sp>
      <p:sp>
        <p:nvSpPr>
          <p:cNvPr id="343" name="Google Shape;343;p42"/>
          <p:cNvSpPr txBox="1"/>
          <p:nvPr/>
        </p:nvSpPr>
        <p:spPr>
          <a:xfrm>
            <a:off x="6595025" y="616325"/>
            <a:ext cx="19038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graphicFrame>
        <p:nvGraphicFramePr>
          <p:cNvPr id="344" name="Google Shape;344;p42"/>
          <p:cNvGraphicFramePr/>
          <p:nvPr/>
        </p:nvGraphicFramePr>
        <p:xfrm>
          <a:off x="453463" y="1743725"/>
          <a:ext cx="3000000" cy="3000000"/>
        </p:xfrm>
        <a:graphic>
          <a:graphicData uri="http://schemas.openxmlformats.org/drawingml/2006/table">
            <a:tbl>
              <a:tblPr>
                <a:noFill/>
                <a:tableStyleId>{B89D340A-D4D9-428B-AB7F-C8CD8C995534}</a:tableStyleId>
              </a:tblPr>
              <a:tblGrid>
                <a:gridCol w="1330125"/>
                <a:gridCol w="1330125"/>
                <a:gridCol w="1330125"/>
                <a:gridCol w="1330125"/>
                <a:gridCol w="1330125"/>
                <a:gridCol w="1330125"/>
              </a:tblGrid>
              <a:tr h="379200">
                <a:tc gridSpan="5">
                  <a:txBody>
                    <a:bodyPr/>
                    <a:lstStyle/>
                    <a:p>
                      <a:pPr indent="0" lvl="0" marL="0" rtl="0" algn="ctr">
                        <a:spcBef>
                          <a:spcPts val="0"/>
                        </a:spcBef>
                        <a:spcAft>
                          <a:spcPts val="0"/>
                        </a:spcAft>
                        <a:buNone/>
                      </a:pPr>
                      <a:r>
                        <a:rPr b="1" lang="en">
                          <a:solidFill>
                            <a:srgbClr val="F3F3F3"/>
                          </a:solidFill>
                        </a:rPr>
                        <a:t>Param grid</a:t>
                      </a:r>
                      <a:endParaRPr b="1" sz="1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rowSpan="2">
                  <a:txBody>
                    <a:bodyPr/>
                    <a:lstStyle/>
                    <a:p>
                      <a:pPr indent="0" lvl="0" marL="0" rtl="0" algn="ctr">
                        <a:spcBef>
                          <a:spcPts val="0"/>
                        </a:spcBef>
                        <a:spcAft>
                          <a:spcPts val="0"/>
                        </a:spcAft>
                        <a:buNone/>
                      </a:pPr>
                      <a:r>
                        <a:rPr b="1" lang="en" sz="1200"/>
                        <a:t>F1 score</a:t>
                      </a:r>
                      <a:endParaRPr b="1" sz="1200">
                        <a:solidFill>
                          <a:srgbClr val="F3F3F3"/>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642700">
                <a:tc>
                  <a:txBody>
                    <a:bodyPr/>
                    <a:lstStyle/>
                    <a:p>
                      <a:pPr indent="0" lvl="0" marL="0" rtl="0" algn="ctr">
                        <a:spcBef>
                          <a:spcPts val="0"/>
                        </a:spcBef>
                        <a:spcAft>
                          <a:spcPts val="0"/>
                        </a:spcAft>
                        <a:buNone/>
                      </a:pPr>
                      <a:r>
                        <a:rPr b="1" lang="en" sz="1200"/>
                        <a:t>Hiden lapyer 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200"/>
                        <a:t>Hiden lapyer 2</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200"/>
                        <a:t>Hiden lapyer 3</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200"/>
                        <a:t>Hiden lapyer 4</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lnSpc>
                          <a:spcPct val="135714"/>
                        </a:lnSpc>
                        <a:spcBef>
                          <a:spcPts val="0"/>
                        </a:spcBef>
                        <a:spcAft>
                          <a:spcPts val="0"/>
                        </a:spcAft>
                        <a:buNone/>
                      </a:pPr>
                      <a:r>
                        <a:rPr b="1" lang="en" sz="1200"/>
                        <a:t>Learning rate</a:t>
                      </a:r>
                      <a:endParaRPr b="1" sz="1200"/>
                    </a:p>
                    <a:p>
                      <a:pPr indent="0" lvl="0" marL="0" rtl="0" algn="ctr">
                        <a:spcBef>
                          <a:spcPts val="0"/>
                        </a:spcBef>
                        <a:spcAft>
                          <a:spcPts val="0"/>
                        </a:spcAft>
                        <a:buNone/>
                      </a:pPr>
                      <a:r>
                        <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vMerge="1"/>
              </a:tr>
              <a:tr h="436050">
                <a:tc>
                  <a:txBody>
                    <a:bodyPr/>
                    <a:lstStyle/>
                    <a:p>
                      <a:pPr indent="0" lvl="0" marL="0" rtl="0" algn="ctr">
                        <a:lnSpc>
                          <a:spcPct val="115000"/>
                        </a:lnSpc>
                        <a:spcBef>
                          <a:spcPts val="0"/>
                        </a:spcBef>
                        <a:spcAft>
                          <a:spcPts val="0"/>
                        </a:spcAft>
                        <a:buNone/>
                      </a:pPr>
                      <a:r>
                        <a:rPr lang="en"/>
                        <a:t>256</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128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64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0.1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a:solidFill>
                            <a:srgbClr val="FF0000"/>
                          </a:solidFill>
                        </a:rPr>
                        <a:t>82,04%</a:t>
                      </a:r>
                      <a:endParaRPr b="1">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353425">
                <a:tc>
                  <a:txBody>
                    <a:bodyPr/>
                    <a:lstStyle/>
                    <a:p>
                      <a:pPr indent="0" lvl="0" marL="0" rtl="0" algn="ctr">
                        <a:lnSpc>
                          <a:spcPct val="115000"/>
                        </a:lnSpc>
                        <a:spcBef>
                          <a:spcPts val="0"/>
                        </a:spcBef>
                        <a:spcAft>
                          <a:spcPts val="0"/>
                        </a:spcAft>
                        <a:buNone/>
                      </a:pPr>
                      <a:r>
                        <a:rPr lang="en"/>
                        <a:t>256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64</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0.01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a:t>81,81%</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353425">
                <a:tc>
                  <a:txBody>
                    <a:bodyPr/>
                    <a:lstStyle/>
                    <a:p>
                      <a:pPr indent="0" lvl="0" marL="0" rtl="0" algn="ctr">
                        <a:lnSpc>
                          <a:spcPct val="115000"/>
                        </a:lnSpc>
                        <a:spcBef>
                          <a:spcPts val="0"/>
                        </a:spcBef>
                        <a:spcAft>
                          <a:spcPts val="0"/>
                        </a:spcAft>
                        <a:buNone/>
                      </a:pPr>
                      <a:r>
                        <a:rPr lang="en"/>
                        <a:t>256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64</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t>79,76%</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353425">
                <a:tc>
                  <a:txBody>
                    <a:bodyPr/>
                    <a:lstStyle/>
                    <a:p>
                      <a:pPr indent="0" lvl="0" marL="0" rtl="0" algn="ctr">
                        <a:lnSpc>
                          <a:spcPct val="115000"/>
                        </a:lnSpc>
                        <a:spcBef>
                          <a:spcPts val="0"/>
                        </a:spcBef>
                        <a:spcAft>
                          <a:spcPts val="0"/>
                        </a:spcAft>
                        <a:buNone/>
                      </a:pPr>
                      <a:r>
                        <a:rPr lang="en"/>
                        <a:t>256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64</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16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t>66,66%</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353425">
                <a:tc>
                  <a:txBody>
                    <a:bodyPr/>
                    <a:lstStyle/>
                    <a:p>
                      <a:pPr indent="0" lvl="0" marL="0" rtl="0" algn="ctr">
                        <a:lnSpc>
                          <a:spcPct val="115000"/>
                        </a:lnSpc>
                        <a:spcBef>
                          <a:spcPts val="0"/>
                        </a:spcBef>
                        <a:spcAft>
                          <a:spcPts val="0"/>
                        </a:spcAft>
                        <a:buNone/>
                      </a:pPr>
                      <a:r>
                        <a:rPr lang="en"/>
                        <a:t>256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t>81,54</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1297500" y="393750"/>
            <a:ext cx="7038900" cy="7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Test size 50%</a:t>
            </a:r>
            <a:endParaRPr sz="1800"/>
          </a:p>
          <a:p>
            <a:pPr indent="0" lvl="0" marL="0" rtl="0" algn="l">
              <a:spcBef>
                <a:spcPts val="0"/>
              </a:spcBef>
              <a:spcAft>
                <a:spcPts val="0"/>
              </a:spcAft>
              <a:buNone/>
            </a:pPr>
            <a:r>
              <a:rPr lang="en" sz="1800"/>
              <a:t>Train size 50%</a:t>
            </a:r>
            <a:endParaRPr/>
          </a:p>
        </p:txBody>
      </p:sp>
      <p:graphicFrame>
        <p:nvGraphicFramePr>
          <p:cNvPr id="350" name="Google Shape;350;p43"/>
          <p:cNvGraphicFramePr/>
          <p:nvPr/>
        </p:nvGraphicFramePr>
        <p:xfrm>
          <a:off x="641700" y="1563575"/>
          <a:ext cx="3000000" cy="3000000"/>
        </p:xfrm>
        <a:graphic>
          <a:graphicData uri="http://schemas.openxmlformats.org/drawingml/2006/table">
            <a:tbl>
              <a:tblPr>
                <a:noFill/>
                <a:tableStyleId>{B89D340A-D4D9-428B-AB7F-C8CD8C995534}</a:tableStyleId>
              </a:tblPr>
              <a:tblGrid>
                <a:gridCol w="695875"/>
                <a:gridCol w="695875"/>
                <a:gridCol w="695875"/>
                <a:gridCol w="695875"/>
                <a:gridCol w="695875"/>
                <a:gridCol w="695875"/>
                <a:gridCol w="695875"/>
                <a:gridCol w="695875"/>
                <a:gridCol w="695875"/>
                <a:gridCol w="569650"/>
                <a:gridCol w="822100"/>
              </a:tblGrid>
              <a:tr h="100000">
                <a:tc gridSpan="10">
                  <a:txBody>
                    <a:bodyPr/>
                    <a:lstStyle/>
                    <a:p>
                      <a:pPr indent="0" lvl="0" marL="0" rtl="0" algn="ctr">
                        <a:spcBef>
                          <a:spcPts val="0"/>
                        </a:spcBef>
                        <a:spcAft>
                          <a:spcPts val="0"/>
                        </a:spcAft>
                        <a:buNone/>
                      </a:pPr>
                      <a:r>
                        <a:rPr b="1" lang="en">
                          <a:solidFill>
                            <a:srgbClr val="F3F3F3"/>
                          </a:solidFill>
                        </a:rPr>
                        <a:t>Param grid</a:t>
                      </a:r>
                      <a:endParaRPr b="1" sz="1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c rowSpan="2">
                  <a:txBody>
                    <a:bodyPr/>
                    <a:lstStyle/>
                    <a:p>
                      <a:pPr indent="0" lvl="0" marL="0" rtl="0" algn="ctr">
                        <a:spcBef>
                          <a:spcPts val="0"/>
                        </a:spcBef>
                        <a:spcAft>
                          <a:spcPts val="0"/>
                        </a:spcAft>
                        <a:buNone/>
                      </a:pPr>
                      <a:r>
                        <a:rPr b="1" lang="en" sz="1200"/>
                        <a:t>F1 score</a:t>
                      </a:r>
                      <a:endParaRPr b="1" sz="1200">
                        <a:solidFill>
                          <a:srgbClr val="F3F3F3"/>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369550">
                <a:tc gridSpan="2">
                  <a:txBody>
                    <a:bodyPr/>
                    <a:lstStyle/>
                    <a:p>
                      <a:pPr indent="0" lvl="0" marL="0" rtl="0" algn="ctr">
                        <a:spcBef>
                          <a:spcPts val="0"/>
                        </a:spcBef>
                        <a:spcAft>
                          <a:spcPts val="0"/>
                        </a:spcAft>
                        <a:buNone/>
                      </a:pPr>
                      <a:r>
                        <a:rPr b="1" lang="en" sz="1200"/>
                        <a:t>Hiden lapyer 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1200"/>
                        <a:t>Hiden lapyer 2</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1200"/>
                        <a:t>Hiden lapyer 3</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1200"/>
                        <a:t>Hiden lapyer 4</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l">
                        <a:lnSpc>
                          <a:spcPct val="135714"/>
                        </a:lnSpc>
                        <a:spcBef>
                          <a:spcPts val="0"/>
                        </a:spcBef>
                        <a:spcAft>
                          <a:spcPts val="0"/>
                        </a:spcAft>
                        <a:buNone/>
                      </a:pPr>
                      <a:r>
                        <a:rPr b="1" lang="en" sz="1200"/>
                        <a:t>Learning rate</a:t>
                      </a:r>
                      <a:endParaRPr b="1" sz="1200"/>
                    </a:p>
                    <a:p>
                      <a:pPr indent="0" lvl="0" marL="0" rtl="0" algn="ctr">
                        <a:spcBef>
                          <a:spcPts val="0"/>
                        </a:spcBef>
                        <a:spcAft>
                          <a:spcPts val="0"/>
                        </a:spcAft>
                        <a:buNone/>
                      </a:pPr>
                      <a:r>
                        <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vMerge="1"/>
              </a:tr>
              <a:tr h="289525">
                <a:tc gridSpan="2">
                  <a:txBody>
                    <a:bodyPr/>
                    <a:lstStyle/>
                    <a:p>
                      <a:pPr indent="0" lvl="0" marL="0" rtl="0" algn="ctr">
                        <a:spcBef>
                          <a:spcPts val="0"/>
                        </a:spcBef>
                        <a:spcAft>
                          <a:spcPts val="0"/>
                        </a:spcAft>
                        <a:buNone/>
                      </a:pPr>
                      <a:r>
                        <a:rPr b="1" lang="en" sz="1200"/>
                        <a:t>256</a:t>
                      </a:r>
                      <a:endParaRPr sz="1050">
                        <a:solidFill>
                          <a:srgbClr val="09885A"/>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64</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a:txBody>
                    <a:bodyPr/>
                    <a:lstStyle/>
                    <a:p>
                      <a:pPr indent="0" lvl="0" marL="0" rtl="0" algn="ctr">
                        <a:spcBef>
                          <a:spcPts val="0"/>
                        </a:spcBef>
                        <a:spcAft>
                          <a:spcPts val="0"/>
                        </a:spcAft>
                        <a:buNone/>
                      </a:pPr>
                      <a:r>
                        <a:rPr b="1" lang="en" sz="1200"/>
                        <a:t>82.05%</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289525">
                <a:tc gridSpan="2">
                  <a:txBody>
                    <a:bodyPr/>
                    <a:lstStyle/>
                    <a:p>
                      <a:pPr indent="0" lvl="0" marL="0" rtl="0" algn="ctr">
                        <a:spcBef>
                          <a:spcPts val="0"/>
                        </a:spcBef>
                        <a:spcAft>
                          <a:spcPts val="0"/>
                        </a:spcAft>
                        <a:buNone/>
                      </a:pPr>
                      <a:r>
                        <a:rPr b="1" lang="en" sz="1200"/>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64</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32</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16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a:txBody>
                    <a:bodyPr/>
                    <a:lstStyle/>
                    <a:p>
                      <a:pPr indent="0" lvl="0" marL="0" rtl="0" algn="l">
                        <a:spcBef>
                          <a:spcPts val="0"/>
                        </a:spcBef>
                        <a:spcAft>
                          <a:spcPts val="0"/>
                        </a:spcAft>
                        <a:buNone/>
                      </a:pPr>
                      <a:r>
                        <a:rPr b="1" lang="en" sz="1200"/>
                        <a:t>81.56%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289525">
                <a:tc gridSpan="2">
                  <a:txBody>
                    <a:bodyPr/>
                    <a:lstStyle/>
                    <a:p>
                      <a:pPr indent="0" lvl="0" marL="0" rtl="0" algn="ctr">
                        <a:spcBef>
                          <a:spcPts val="0"/>
                        </a:spcBef>
                        <a:spcAft>
                          <a:spcPts val="0"/>
                        </a:spcAft>
                        <a:buNone/>
                      </a:pPr>
                      <a:r>
                        <a:rPr b="1" lang="en" sz="1200"/>
                        <a:t>256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a:txBody>
                    <a:bodyPr/>
                    <a:lstStyle/>
                    <a:p>
                      <a:pPr indent="0" lvl="0" marL="0" rtl="0" algn="ctr">
                        <a:spcBef>
                          <a:spcPts val="0"/>
                        </a:spcBef>
                        <a:spcAft>
                          <a:spcPts val="0"/>
                        </a:spcAft>
                        <a:buNone/>
                      </a:pPr>
                      <a:r>
                        <a:rPr b="1" lang="en" sz="1200"/>
                        <a:t>81.85%</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289525">
                <a:tc gridSpan="2">
                  <a:txBody>
                    <a:bodyPr/>
                    <a:lstStyle/>
                    <a:p>
                      <a:pPr indent="0" lvl="0" marL="0" rtl="0" algn="ctr">
                        <a:spcBef>
                          <a:spcPts val="0"/>
                        </a:spcBef>
                        <a:spcAft>
                          <a:spcPts val="0"/>
                        </a:spcAft>
                        <a:buNone/>
                      </a:pPr>
                      <a:r>
                        <a:rPr b="1" lang="en" sz="1200"/>
                        <a:t>256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128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64</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0.01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a:txBody>
                    <a:bodyPr/>
                    <a:lstStyle/>
                    <a:p>
                      <a:pPr indent="0" lvl="0" marL="0" rtl="0" algn="ctr">
                        <a:spcBef>
                          <a:spcPts val="0"/>
                        </a:spcBef>
                        <a:spcAft>
                          <a:spcPts val="0"/>
                        </a:spcAft>
                        <a:buNone/>
                      </a:pPr>
                      <a:r>
                        <a:rPr b="1" lang="en" sz="1200">
                          <a:highlight>
                            <a:srgbClr val="FFFF00"/>
                          </a:highlight>
                        </a:rPr>
                        <a:t>82.3%</a:t>
                      </a:r>
                      <a:endParaRPr b="1" sz="1200">
                        <a:highlight>
                          <a:srgbClr val="FFFF00"/>
                        </a:highlight>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r h="289525">
                <a:tc gridSpan="2">
                  <a:txBody>
                    <a:bodyPr/>
                    <a:lstStyle/>
                    <a:p>
                      <a:pPr indent="0" lvl="0" marL="0" rtl="0" algn="ctr">
                        <a:spcBef>
                          <a:spcPts val="0"/>
                        </a:spcBef>
                        <a:spcAft>
                          <a:spcPts val="0"/>
                        </a:spcAft>
                        <a:buNone/>
                      </a:pPr>
                      <a:r>
                        <a:rPr b="1" lang="en" sz="1200"/>
                        <a:t>256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256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16</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8</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gridSpan="2">
                  <a:txBody>
                    <a:bodyPr/>
                    <a:lstStyle/>
                    <a:p>
                      <a:pPr indent="0" lvl="0" marL="0" rtl="0" algn="ctr">
                        <a:spcBef>
                          <a:spcPts val="0"/>
                        </a:spcBef>
                        <a:spcAft>
                          <a:spcPts val="0"/>
                        </a:spcAft>
                        <a:buNone/>
                      </a:pPr>
                      <a:r>
                        <a:rPr b="1" lang="en" sz="1200"/>
                        <a:t>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c hMerge="1"/>
                <a:tc>
                  <a:txBody>
                    <a:bodyPr/>
                    <a:lstStyle/>
                    <a:p>
                      <a:pPr indent="0" lvl="0" marL="0" rtl="0" algn="ctr">
                        <a:spcBef>
                          <a:spcPts val="0"/>
                        </a:spcBef>
                        <a:spcAft>
                          <a:spcPts val="0"/>
                        </a:spcAft>
                        <a:buNone/>
                      </a:pPr>
                      <a:r>
                        <a:rPr b="1" lang="en" sz="1200"/>
                        <a:t>81.15%</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Test size 40%</a:t>
            </a:r>
            <a:endParaRPr sz="1800"/>
          </a:p>
          <a:p>
            <a:pPr indent="0" lvl="0" marL="0" rtl="0" algn="l">
              <a:spcBef>
                <a:spcPts val="0"/>
              </a:spcBef>
              <a:spcAft>
                <a:spcPts val="0"/>
              </a:spcAft>
              <a:buNone/>
            </a:pPr>
            <a:r>
              <a:rPr lang="en" sz="1800"/>
              <a:t>Train size 60%</a:t>
            </a:r>
            <a:endParaRPr sz="800">
              <a:solidFill>
                <a:srgbClr val="000000"/>
              </a:solidFill>
              <a:latin typeface="Lato"/>
              <a:ea typeface="Lato"/>
              <a:cs typeface="Lato"/>
              <a:sym typeface="Lato"/>
            </a:endParaRPr>
          </a:p>
          <a:p>
            <a:pPr indent="0" lvl="0" marL="0" rtl="0" algn="l">
              <a:spcBef>
                <a:spcPts val="0"/>
              </a:spcBef>
              <a:spcAft>
                <a:spcPts val="0"/>
              </a:spcAft>
              <a:buNone/>
            </a:pPr>
            <a:r>
              <a:t/>
            </a:r>
            <a:endParaRPr/>
          </a:p>
        </p:txBody>
      </p:sp>
      <p:graphicFrame>
        <p:nvGraphicFramePr>
          <p:cNvPr id="356" name="Google Shape;356;p44"/>
          <p:cNvGraphicFramePr/>
          <p:nvPr/>
        </p:nvGraphicFramePr>
        <p:xfrm>
          <a:off x="641700" y="1563575"/>
          <a:ext cx="3000000" cy="3000000"/>
        </p:xfrm>
        <a:graphic>
          <a:graphicData uri="http://schemas.openxmlformats.org/drawingml/2006/table">
            <a:tbl>
              <a:tblPr>
                <a:noFill/>
                <a:tableStyleId>{B89D340A-D4D9-428B-AB7F-C8CD8C995534}</a:tableStyleId>
              </a:tblPr>
              <a:tblGrid>
                <a:gridCol w="871400"/>
                <a:gridCol w="871400"/>
                <a:gridCol w="871400"/>
                <a:gridCol w="871400"/>
                <a:gridCol w="871400"/>
                <a:gridCol w="871400"/>
                <a:gridCol w="871400"/>
                <a:gridCol w="871400"/>
                <a:gridCol w="871400"/>
              </a:tblGrid>
              <a:tr h="100000">
                <a:tc gridSpan="8">
                  <a:txBody>
                    <a:bodyPr/>
                    <a:lstStyle/>
                    <a:p>
                      <a:pPr indent="0" lvl="0" marL="0" rtl="0" algn="ctr">
                        <a:spcBef>
                          <a:spcPts val="0"/>
                        </a:spcBef>
                        <a:spcAft>
                          <a:spcPts val="0"/>
                        </a:spcAft>
                        <a:buNone/>
                      </a:pPr>
                      <a:r>
                        <a:rPr b="1" lang="en">
                          <a:solidFill>
                            <a:srgbClr val="F3F3F3"/>
                          </a:solidFill>
                        </a:rPr>
                        <a:t>Neuron</a:t>
                      </a:r>
                      <a:endParaRPr b="1" sz="1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rowSpan="2">
                  <a:txBody>
                    <a:bodyPr/>
                    <a:lstStyle/>
                    <a:p>
                      <a:pPr indent="0" lvl="0" marL="0" rtl="0" algn="ctr">
                        <a:spcBef>
                          <a:spcPts val="0"/>
                        </a:spcBef>
                        <a:spcAft>
                          <a:spcPts val="0"/>
                        </a:spcAft>
                        <a:buNone/>
                      </a:pPr>
                      <a:r>
                        <a:rPr b="1" lang="en" sz="1200"/>
                        <a:t>F1 score</a:t>
                      </a:r>
                      <a:endParaRPr b="1" sz="1200">
                        <a:solidFill>
                          <a:srgbClr val="F3F3F3"/>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369550">
                <a:tc gridSpan="2">
                  <a:txBody>
                    <a:bodyPr/>
                    <a:lstStyle/>
                    <a:p>
                      <a:pPr indent="0" lvl="0" marL="0" rtl="0" algn="ctr">
                        <a:spcBef>
                          <a:spcPts val="0"/>
                        </a:spcBef>
                        <a:spcAft>
                          <a:spcPts val="0"/>
                        </a:spcAft>
                        <a:buNone/>
                      </a:pPr>
                      <a:r>
                        <a:rPr b="1" lang="en" sz="1200"/>
                        <a:t>Hidden layer 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1200"/>
                        <a:t>Hidden layer 2</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1200"/>
                        <a:t>Hidden layer 3</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l">
                        <a:lnSpc>
                          <a:spcPct val="135714"/>
                        </a:lnSpc>
                        <a:spcBef>
                          <a:spcPts val="0"/>
                        </a:spcBef>
                        <a:spcAft>
                          <a:spcPts val="0"/>
                        </a:spcAft>
                        <a:buNone/>
                      </a:pPr>
                      <a:r>
                        <a:rPr b="1" lang="en" sz="1200"/>
                        <a:t>Learning rate init</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vMerge="1"/>
              </a:tr>
              <a:tr h="289525">
                <a:tc gridSpan="2">
                  <a:txBody>
                    <a:bodyPr/>
                    <a:lstStyle/>
                    <a:p>
                      <a:pPr indent="0" lvl="0" marL="0" rtl="0" algn="ctr">
                        <a:spcBef>
                          <a:spcPts val="0"/>
                        </a:spcBef>
                        <a:spcAft>
                          <a:spcPts val="0"/>
                        </a:spcAft>
                        <a:buNone/>
                      </a:pPr>
                      <a:r>
                        <a:rPr b="1" lang="en" sz="1200"/>
                        <a:t>256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128</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32</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0.1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a:txBody>
                    <a:bodyPr/>
                    <a:lstStyle/>
                    <a:p>
                      <a:pPr indent="0" lvl="0" marL="0" rtl="0" algn="ctr">
                        <a:spcBef>
                          <a:spcPts val="0"/>
                        </a:spcBef>
                        <a:spcAft>
                          <a:spcPts val="0"/>
                        </a:spcAft>
                        <a:buNone/>
                      </a:pPr>
                      <a:r>
                        <a:rPr b="1" lang="en" sz="1200"/>
                        <a:t>82.11%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65725">
                <a:tc gridSpan="2">
                  <a:txBody>
                    <a:bodyPr/>
                    <a:lstStyle/>
                    <a:p>
                      <a:pPr indent="0" lvl="0" marL="0" rtl="0" algn="ctr">
                        <a:spcBef>
                          <a:spcPts val="0"/>
                        </a:spcBef>
                        <a:spcAft>
                          <a:spcPts val="0"/>
                        </a:spcAft>
                        <a:buNone/>
                      </a:pPr>
                      <a:r>
                        <a:rPr b="1" lang="en" sz="1200"/>
                        <a:t>32</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64</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0.1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a:txBody>
                    <a:bodyPr/>
                    <a:lstStyle/>
                    <a:p>
                      <a:pPr indent="0" lvl="0" marL="0" rtl="0" algn="ctr">
                        <a:spcBef>
                          <a:spcPts val="0"/>
                        </a:spcBef>
                        <a:spcAft>
                          <a:spcPts val="0"/>
                        </a:spcAft>
                        <a:buNone/>
                      </a:pPr>
                      <a:r>
                        <a:rPr b="1" lang="en" sz="1200"/>
                        <a:t>81.69%</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65725">
                <a:tc gridSpan="2">
                  <a:txBody>
                    <a:bodyPr/>
                    <a:lstStyle/>
                    <a:p>
                      <a:pPr indent="0" lvl="0" marL="0" rtl="0" algn="ctr">
                        <a:spcBef>
                          <a:spcPts val="0"/>
                        </a:spcBef>
                        <a:spcAft>
                          <a:spcPts val="0"/>
                        </a:spcAft>
                        <a:buNone/>
                      </a:pPr>
                      <a:r>
                        <a:rPr b="1" lang="en" sz="1200"/>
                        <a:t>256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128</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64</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0.1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a:txBody>
                    <a:bodyPr/>
                    <a:lstStyle/>
                    <a:p>
                      <a:pPr indent="0" lvl="0" marL="0" rtl="0" algn="ctr">
                        <a:spcBef>
                          <a:spcPts val="0"/>
                        </a:spcBef>
                        <a:spcAft>
                          <a:spcPts val="0"/>
                        </a:spcAft>
                        <a:buNone/>
                      </a:pPr>
                      <a:r>
                        <a:rPr b="1" lang="en" sz="1200"/>
                        <a:t>81.80%</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65725">
                <a:tc gridSpan="2">
                  <a:txBody>
                    <a:bodyPr/>
                    <a:lstStyle/>
                    <a:p>
                      <a:pPr indent="0" lvl="0" marL="0" rtl="0" algn="ctr">
                        <a:spcBef>
                          <a:spcPts val="0"/>
                        </a:spcBef>
                        <a:spcAft>
                          <a:spcPts val="0"/>
                        </a:spcAft>
                        <a:buNone/>
                      </a:pPr>
                      <a:r>
                        <a:rPr b="1" lang="en" sz="1200"/>
                        <a:t>256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128</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64</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a:txBody>
                    <a:bodyPr/>
                    <a:lstStyle/>
                    <a:p>
                      <a:pPr indent="0" lvl="0" marL="0" rtl="0" algn="ctr">
                        <a:spcBef>
                          <a:spcPts val="0"/>
                        </a:spcBef>
                        <a:spcAft>
                          <a:spcPts val="0"/>
                        </a:spcAft>
                        <a:buNone/>
                      </a:pPr>
                      <a:r>
                        <a:rPr b="1" lang="en" sz="1200"/>
                        <a:t>66.62%</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65725">
                <a:tc gridSpan="2">
                  <a:txBody>
                    <a:bodyPr/>
                    <a:lstStyle/>
                    <a:p>
                      <a:pPr indent="0" lvl="0" marL="0" rtl="0" algn="ctr">
                        <a:spcBef>
                          <a:spcPts val="0"/>
                        </a:spcBef>
                        <a:spcAft>
                          <a:spcPts val="0"/>
                        </a:spcAft>
                        <a:buNone/>
                      </a:pPr>
                      <a:r>
                        <a:rPr b="1" lang="en" sz="1200"/>
                        <a:t>256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256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256</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gridSpan="2">
                  <a:txBody>
                    <a:bodyPr/>
                    <a:lstStyle/>
                    <a:p>
                      <a:pPr indent="0" lvl="0" marL="0" rtl="0" algn="ctr">
                        <a:spcBef>
                          <a:spcPts val="0"/>
                        </a:spcBef>
                        <a:spcAft>
                          <a:spcPts val="0"/>
                        </a:spcAft>
                        <a:buNone/>
                      </a:pPr>
                      <a:r>
                        <a:rPr b="1" lang="en" sz="1200"/>
                        <a:t>0.1</a:t>
                      </a:r>
                      <a:endParaRPr b="1" sz="12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hMerge="1"/>
                <a:tc>
                  <a:txBody>
                    <a:bodyPr/>
                    <a:lstStyle/>
                    <a:p>
                      <a:pPr indent="0" lvl="0" marL="0" rtl="0" algn="ctr">
                        <a:spcBef>
                          <a:spcPts val="0"/>
                        </a:spcBef>
                        <a:spcAft>
                          <a:spcPts val="0"/>
                        </a:spcAft>
                        <a:buNone/>
                      </a:pPr>
                      <a:r>
                        <a:rPr b="1" lang="en" sz="1200">
                          <a:highlight>
                            <a:srgbClr val="B6D7A8"/>
                          </a:highlight>
                        </a:rPr>
                        <a:t>82.38%</a:t>
                      </a:r>
                      <a:endParaRPr b="1" sz="1200">
                        <a:highlight>
                          <a:srgbClr val="B6D7A8"/>
                        </a:highlight>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Kesimpulan sebelum revisi</a:t>
            </a:r>
            <a:endParaRPr sz="2600"/>
          </a:p>
        </p:txBody>
      </p:sp>
      <p:sp>
        <p:nvSpPr>
          <p:cNvPr id="362" name="Google Shape;362;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Arial"/>
                <a:ea typeface="Arial"/>
                <a:cs typeface="Arial"/>
                <a:sym typeface="Arial"/>
              </a:rPr>
              <a:t>F1 score paling bagus</a:t>
            </a:r>
            <a:r>
              <a:rPr lang="en" sz="1800">
                <a:latin typeface="Arial"/>
                <a:ea typeface="Arial"/>
                <a:cs typeface="Arial"/>
                <a:sym typeface="Arial"/>
              </a:rPr>
              <a:t> adalah menggunakan </a:t>
            </a:r>
            <a:r>
              <a:rPr lang="en" sz="1800">
                <a:latin typeface="Arial"/>
                <a:ea typeface="Arial"/>
                <a:cs typeface="Arial"/>
                <a:sym typeface="Arial"/>
              </a:rPr>
              <a:t>decision</a:t>
            </a:r>
            <a:r>
              <a:rPr lang="en" sz="1800">
                <a:latin typeface="Arial"/>
                <a:ea typeface="Arial"/>
                <a:cs typeface="Arial"/>
                <a:sym typeface="Arial"/>
              </a:rPr>
              <a:t> </a:t>
            </a:r>
            <a:r>
              <a:rPr lang="en" sz="1800">
                <a:latin typeface="Arial"/>
                <a:ea typeface="Arial"/>
                <a:cs typeface="Arial"/>
                <a:sym typeface="Arial"/>
              </a:rPr>
              <a:t>tree</a:t>
            </a:r>
            <a:r>
              <a:rPr lang="en" sz="1800">
                <a:latin typeface="Arial"/>
                <a:ea typeface="Arial"/>
                <a:cs typeface="Arial"/>
                <a:sym typeface="Arial"/>
              </a:rPr>
              <a:t> dengan Test size 50%, Train size 50%, max depth 5 dan </a:t>
            </a:r>
            <a:r>
              <a:rPr lang="en" sz="1800">
                <a:latin typeface="Arial"/>
                <a:ea typeface="Arial"/>
                <a:cs typeface="Arial"/>
                <a:sym typeface="Arial"/>
              </a:rPr>
              <a:t>criterion  entropy</a:t>
            </a:r>
            <a:endParaRPr sz="18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Revisi</a:t>
            </a:r>
            <a:endParaRPr/>
          </a:p>
        </p:txBody>
      </p:sp>
      <p:sp>
        <p:nvSpPr>
          <p:cNvPr id="368" name="Google Shape;368;p46"/>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374" name="Google Shape;374;p47"/>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Hanya menggunakan model decision tree karena f1 score dari decision tree paling bagus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type="title"/>
          </p:nvPr>
        </p:nvSpPr>
        <p:spPr>
          <a:xfrm>
            <a:off x="6588850" y="673875"/>
            <a:ext cx="1659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criterion : entropy</a:t>
            </a:r>
            <a:br>
              <a:rPr lang="en" sz="1400">
                <a:latin typeface="Lato"/>
                <a:ea typeface="Lato"/>
                <a:cs typeface="Lato"/>
                <a:sym typeface="Lato"/>
              </a:rPr>
            </a:br>
            <a:r>
              <a:rPr lang="en" sz="1400">
                <a:latin typeface="Lato"/>
                <a:ea typeface="Lato"/>
                <a:cs typeface="Lato"/>
                <a:sym typeface="Lato"/>
              </a:rPr>
              <a:t>Max depth : 5</a:t>
            </a:r>
            <a:br>
              <a:rPr lang="en" sz="1400">
                <a:latin typeface="Lato"/>
                <a:ea typeface="Lato"/>
                <a:cs typeface="Lato"/>
                <a:sym typeface="Lato"/>
              </a:rPr>
            </a:br>
            <a:r>
              <a:rPr lang="en" sz="1400">
                <a:latin typeface="Lato"/>
                <a:ea typeface="Lato"/>
                <a:cs typeface="Lato"/>
                <a:sym typeface="Lato"/>
              </a:rPr>
              <a:t>Best F1: 82.37%</a:t>
            </a:r>
            <a:endParaRPr/>
          </a:p>
        </p:txBody>
      </p:sp>
      <p:graphicFrame>
        <p:nvGraphicFramePr>
          <p:cNvPr id="380" name="Google Shape;380;p48"/>
          <p:cNvGraphicFramePr/>
          <p:nvPr/>
        </p:nvGraphicFramePr>
        <p:xfrm>
          <a:off x="560150" y="2038250"/>
          <a:ext cx="3000000" cy="3000000"/>
        </p:xfrm>
        <a:graphic>
          <a:graphicData uri="http://schemas.openxmlformats.org/drawingml/2006/table">
            <a:tbl>
              <a:tblPr>
                <a:noFill/>
                <a:tableStyleId>{B89D340A-D4D9-428B-AB7F-C8CD8C995534}</a:tableStyleId>
              </a:tblPr>
              <a:tblGrid>
                <a:gridCol w="763800"/>
                <a:gridCol w="763800"/>
                <a:gridCol w="763800"/>
                <a:gridCol w="763800"/>
                <a:gridCol w="763800"/>
                <a:gridCol w="763800"/>
                <a:gridCol w="763800"/>
                <a:gridCol w="763800"/>
                <a:gridCol w="763800"/>
                <a:gridCol w="763800"/>
              </a:tblGrid>
              <a:tr h="100000">
                <a:tc gridSpan="10">
                  <a:txBody>
                    <a:bodyPr/>
                    <a:lstStyle/>
                    <a:p>
                      <a:pPr indent="0" lvl="0" marL="0" rtl="0" algn="ctr">
                        <a:spcBef>
                          <a:spcPts val="0"/>
                        </a:spcBef>
                        <a:spcAft>
                          <a:spcPts val="0"/>
                        </a:spcAft>
                        <a:buNone/>
                      </a:pPr>
                      <a:r>
                        <a:rPr b="1" lang="en" sz="1100">
                          <a:solidFill>
                            <a:srgbClr val="F3F3F3"/>
                          </a:solidFill>
                        </a:rPr>
                        <a:t>Param grid</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235825">
                <a:tc gridSpan="2">
                  <a:txBody>
                    <a:bodyPr/>
                    <a:lstStyle/>
                    <a:p>
                      <a:pPr indent="0" lvl="0" marL="0" rtl="0" algn="ctr">
                        <a:spcBef>
                          <a:spcPts val="0"/>
                        </a:spcBef>
                        <a:spcAft>
                          <a:spcPts val="0"/>
                        </a:spcAft>
                        <a:buNone/>
                      </a:pPr>
                      <a:r>
                        <a:rPr b="1" lang="en" sz="700"/>
                        <a:t>none</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5</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7</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10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20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r>
              <a:tr h="235825">
                <a:tc gridSpan="10">
                  <a:txBody>
                    <a:bodyPr/>
                    <a:lstStyle/>
                    <a:p>
                      <a:pPr indent="0" lvl="0" marL="0" rtl="0" algn="ctr">
                        <a:spcBef>
                          <a:spcPts val="0"/>
                        </a:spcBef>
                        <a:spcAft>
                          <a:spcPts val="0"/>
                        </a:spcAft>
                        <a:buNone/>
                      </a:pPr>
                      <a:r>
                        <a:rPr b="1" lang="en" sz="1100">
                          <a:solidFill>
                            <a:srgbClr val="F3F3F3"/>
                          </a:solidFill>
                        </a:rPr>
                        <a:t>Criterion</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532575">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latin typeface="Courier New"/>
                        <a:ea typeface="Courier New"/>
                        <a:cs typeface="Courier New"/>
                        <a:sym typeface="Courier New"/>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r>
              <a:tr h="688775">
                <a:tc>
                  <a:txBody>
                    <a:bodyPr/>
                    <a:lstStyle/>
                    <a:p>
                      <a:pPr indent="0" lvl="0" marL="0" rtl="0" algn="r">
                        <a:lnSpc>
                          <a:spcPct val="115000"/>
                        </a:lnSpc>
                        <a:spcBef>
                          <a:spcPts val="0"/>
                        </a:spcBef>
                        <a:spcAft>
                          <a:spcPts val="0"/>
                        </a:spcAft>
                        <a:buNone/>
                      </a:pPr>
                      <a:r>
                        <a:rPr lang="en"/>
                        <a:t>71,00%</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71,31%</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81,67%</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solidFill>
                            <a:srgbClr val="FF0000"/>
                          </a:solidFill>
                        </a:rPr>
                        <a:t>82,37%</a:t>
                      </a:r>
                      <a:endParaRPr>
                        <a:solidFill>
                          <a:srgbClr val="FF0000"/>
                        </a:solidFill>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82,19%</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82,17%</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81,85%</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81,65%</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76,99%</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77,36%</a:t>
                      </a:r>
                      <a:endParaRPr/>
                    </a:p>
                  </a:txBody>
                  <a:tcPr marT="91425" marB="91425" marR="91425" marL="91425">
                    <a:solidFill>
                      <a:srgbClr val="9FC5E8"/>
                    </a:solidFill>
                  </a:tcPr>
                </a:tc>
              </a:tr>
            </a:tbl>
          </a:graphicData>
        </a:graphic>
      </p:graphicFrame>
      <p:pic>
        <p:nvPicPr>
          <p:cNvPr id="381" name="Google Shape;381;p48"/>
          <p:cNvPicPr preferRelativeResize="0"/>
          <p:nvPr/>
        </p:nvPicPr>
        <p:blipFill>
          <a:blip r:embed="rId3">
            <a:alphaModFix/>
          </a:blip>
          <a:stretch>
            <a:fillRect/>
          </a:stretch>
        </p:blipFill>
        <p:spPr>
          <a:xfrm>
            <a:off x="3293795" y="879970"/>
            <a:ext cx="2780705" cy="626900"/>
          </a:xfrm>
          <a:prstGeom prst="rect">
            <a:avLst/>
          </a:prstGeom>
          <a:noFill/>
          <a:ln>
            <a:noFill/>
          </a:ln>
        </p:spPr>
      </p:pic>
      <p:sp>
        <p:nvSpPr>
          <p:cNvPr id="382" name="Google Shape;382;p48"/>
          <p:cNvSpPr txBox="1"/>
          <p:nvPr/>
        </p:nvSpPr>
        <p:spPr>
          <a:xfrm>
            <a:off x="1019350" y="762600"/>
            <a:ext cx="18321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50%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50%</a:t>
            </a:r>
            <a:endParaRPr/>
          </a:p>
        </p:txBody>
      </p:sp>
      <p:sp>
        <p:nvSpPr>
          <p:cNvPr id="383" name="Google Shape;383;p48"/>
          <p:cNvSpPr txBox="1"/>
          <p:nvPr/>
        </p:nvSpPr>
        <p:spPr>
          <a:xfrm>
            <a:off x="977275" y="5680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Tanpa drop table</a:t>
            </a:r>
            <a:endParaRPr>
              <a:solidFill>
                <a:srgbClr val="FFFFFF"/>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type="title"/>
          </p:nvPr>
        </p:nvSpPr>
        <p:spPr>
          <a:xfrm>
            <a:off x="6588850" y="673875"/>
            <a:ext cx="1659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criterion : entropy</a:t>
            </a:r>
            <a:br>
              <a:rPr lang="en" sz="1400">
                <a:latin typeface="Lato"/>
                <a:ea typeface="Lato"/>
                <a:cs typeface="Lato"/>
                <a:sym typeface="Lato"/>
              </a:rPr>
            </a:br>
            <a:r>
              <a:rPr lang="en" sz="1400">
                <a:latin typeface="Lato"/>
                <a:ea typeface="Lato"/>
                <a:cs typeface="Lato"/>
                <a:sym typeface="Lato"/>
              </a:rPr>
              <a:t>Max depth : 5</a:t>
            </a:r>
            <a:br>
              <a:rPr lang="en" sz="1400">
                <a:latin typeface="Lato"/>
                <a:ea typeface="Lato"/>
                <a:cs typeface="Lato"/>
                <a:sym typeface="Lato"/>
              </a:rPr>
            </a:br>
            <a:r>
              <a:rPr lang="en" sz="1400">
                <a:latin typeface="Lato"/>
                <a:ea typeface="Lato"/>
                <a:cs typeface="Lato"/>
                <a:sym typeface="Lato"/>
              </a:rPr>
              <a:t>Best F1: 80.72%</a:t>
            </a:r>
            <a:endParaRPr/>
          </a:p>
        </p:txBody>
      </p:sp>
      <p:graphicFrame>
        <p:nvGraphicFramePr>
          <p:cNvPr id="389" name="Google Shape;389;p49"/>
          <p:cNvGraphicFramePr/>
          <p:nvPr/>
        </p:nvGraphicFramePr>
        <p:xfrm>
          <a:off x="560150" y="2038250"/>
          <a:ext cx="3000000" cy="3000000"/>
        </p:xfrm>
        <a:graphic>
          <a:graphicData uri="http://schemas.openxmlformats.org/drawingml/2006/table">
            <a:tbl>
              <a:tblPr>
                <a:noFill/>
                <a:tableStyleId>{B89D340A-D4D9-428B-AB7F-C8CD8C995534}</a:tableStyleId>
              </a:tblPr>
              <a:tblGrid>
                <a:gridCol w="763800"/>
                <a:gridCol w="763800"/>
                <a:gridCol w="763800"/>
                <a:gridCol w="763800"/>
                <a:gridCol w="763800"/>
                <a:gridCol w="763800"/>
                <a:gridCol w="763800"/>
                <a:gridCol w="763800"/>
                <a:gridCol w="763800"/>
                <a:gridCol w="763800"/>
              </a:tblGrid>
              <a:tr h="100000">
                <a:tc gridSpan="10">
                  <a:txBody>
                    <a:bodyPr/>
                    <a:lstStyle/>
                    <a:p>
                      <a:pPr indent="0" lvl="0" marL="0" rtl="0" algn="ctr">
                        <a:spcBef>
                          <a:spcPts val="0"/>
                        </a:spcBef>
                        <a:spcAft>
                          <a:spcPts val="0"/>
                        </a:spcAft>
                        <a:buNone/>
                      </a:pPr>
                      <a:r>
                        <a:rPr b="1" lang="en" sz="1100">
                          <a:solidFill>
                            <a:srgbClr val="F3F3F3"/>
                          </a:solidFill>
                        </a:rPr>
                        <a:t>Param grid</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235825">
                <a:tc gridSpan="2">
                  <a:txBody>
                    <a:bodyPr/>
                    <a:lstStyle/>
                    <a:p>
                      <a:pPr indent="0" lvl="0" marL="0" rtl="0" algn="ctr">
                        <a:spcBef>
                          <a:spcPts val="0"/>
                        </a:spcBef>
                        <a:spcAft>
                          <a:spcPts val="0"/>
                        </a:spcAft>
                        <a:buNone/>
                      </a:pPr>
                      <a:r>
                        <a:rPr b="1" lang="en" sz="700"/>
                        <a:t>none</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5</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7</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10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20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r>
              <a:tr h="235825">
                <a:tc gridSpan="10">
                  <a:txBody>
                    <a:bodyPr/>
                    <a:lstStyle/>
                    <a:p>
                      <a:pPr indent="0" lvl="0" marL="0" rtl="0" algn="ctr">
                        <a:spcBef>
                          <a:spcPts val="0"/>
                        </a:spcBef>
                        <a:spcAft>
                          <a:spcPts val="0"/>
                        </a:spcAft>
                        <a:buNone/>
                      </a:pPr>
                      <a:r>
                        <a:rPr b="1" lang="en" sz="1100">
                          <a:solidFill>
                            <a:srgbClr val="F3F3F3"/>
                          </a:solidFill>
                        </a:rPr>
                        <a:t>Criterion</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532575">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latin typeface="Courier New"/>
                        <a:ea typeface="Courier New"/>
                        <a:cs typeface="Courier New"/>
                        <a:sym typeface="Courier New"/>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r>
              <a:tr h="688775">
                <a:tc>
                  <a:txBody>
                    <a:bodyPr/>
                    <a:lstStyle/>
                    <a:p>
                      <a:pPr indent="0" lvl="0" marL="0" rtl="0" algn="r">
                        <a:lnSpc>
                          <a:spcPct val="115000"/>
                        </a:lnSpc>
                        <a:spcBef>
                          <a:spcPts val="0"/>
                        </a:spcBef>
                        <a:spcAft>
                          <a:spcPts val="0"/>
                        </a:spcAft>
                        <a:buNone/>
                      </a:pPr>
                      <a:r>
                        <a:rPr lang="en"/>
                        <a:t>69,81%</a:t>
                      </a:r>
                      <a:endParaRPr/>
                    </a:p>
                  </a:txBody>
                  <a:tcPr marT="91425" marB="91425" marR="91425" marL="91425">
                    <a:solidFill>
                      <a:srgbClr val="CFE2F3"/>
                    </a:solidFill>
                  </a:tcPr>
                </a:tc>
                <a:tc>
                  <a:txBody>
                    <a:bodyPr/>
                    <a:lstStyle/>
                    <a:p>
                      <a:pPr indent="0" lvl="0" marL="0" rtl="0" algn="r">
                        <a:lnSpc>
                          <a:spcPct val="115000"/>
                        </a:lnSpc>
                        <a:spcBef>
                          <a:spcPts val="0"/>
                        </a:spcBef>
                        <a:spcAft>
                          <a:spcPts val="0"/>
                        </a:spcAft>
                        <a:buNone/>
                      </a:pPr>
                      <a:r>
                        <a:rPr lang="en"/>
                        <a:t>70,27%</a:t>
                      </a:r>
                      <a:endParaRPr/>
                    </a:p>
                  </a:txBody>
                  <a:tcPr marT="91425" marB="91425" marR="91425" marL="91425">
                    <a:solidFill>
                      <a:srgbClr val="CFE2F3"/>
                    </a:solidFill>
                  </a:tcPr>
                </a:tc>
                <a:tc>
                  <a:txBody>
                    <a:bodyPr/>
                    <a:lstStyle/>
                    <a:p>
                      <a:pPr indent="0" lvl="0" marL="0" rtl="0" algn="r">
                        <a:lnSpc>
                          <a:spcPct val="115000"/>
                        </a:lnSpc>
                        <a:spcBef>
                          <a:spcPts val="0"/>
                        </a:spcBef>
                        <a:spcAft>
                          <a:spcPts val="0"/>
                        </a:spcAft>
                        <a:buNone/>
                      </a:pPr>
                      <a:r>
                        <a:rPr lang="en"/>
                        <a:t>80,54%</a:t>
                      </a:r>
                      <a:endParaRPr/>
                    </a:p>
                  </a:txBody>
                  <a:tcPr marT="91425" marB="91425" marR="91425" marL="91425">
                    <a:solidFill>
                      <a:srgbClr val="CFE2F3"/>
                    </a:solidFill>
                  </a:tcPr>
                </a:tc>
                <a:tc>
                  <a:txBody>
                    <a:bodyPr/>
                    <a:lstStyle/>
                    <a:p>
                      <a:pPr indent="0" lvl="0" marL="0" rtl="0" algn="r">
                        <a:lnSpc>
                          <a:spcPct val="115000"/>
                        </a:lnSpc>
                        <a:spcBef>
                          <a:spcPts val="0"/>
                        </a:spcBef>
                        <a:spcAft>
                          <a:spcPts val="0"/>
                        </a:spcAft>
                        <a:buNone/>
                      </a:pPr>
                      <a:r>
                        <a:rPr lang="en"/>
                        <a:t>80,52%</a:t>
                      </a:r>
                      <a:endParaRPr/>
                    </a:p>
                  </a:txBody>
                  <a:tcPr marT="91425" marB="91425" marR="91425" marL="91425">
                    <a:solidFill>
                      <a:srgbClr val="CFE2F3"/>
                    </a:solidFill>
                  </a:tcPr>
                </a:tc>
                <a:tc>
                  <a:txBody>
                    <a:bodyPr/>
                    <a:lstStyle/>
                    <a:p>
                      <a:pPr indent="0" lvl="0" marL="0" rtl="0" algn="r">
                        <a:lnSpc>
                          <a:spcPct val="115000"/>
                        </a:lnSpc>
                        <a:spcBef>
                          <a:spcPts val="0"/>
                        </a:spcBef>
                        <a:spcAft>
                          <a:spcPts val="0"/>
                        </a:spcAft>
                        <a:buNone/>
                      </a:pPr>
                      <a:r>
                        <a:rPr lang="en"/>
                        <a:t>80,14%</a:t>
                      </a:r>
                      <a:endParaRPr/>
                    </a:p>
                  </a:txBody>
                  <a:tcPr marT="91425" marB="91425" marR="91425" marL="91425">
                    <a:solidFill>
                      <a:srgbClr val="CFE2F3"/>
                    </a:solidFill>
                  </a:tcPr>
                </a:tc>
                <a:tc>
                  <a:txBody>
                    <a:bodyPr/>
                    <a:lstStyle/>
                    <a:p>
                      <a:pPr indent="0" lvl="0" marL="0" rtl="0" algn="r">
                        <a:lnSpc>
                          <a:spcPct val="115000"/>
                        </a:lnSpc>
                        <a:spcBef>
                          <a:spcPts val="0"/>
                        </a:spcBef>
                        <a:spcAft>
                          <a:spcPts val="0"/>
                        </a:spcAft>
                        <a:buNone/>
                      </a:pPr>
                      <a:r>
                        <a:rPr lang="en">
                          <a:solidFill>
                            <a:srgbClr val="FF0000"/>
                          </a:solidFill>
                        </a:rPr>
                        <a:t>80,72%</a:t>
                      </a:r>
                      <a:endParaRPr>
                        <a:solidFill>
                          <a:srgbClr val="FF0000"/>
                        </a:solidFill>
                      </a:endParaRPr>
                    </a:p>
                  </a:txBody>
                  <a:tcPr marT="91425" marB="91425" marR="91425" marL="91425">
                    <a:solidFill>
                      <a:srgbClr val="CFE2F3"/>
                    </a:solidFill>
                  </a:tcPr>
                </a:tc>
                <a:tc>
                  <a:txBody>
                    <a:bodyPr/>
                    <a:lstStyle/>
                    <a:p>
                      <a:pPr indent="0" lvl="0" marL="0" rtl="0" algn="r">
                        <a:lnSpc>
                          <a:spcPct val="115000"/>
                        </a:lnSpc>
                        <a:spcBef>
                          <a:spcPts val="0"/>
                        </a:spcBef>
                        <a:spcAft>
                          <a:spcPts val="0"/>
                        </a:spcAft>
                        <a:buNone/>
                      </a:pPr>
                      <a:r>
                        <a:rPr lang="en"/>
                        <a:t>80,06%</a:t>
                      </a:r>
                      <a:endParaRPr/>
                    </a:p>
                  </a:txBody>
                  <a:tcPr marT="91425" marB="91425" marR="91425" marL="91425">
                    <a:solidFill>
                      <a:srgbClr val="CFE2F3"/>
                    </a:solidFill>
                  </a:tcPr>
                </a:tc>
                <a:tc>
                  <a:txBody>
                    <a:bodyPr/>
                    <a:lstStyle/>
                    <a:p>
                      <a:pPr indent="0" lvl="0" marL="0" rtl="0" algn="r">
                        <a:lnSpc>
                          <a:spcPct val="115000"/>
                        </a:lnSpc>
                        <a:spcBef>
                          <a:spcPts val="0"/>
                        </a:spcBef>
                        <a:spcAft>
                          <a:spcPts val="0"/>
                        </a:spcAft>
                        <a:buNone/>
                      </a:pPr>
                      <a:r>
                        <a:rPr lang="en"/>
                        <a:t>79,91%</a:t>
                      </a:r>
                      <a:endParaRPr/>
                    </a:p>
                  </a:txBody>
                  <a:tcPr marT="91425" marB="91425" marR="91425" marL="91425">
                    <a:solidFill>
                      <a:srgbClr val="CFE2F3"/>
                    </a:solidFill>
                  </a:tcPr>
                </a:tc>
                <a:tc>
                  <a:txBody>
                    <a:bodyPr/>
                    <a:lstStyle/>
                    <a:p>
                      <a:pPr indent="0" lvl="0" marL="0" rtl="0" algn="r">
                        <a:lnSpc>
                          <a:spcPct val="115000"/>
                        </a:lnSpc>
                        <a:spcBef>
                          <a:spcPts val="0"/>
                        </a:spcBef>
                        <a:spcAft>
                          <a:spcPts val="0"/>
                        </a:spcAft>
                        <a:buNone/>
                      </a:pPr>
                      <a:r>
                        <a:rPr lang="en"/>
                        <a:t>74,79%</a:t>
                      </a:r>
                      <a:endParaRPr/>
                    </a:p>
                  </a:txBody>
                  <a:tcPr marT="91425" marB="91425" marR="91425" marL="91425">
                    <a:solidFill>
                      <a:srgbClr val="CFE2F3"/>
                    </a:solidFill>
                  </a:tcPr>
                </a:tc>
                <a:tc>
                  <a:txBody>
                    <a:bodyPr/>
                    <a:lstStyle/>
                    <a:p>
                      <a:pPr indent="0" lvl="0" marL="0" rtl="0" algn="r">
                        <a:lnSpc>
                          <a:spcPct val="115000"/>
                        </a:lnSpc>
                        <a:spcBef>
                          <a:spcPts val="0"/>
                        </a:spcBef>
                        <a:spcAft>
                          <a:spcPts val="0"/>
                        </a:spcAft>
                        <a:buNone/>
                      </a:pPr>
                      <a:r>
                        <a:rPr lang="en"/>
                        <a:t>76,22%</a:t>
                      </a:r>
                      <a:endParaRPr/>
                    </a:p>
                  </a:txBody>
                  <a:tcPr marT="91425" marB="91425" marR="91425" marL="91425">
                    <a:solidFill>
                      <a:srgbClr val="CFE2F3"/>
                    </a:solidFill>
                  </a:tcPr>
                </a:tc>
              </a:tr>
            </a:tbl>
          </a:graphicData>
        </a:graphic>
      </p:graphicFrame>
      <p:pic>
        <p:nvPicPr>
          <p:cNvPr id="390" name="Google Shape;390;p49"/>
          <p:cNvPicPr preferRelativeResize="0"/>
          <p:nvPr/>
        </p:nvPicPr>
        <p:blipFill>
          <a:blip r:embed="rId3">
            <a:alphaModFix/>
          </a:blip>
          <a:stretch>
            <a:fillRect/>
          </a:stretch>
        </p:blipFill>
        <p:spPr>
          <a:xfrm>
            <a:off x="3293795" y="879970"/>
            <a:ext cx="2780705" cy="626900"/>
          </a:xfrm>
          <a:prstGeom prst="rect">
            <a:avLst/>
          </a:prstGeom>
          <a:noFill/>
          <a:ln>
            <a:noFill/>
          </a:ln>
        </p:spPr>
      </p:pic>
      <p:sp>
        <p:nvSpPr>
          <p:cNvPr id="391" name="Google Shape;391;p49"/>
          <p:cNvSpPr txBox="1"/>
          <p:nvPr/>
        </p:nvSpPr>
        <p:spPr>
          <a:xfrm>
            <a:off x="1019350" y="762600"/>
            <a:ext cx="18321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50%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50%</a:t>
            </a:r>
            <a:endParaRPr/>
          </a:p>
        </p:txBody>
      </p:sp>
      <p:sp>
        <p:nvSpPr>
          <p:cNvPr id="392" name="Google Shape;392;p49"/>
          <p:cNvSpPr txBox="1"/>
          <p:nvPr/>
        </p:nvSpPr>
        <p:spPr>
          <a:xfrm>
            <a:off x="977275" y="5680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drop table </a:t>
            </a:r>
            <a:r>
              <a:rPr lang="en">
                <a:solidFill>
                  <a:srgbClr val="FFFFFF"/>
                </a:solidFill>
                <a:latin typeface="Lato"/>
                <a:ea typeface="Lato"/>
                <a:cs typeface="Lato"/>
                <a:sym typeface="Lato"/>
              </a:rPr>
              <a:t>Vehicle_Damage</a:t>
            </a:r>
            <a:endParaRPr>
              <a:solidFill>
                <a:srgbClr val="FFFFFF"/>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0"/>
          <p:cNvSpPr txBox="1"/>
          <p:nvPr>
            <p:ph type="title"/>
          </p:nvPr>
        </p:nvSpPr>
        <p:spPr>
          <a:xfrm>
            <a:off x="6588850" y="673875"/>
            <a:ext cx="1659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criterion : entropy</a:t>
            </a:r>
            <a:br>
              <a:rPr lang="en" sz="1400">
                <a:latin typeface="Lato"/>
                <a:ea typeface="Lato"/>
                <a:cs typeface="Lato"/>
                <a:sym typeface="Lato"/>
              </a:rPr>
            </a:br>
            <a:r>
              <a:rPr lang="en" sz="1400">
                <a:latin typeface="Lato"/>
                <a:ea typeface="Lato"/>
                <a:cs typeface="Lato"/>
                <a:sym typeface="Lato"/>
              </a:rPr>
              <a:t>Max depth : 5</a:t>
            </a:r>
            <a:br>
              <a:rPr lang="en" sz="1400">
                <a:latin typeface="Lato"/>
                <a:ea typeface="Lato"/>
                <a:cs typeface="Lato"/>
                <a:sym typeface="Lato"/>
              </a:rPr>
            </a:br>
            <a:r>
              <a:rPr lang="en" sz="1400">
                <a:latin typeface="Lato"/>
                <a:ea typeface="Lato"/>
                <a:cs typeface="Lato"/>
                <a:sym typeface="Lato"/>
              </a:rPr>
              <a:t>Best F1: 82.37%</a:t>
            </a:r>
            <a:endParaRPr/>
          </a:p>
        </p:txBody>
      </p:sp>
      <p:graphicFrame>
        <p:nvGraphicFramePr>
          <p:cNvPr id="398" name="Google Shape;398;p50"/>
          <p:cNvGraphicFramePr/>
          <p:nvPr/>
        </p:nvGraphicFramePr>
        <p:xfrm>
          <a:off x="560150" y="2038250"/>
          <a:ext cx="3000000" cy="3000000"/>
        </p:xfrm>
        <a:graphic>
          <a:graphicData uri="http://schemas.openxmlformats.org/drawingml/2006/table">
            <a:tbl>
              <a:tblPr>
                <a:noFill/>
                <a:tableStyleId>{B89D340A-D4D9-428B-AB7F-C8CD8C995534}</a:tableStyleId>
              </a:tblPr>
              <a:tblGrid>
                <a:gridCol w="763800"/>
                <a:gridCol w="763800"/>
                <a:gridCol w="763800"/>
                <a:gridCol w="763800"/>
                <a:gridCol w="763800"/>
                <a:gridCol w="763800"/>
                <a:gridCol w="763800"/>
                <a:gridCol w="763800"/>
                <a:gridCol w="763800"/>
                <a:gridCol w="763800"/>
              </a:tblGrid>
              <a:tr h="100000">
                <a:tc gridSpan="10">
                  <a:txBody>
                    <a:bodyPr/>
                    <a:lstStyle/>
                    <a:p>
                      <a:pPr indent="0" lvl="0" marL="0" rtl="0" algn="ctr">
                        <a:spcBef>
                          <a:spcPts val="0"/>
                        </a:spcBef>
                        <a:spcAft>
                          <a:spcPts val="0"/>
                        </a:spcAft>
                        <a:buNone/>
                      </a:pPr>
                      <a:r>
                        <a:rPr b="1" lang="en" sz="1100">
                          <a:solidFill>
                            <a:srgbClr val="F3F3F3"/>
                          </a:solidFill>
                        </a:rPr>
                        <a:t>Param grid</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235825">
                <a:tc gridSpan="2">
                  <a:txBody>
                    <a:bodyPr/>
                    <a:lstStyle/>
                    <a:p>
                      <a:pPr indent="0" lvl="0" marL="0" rtl="0" algn="ctr">
                        <a:spcBef>
                          <a:spcPts val="0"/>
                        </a:spcBef>
                        <a:spcAft>
                          <a:spcPts val="0"/>
                        </a:spcAft>
                        <a:buNone/>
                      </a:pPr>
                      <a:r>
                        <a:rPr b="1" lang="en" sz="700"/>
                        <a:t>none</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5</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7</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10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gridSpan="2">
                  <a:txBody>
                    <a:bodyPr/>
                    <a:lstStyle/>
                    <a:p>
                      <a:pPr indent="0" lvl="0" marL="0" rtl="0" algn="ctr">
                        <a:spcBef>
                          <a:spcPts val="0"/>
                        </a:spcBef>
                        <a:spcAft>
                          <a:spcPts val="0"/>
                        </a:spcAft>
                        <a:buNone/>
                      </a:pPr>
                      <a:r>
                        <a:rPr b="1" lang="en" sz="700"/>
                        <a:t>20</a:t>
                      </a:r>
                      <a:endParaRPr b="1"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r>
              <a:tr h="235825">
                <a:tc gridSpan="10">
                  <a:txBody>
                    <a:bodyPr/>
                    <a:lstStyle/>
                    <a:p>
                      <a:pPr indent="0" lvl="0" marL="0" rtl="0" algn="ctr">
                        <a:spcBef>
                          <a:spcPts val="0"/>
                        </a:spcBef>
                        <a:spcAft>
                          <a:spcPts val="0"/>
                        </a:spcAft>
                        <a:buNone/>
                      </a:pPr>
                      <a:r>
                        <a:rPr b="1" lang="en" sz="1100">
                          <a:solidFill>
                            <a:srgbClr val="F3F3F3"/>
                          </a:solidFill>
                        </a:rPr>
                        <a:t>Criterion</a:t>
                      </a:r>
                      <a:endParaRPr sz="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hMerge="1"/>
                <a:tc hMerge="1"/>
                <a:tc hMerge="1"/>
                <a:tc hMerge="1"/>
                <a:tc hMerge="1"/>
                <a:tc hMerge="1"/>
                <a:tc hMerge="1"/>
                <a:tc hMerge="1"/>
                <a:tc hMerge="1"/>
              </a:tr>
              <a:tr h="532575">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gini</a:t>
                      </a:r>
                      <a:endParaRPr b="1" sz="1000">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c>
                  <a:txBody>
                    <a:bodyPr/>
                    <a:lstStyle/>
                    <a:p>
                      <a:pPr indent="0" lvl="0" marL="0" rtl="0" algn="ctr">
                        <a:lnSpc>
                          <a:spcPct val="135714"/>
                        </a:lnSpc>
                        <a:spcBef>
                          <a:spcPts val="0"/>
                        </a:spcBef>
                        <a:spcAft>
                          <a:spcPts val="0"/>
                        </a:spcAft>
                        <a:buNone/>
                      </a:pPr>
                      <a:r>
                        <a:rPr b="1" lang="en" sz="1000">
                          <a:latin typeface="Courier New"/>
                          <a:ea typeface="Courier New"/>
                          <a:cs typeface="Courier New"/>
                          <a:sym typeface="Courier New"/>
                        </a:rPr>
                        <a:t>entropy</a:t>
                      </a:r>
                      <a:endParaRPr b="1" sz="1000">
                        <a:latin typeface="Courier New"/>
                        <a:ea typeface="Courier New"/>
                        <a:cs typeface="Courier New"/>
                        <a:sym typeface="Courier New"/>
                      </a:endParaRPr>
                    </a:p>
                    <a:p>
                      <a:pPr indent="0" lvl="0" marL="0" rtl="0" algn="ctr">
                        <a:spcBef>
                          <a:spcPts val="0"/>
                        </a:spcBef>
                        <a:spcAft>
                          <a:spcPts val="0"/>
                        </a:spcAft>
                        <a:buNone/>
                      </a:pPr>
                      <a:r>
                        <a:t/>
                      </a:r>
                      <a:endParaRPr b="1" sz="1000">
                        <a:latin typeface="Courier New"/>
                        <a:ea typeface="Courier New"/>
                        <a:cs typeface="Courier New"/>
                        <a:sym typeface="Courier New"/>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4A86E8"/>
                    </a:solidFill>
                  </a:tcPr>
                </a:tc>
              </a:tr>
              <a:tr h="688775">
                <a:tc>
                  <a:txBody>
                    <a:bodyPr/>
                    <a:lstStyle/>
                    <a:p>
                      <a:pPr indent="0" lvl="0" marL="0" rtl="0" algn="r">
                        <a:lnSpc>
                          <a:spcPct val="115000"/>
                        </a:lnSpc>
                        <a:spcBef>
                          <a:spcPts val="0"/>
                        </a:spcBef>
                        <a:spcAft>
                          <a:spcPts val="0"/>
                        </a:spcAft>
                        <a:buNone/>
                      </a:pPr>
                      <a:r>
                        <a:rPr lang="en"/>
                        <a:t>70,82%</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71,31%</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81,66%</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solidFill>
                            <a:srgbClr val="FF0000"/>
                          </a:solidFill>
                        </a:rPr>
                        <a:t>82,37%</a:t>
                      </a:r>
                      <a:endParaRPr>
                        <a:solidFill>
                          <a:srgbClr val="FF0000"/>
                        </a:solidFill>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82,19%</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82,22%</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81,76%</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81,97%</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76,91%</a:t>
                      </a:r>
                      <a:endParaRPr/>
                    </a:p>
                  </a:txBody>
                  <a:tcPr marT="91425" marB="91425" marR="91425" marL="91425">
                    <a:solidFill>
                      <a:srgbClr val="9FC5E8"/>
                    </a:solidFill>
                  </a:tcPr>
                </a:tc>
                <a:tc>
                  <a:txBody>
                    <a:bodyPr/>
                    <a:lstStyle/>
                    <a:p>
                      <a:pPr indent="0" lvl="0" marL="0" rtl="0" algn="r">
                        <a:lnSpc>
                          <a:spcPct val="115000"/>
                        </a:lnSpc>
                        <a:spcBef>
                          <a:spcPts val="0"/>
                        </a:spcBef>
                        <a:spcAft>
                          <a:spcPts val="0"/>
                        </a:spcAft>
                        <a:buNone/>
                      </a:pPr>
                      <a:r>
                        <a:rPr lang="en"/>
                        <a:t>77,51%</a:t>
                      </a:r>
                      <a:endParaRPr/>
                    </a:p>
                  </a:txBody>
                  <a:tcPr marT="91425" marB="91425" marR="91425" marL="91425">
                    <a:solidFill>
                      <a:srgbClr val="9FC5E8"/>
                    </a:solidFill>
                  </a:tcPr>
                </a:tc>
              </a:tr>
            </a:tbl>
          </a:graphicData>
        </a:graphic>
      </p:graphicFrame>
      <p:pic>
        <p:nvPicPr>
          <p:cNvPr id="399" name="Google Shape;399;p50"/>
          <p:cNvPicPr preferRelativeResize="0"/>
          <p:nvPr/>
        </p:nvPicPr>
        <p:blipFill>
          <a:blip r:embed="rId3">
            <a:alphaModFix/>
          </a:blip>
          <a:stretch>
            <a:fillRect/>
          </a:stretch>
        </p:blipFill>
        <p:spPr>
          <a:xfrm>
            <a:off x="3293795" y="879970"/>
            <a:ext cx="2780705" cy="626900"/>
          </a:xfrm>
          <a:prstGeom prst="rect">
            <a:avLst/>
          </a:prstGeom>
          <a:noFill/>
          <a:ln>
            <a:noFill/>
          </a:ln>
        </p:spPr>
      </p:pic>
      <p:sp>
        <p:nvSpPr>
          <p:cNvPr id="400" name="Google Shape;400;p50"/>
          <p:cNvSpPr txBox="1"/>
          <p:nvPr/>
        </p:nvSpPr>
        <p:spPr>
          <a:xfrm>
            <a:off x="1019350" y="762600"/>
            <a:ext cx="18321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50%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50%</a:t>
            </a:r>
            <a:endParaRPr/>
          </a:p>
        </p:txBody>
      </p:sp>
      <p:sp>
        <p:nvSpPr>
          <p:cNvPr id="401" name="Google Shape;401;p50"/>
          <p:cNvSpPr txBox="1"/>
          <p:nvPr/>
        </p:nvSpPr>
        <p:spPr>
          <a:xfrm>
            <a:off x="977275" y="5680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drop table Vehicle_Age</a:t>
            </a:r>
            <a:endParaRPr>
              <a:solidFill>
                <a:srgbClr val="FFFFFF"/>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407" name="Google Shape;407;p51"/>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Dengan menggunakan berbagai macam kernel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Null Values</a:t>
            </a:r>
            <a:endParaRPr/>
          </a:p>
        </p:txBody>
      </p:sp>
      <p:sp>
        <p:nvSpPr>
          <p:cNvPr id="155" name="Google Shape;155;p16"/>
          <p:cNvSpPr txBox="1"/>
          <p:nvPr/>
        </p:nvSpPr>
        <p:spPr>
          <a:xfrm>
            <a:off x="5766000" y="2206413"/>
            <a:ext cx="3060600" cy="2497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rgbClr val="FFFFFF"/>
                </a:solidFill>
                <a:latin typeface="Lato"/>
                <a:ea typeface="Lato"/>
                <a:cs typeface="Lato"/>
                <a:sym typeface="Lato"/>
              </a:rPr>
              <a:t>Terlihat bahwa data tidak memiliki missing value. Maka, handling terhadap missing value tidak perlu dilakukan</a:t>
            </a:r>
            <a:endParaRPr b="1" sz="1500">
              <a:solidFill>
                <a:srgbClr val="FFFFFF"/>
              </a:solidFill>
              <a:latin typeface="Lato"/>
              <a:ea typeface="Lato"/>
              <a:cs typeface="Lato"/>
              <a:sym typeface="Lato"/>
            </a:endParaRPr>
          </a:p>
          <a:p>
            <a:pPr indent="0" lvl="0" marL="0" rtl="0" algn="just">
              <a:spcBef>
                <a:spcPts val="0"/>
              </a:spcBef>
              <a:spcAft>
                <a:spcPts val="0"/>
              </a:spcAft>
              <a:buNone/>
            </a:pPr>
            <a:r>
              <a:t/>
            </a:r>
            <a:endParaRPr b="1" sz="1500">
              <a:solidFill>
                <a:srgbClr val="FFFFFF"/>
              </a:solidFill>
              <a:latin typeface="Lato"/>
              <a:ea typeface="Lato"/>
              <a:cs typeface="Lato"/>
              <a:sym typeface="Lato"/>
            </a:endParaRPr>
          </a:p>
          <a:p>
            <a:pPr indent="0" lvl="0" marL="0" rtl="0" algn="just">
              <a:spcBef>
                <a:spcPts val="0"/>
              </a:spcBef>
              <a:spcAft>
                <a:spcPts val="0"/>
              </a:spcAft>
              <a:buNone/>
            </a:pPr>
            <a:r>
              <a:t/>
            </a:r>
            <a:endParaRPr b="1" sz="1500">
              <a:solidFill>
                <a:srgbClr val="FFFFFF"/>
              </a:solidFill>
              <a:latin typeface="Lato"/>
              <a:ea typeface="Lato"/>
              <a:cs typeface="Lato"/>
              <a:sym typeface="Lato"/>
            </a:endParaRPr>
          </a:p>
        </p:txBody>
      </p:sp>
      <p:pic>
        <p:nvPicPr>
          <p:cNvPr id="156" name="Google Shape;156;p16"/>
          <p:cNvPicPr preferRelativeResize="0"/>
          <p:nvPr/>
        </p:nvPicPr>
        <p:blipFill>
          <a:blip r:embed="rId3">
            <a:alphaModFix/>
          </a:blip>
          <a:stretch>
            <a:fillRect/>
          </a:stretch>
        </p:blipFill>
        <p:spPr>
          <a:xfrm>
            <a:off x="1297502" y="1717255"/>
            <a:ext cx="3060600" cy="307157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2"/>
          <p:cNvSpPr txBox="1"/>
          <p:nvPr>
            <p:ph type="title"/>
          </p:nvPr>
        </p:nvSpPr>
        <p:spPr>
          <a:xfrm>
            <a:off x="6588850" y="673875"/>
            <a:ext cx="1659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13" name="Google Shape;413;p52"/>
          <p:cNvGraphicFramePr/>
          <p:nvPr/>
        </p:nvGraphicFramePr>
        <p:xfrm>
          <a:off x="1324950" y="2083250"/>
          <a:ext cx="3000000" cy="3000000"/>
        </p:xfrm>
        <a:graphic>
          <a:graphicData uri="http://schemas.openxmlformats.org/drawingml/2006/table">
            <a:tbl>
              <a:tblPr>
                <a:noFill/>
                <a:tableStyleId>{B89D340A-D4D9-428B-AB7F-C8CD8C995534}</a:tableStyleId>
              </a:tblPr>
              <a:tblGrid>
                <a:gridCol w="1578825"/>
                <a:gridCol w="1578825"/>
                <a:gridCol w="1578825"/>
                <a:gridCol w="1578825"/>
              </a:tblGrid>
              <a:tr h="386475">
                <a:tc>
                  <a:txBody>
                    <a:bodyPr/>
                    <a:lstStyle/>
                    <a:p>
                      <a:pPr indent="0" lvl="0" marL="0" rtl="0" algn="ctr">
                        <a:spcBef>
                          <a:spcPts val="0"/>
                        </a:spcBef>
                        <a:spcAft>
                          <a:spcPts val="0"/>
                        </a:spcAft>
                        <a:buNone/>
                      </a:pPr>
                      <a:r>
                        <a:rPr b="1" lang="en" sz="1200"/>
                        <a:t>C</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D9EEB"/>
                    </a:solidFill>
                  </a:tcPr>
                </a:tc>
                <a:tc gridSpan="3">
                  <a:txBody>
                    <a:bodyPr/>
                    <a:lstStyle/>
                    <a:p>
                      <a:pPr indent="0" lvl="0" marL="0" rtl="0" algn="ctr">
                        <a:spcBef>
                          <a:spcPts val="0"/>
                        </a:spcBef>
                        <a:spcAft>
                          <a:spcPts val="0"/>
                        </a:spcAft>
                        <a:buNone/>
                      </a:pPr>
                      <a:r>
                        <a:rPr b="1" lang="en" sz="1200"/>
                        <a:t>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D9EEB"/>
                    </a:solidFill>
                  </a:tcPr>
                </a:tc>
                <a:tc hMerge="1"/>
                <a:tc hMerge="1"/>
              </a:tr>
              <a:tr h="424575">
                <a:tc>
                  <a:txBody>
                    <a:bodyPr/>
                    <a:lstStyle/>
                    <a:p>
                      <a:pPr indent="0" lvl="0" marL="0" rtl="0" algn="ctr">
                        <a:spcBef>
                          <a:spcPts val="0"/>
                        </a:spcBef>
                        <a:spcAft>
                          <a:spcPts val="0"/>
                        </a:spcAft>
                        <a:buNone/>
                      </a:pPr>
                      <a:r>
                        <a:rPr b="1" lang="en" sz="1200"/>
                        <a:t>gamma</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D9EEB"/>
                    </a:solidFill>
                  </a:tcPr>
                </a:tc>
                <a:tc gridSpan="3">
                  <a:txBody>
                    <a:bodyPr/>
                    <a:lstStyle/>
                    <a:p>
                      <a:pPr indent="0" lvl="0" marL="0" rtl="0" algn="ctr">
                        <a:spcBef>
                          <a:spcPts val="0"/>
                        </a:spcBef>
                        <a:spcAft>
                          <a:spcPts val="0"/>
                        </a:spcAft>
                        <a:buNone/>
                      </a:pPr>
                      <a:r>
                        <a:rPr b="1" lang="en" sz="1200"/>
                        <a:t>0.1</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D9EEB"/>
                    </a:solidFill>
                  </a:tcPr>
                </a:tc>
                <a:tc hMerge="1"/>
                <a:tc hMerge="1"/>
              </a:tr>
              <a:tr h="523450">
                <a:tc>
                  <a:txBody>
                    <a:bodyPr/>
                    <a:lstStyle/>
                    <a:p>
                      <a:pPr indent="0" lvl="0" marL="0" rtl="0" algn="ctr">
                        <a:lnSpc>
                          <a:spcPct val="135714"/>
                        </a:lnSpc>
                        <a:spcBef>
                          <a:spcPts val="0"/>
                        </a:spcBef>
                        <a:spcAft>
                          <a:spcPts val="0"/>
                        </a:spcAft>
                        <a:buNone/>
                      </a:pPr>
                      <a:r>
                        <a:rPr b="1" lang="en" sz="1200"/>
                        <a:t>kernel</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35714"/>
                        </a:lnSpc>
                        <a:spcBef>
                          <a:spcPts val="0"/>
                        </a:spcBef>
                        <a:spcAft>
                          <a:spcPts val="0"/>
                        </a:spcAft>
                        <a:buNone/>
                      </a:pPr>
                      <a:r>
                        <a:rPr b="1" lang="en" sz="1200"/>
                        <a:t>linear</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35714"/>
                        </a:lnSpc>
                        <a:spcBef>
                          <a:spcPts val="0"/>
                        </a:spcBef>
                        <a:spcAft>
                          <a:spcPts val="0"/>
                        </a:spcAft>
                        <a:buNone/>
                      </a:pPr>
                      <a:r>
                        <a:rPr b="1" lang="en" sz="1200"/>
                        <a:t>rbf</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35714"/>
                        </a:lnSpc>
                        <a:spcBef>
                          <a:spcPts val="0"/>
                        </a:spcBef>
                        <a:spcAft>
                          <a:spcPts val="0"/>
                        </a:spcAft>
                        <a:buNone/>
                      </a:pPr>
                      <a:r>
                        <a:rPr b="1" lang="en" sz="1200"/>
                        <a:t>sigmoid</a:t>
                      </a:r>
                      <a:endParaRPr b="1"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r h="738075">
                <a:tc>
                  <a:txBody>
                    <a:bodyPr/>
                    <a:lstStyle/>
                    <a:p>
                      <a:pPr indent="0" lvl="0" marL="0" rtl="0" algn="ctr">
                        <a:lnSpc>
                          <a:spcPct val="115000"/>
                        </a:lnSpc>
                        <a:spcBef>
                          <a:spcPts val="0"/>
                        </a:spcBef>
                        <a:spcAft>
                          <a:spcPts val="0"/>
                        </a:spcAft>
                        <a:buNone/>
                      </a:pPr>
                      <a:r>
                        <a:rPr b="1" lang="en" sz="1200"/>
                        <a:t>F1 score</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r">
                        <a:lnSpc>
                          <a:spcPct val="115000"/>
                        </a:lnSpc>
                        <a:spcBef>
                          <a:spcPts val="0"/>
                        </a:spcBef>
                        <a:spcAft>
                          <a:spcPts val="0"/>
                        </a:spcAft>
                        <a:buNone/>
                      </a:pPr>
                      <a:r>
                        <a:rPr lang="en"/>
                        <a:t>82,08%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r">
                        <a:lnSpc>
                          <a:spcPct val="115000"/>
                        </a:lnSpc>
                        <a:spcBef>
                          <a:spcPts val="0"/>
                        </a:spcBef>
                        <a:spcAft>
                          <a:spcPts val="0"/>
                        </a:spcAft>
                        <a:buNone/>
                      </a:pPr>
                      <a:r>
                        <a:rPr lang="en"/>
                        <a:t>82,08%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r">
                        <a:lnSpc>
                          <a:spcPct val="115000"/>
                        </a:lnSpc>
                        <a:spcBef>
                          <a:spcPts val="0"/>
                        </a:spcBef>
                        <a:spcAft>
                          <a:spcPts val="0"/>
                        </a:spcAft>
                        <a:buNone/>
                      </a:pPr>
                      <a:r>
                        <a:rPr lang="en"/>
                        <a:t>82,08%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r>
            </a:tbl>
          </a:graphicData>
        </a:graphic>
      </p:graphicFrame>
      <p:sp>
        <p:nvSpPr>
          <p:cNvPr id="414" name="Google Shape;414;p52"/>
          <p:cNvSpPr txBox="1"/>
          <p:nvPr/>
        </p:nvSpPr>
        <p:spPr>
          <a:xfrm>
            <a:off x="1019350" y="762600"/>
            <a:ext cx="18321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Test size 40%</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Train size 60%</a:t>
            </a:r>
            <a:endParaRPr/>
          </a:p>
        </p:txBody>
      </p:sp>
      <p:pic>
        <p:nvPicPr>
          <p:cNvPr id="415" name="Google Shape;415;p52"/>
          <p:cNvPicPr preferRelativeResize="0"/>
          <p:nvPr/>
        </p:nvPicPr>
        <p:blipFill>
          <a:blip r:embed="rId3">
            <a:alphaModFix/>
          </a:blip>
          <a:stretch>
            <a:fillRect/>
          </a:stretch>
        </p:blipFill>
        <p:spPr>
          <a:xfrm>
            <a:off x="3129975" y="762600"/>
            <a:ext cx="2884064" cy="786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Kesimpulan setelah revisi</a:t>
            </a:r>
            <a:endParaRPr/>
          </a:p>
        </p:txBody>
      </p:sp>
      <p:sp>
        <p:nvSpPr>
          <p:cNvPr id="421" name="Google Shape;421;p53"/>
          <p:cNvSpPr txBox="1"/>
          <p:nvPr/>
        </p:nvSpPr>
        <p:spPr>
          <a:xfrm>
            <a:off x="1437175" y="1244625"/>
            <a:ext cx="7107900" cy="32991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Tanpa mendrop fitur sama sekali, F1 score yang didapatkan tetap sama. Metode yang telah dicoba dengan mendrop beberapa fitur berdasarkan korelasinya, dapat mengurangi beban komputasi.</a:t>
            </a:r>
            <a:endParaRPr>
              <a:solidFill>
                <a:srgbClr val="FFFFFF"/>
              </a:solidFill>
              <a:latin typeface="Lato"/>
              <a:ea typeface="Lato"/>
              <a:cs typeface="Lato"/>
              <a:sym typeface="Lato"/>
            </a:endParaRPr>
          </a:p>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Fitur Vehicle_Damage terbukti mempengaruhi prediksi model. Karena ketika fitur tersebut di-drop, F1 terbaik turun menjadi 80.72%</a:t>
            </a:r>
            <a:endParaRPr>
              <a:solidFill>
                <a:srgbClr val="FFFFFF"/>
              </a:solidFill>
              <a:latin typeface="Lato"/>
              <a:ea typeface="Lato"/>
              <a:cs typeface="Lato"/>
              <a:sym typeface="Lato"/>
            </a:endParaRPr>
          </a:p>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Perbedaan kernel SVM kurang mempengaruhi hasil dalam kasus ini</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Encoding</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3" name="Google Shape;163;p17"/>
          <p:cNvPicPr preferRelativeResize="0"/>
          <p:nvPr/>
        </p:nvPicPr>
        <p:blipFill>
          <a:blip r:embed="rId3">
            <a:alphaModFix/>
          </a:blip>
          <a:stretch>
            <a:fillRect/>
          </a:stretch>
        </p:blipFill>
        <p:spPr>
          <a:xfrm>
            <a:off x="1297500" y="1505576"/>
            <a:ext cx="6513024" cy="1004200"/>
          </a:xfrm>
          <a:prstGeom prst="rect">
            <a:avLst/>
          </a:prstGeom>
          <a:noFill/>
          <a:ln>
            <a:noFill/>
          </a:ln>
        </p:spPr>
      </p:pic>
      <p:pic>
        <p:nvPicPr>
          <p:cNvPr id="164" name="Google Shape;164;p17"/>
          <p:cNvPicPr preferRelativeResize="0"/>
          <p:nvPr/>
        </p:nvPicPr>
        <p:blipFill>
          <a:blip r:embed="rId4">
            <a:alphaModFix/>
          </a:blip>
          <a:stretch>
            <a:fillRect/>
          </a:stretch>
        </p:blipFill>
        <p:spPr>
          <a:xfrm>
            <a:off x="1297500" y="2914375"/>
            <a:ext cx="5582474" cy="1411450"/>
          </a:xfrm>
          <a:prstGeom prst="rect">
            <a:avLst/>
          </a:prstGeom>
          <a:noFill/>
          <a:ln>
            <a:noFill/>
          </a:ln>
        </p:spPr>
      </p:pic>
      <p:sp>
        <p:nvSpPr>
          <p:cNvPr id="165" name="Google Shape;165;p17"/>
          <p:cNvSpPr txBox="1"/>
          <p:nvPr/>
        </p:nvSpPr>
        <p:spPr>
          <a:xfrm>
            <a:off x="1336050" y="898950"/>
            <a:ext cx="64719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Data memiliki beberapa kolom dalam bentuk String, sehingga perlu diubah menjadi numerik</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Rumusan Masalah</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Fitur apakah yang kurang mempengaruhi keputusan?</a:t>
            </a:r>
            <a:endParaRPr/>
          </a:p>
          <a:p>
            <a:pPr indent="-311150" lvl="0" marL="457200" rtl="0" algn="l">
              <a:spcBef>
                <a:spcPts val="0"/>
              </a:spcBef>
              <a:spcAft>
                <a:spcPts val="0"/>
              </a:spcAft>
              <a:buSzPts val="1300"/>
              <a:buAutoNum type="arabicPeriod"/>
            </a:pPr>
            <a:r>
              <a:rPr lang="en"/>
              <a:t>Apakah jumlah data pada setiap kelas target merata? Jika tidak, bagaimana mengatasinya?</a:t>
            </a:r>
            <a:endParaRPr/>
          </a:p>
          <a:p>
            <a:pPr indent="-311150" lvl="0" marL="457200" rtl="0" algn="l">
              <a:spcBef>
                <a:spcPts val="0"/>
              </a:spcBef>
              <a:spcAft>
                <a:spcPts val="0"/>
              </a:spcAft>
              <a:buSzPts val="1300"/>
              <a:buAutoNum type="arabicPeriod"/>
            </a:pPr>
            <a:r>
              <a:rPr lang="en"/>
              <a:t>Bagaimana karakteristik dari masing-masing target?</a:t>
            </a:r>
            <a:endParaRPr/>
          </a:p>
          <a:p>
            <a:pPr indent="-311150" lvl="0" marL="457200" rtl="0" algn="l">
              <a:spcBef>
                <a:spcPts val="0"/>
              </a:spcBef>
              <a:spcAft>
                <a:spcPts val="0"/>
              </a:spcAft>
              <a:buSzPts val="1300"/>
              <a:buAutoNum type="arabicPeriod"/>
            </a:pPr>
            <a:r>
              <a:rPr lang="en"/>
              <a:t>Metrics evaluasi apa yang cocok untuk kasus klasifikasi ini?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5910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Fitur yang kurang mempengaruhi</a:t>
            </a:r>
            <a:endParaRPr/>
          </a:p>
        </p:txBody>
      </p:sp>
      <p:sp>
        <p:nvSpPr>
          <p:cNvPr id="177" name="Google Shape;177;p19"/>
          <p:cNvSpPr txBox="1"/>
          <p:nvPr>
            <p:ph idx="1" type="body"/>
          </p:nvPr>
        </p:nvSpPr>
        <p:spPr>
          <a:xfrm>
            <a:off x="5577300" y="712650"/>
            <a:ext cx="3086100" cy="37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Digunakan Pearson’s Correlation untuk melihat pengaruh atau korelasi setiap fitur terhadap target. Pearson’s correlation menghitung asosiasi linear antara dua </a:t>
            </a:r>
            <a:r>
              <a:rPr lang="en"/>
              <a:t>variabel</a:t>
            </a:r>
            <a:endParaRPr/>
          </a:p>
          <a:p>
            <a:pPr indent="0" lvl="0" marL="0" rtl="0" algn="l">
              <a:spcBef>
                <a:spcPts val="1600"/>
              </a:spcBef>
              <a:spcAft>
                <a:spcPts val="0"/>
              </a:spcAft>
              <a:buNone/>
            </a:pPr>
            <a:r>
              <a:rPr lang="en"/>
              <a:t>Jika menaruh threshold 0.1, maka fitur yang dianggap kurang berpengaruh adalah:</a:t>
            </a:r>
            <a:endParaRPr/>
          </a:p>
          <a:p>
            <a:pPr indent="-311150" lvl="0" marL="457200" rtl="0" algn="l">
              <a:spcBef>
                <a:spcPts val="1600"/>
              </a:spcBef>
              <a:spcAft>
                <a:spcPts val="0"/>
              </a:spcAft>
              <a:buSzPts val="1300"/>
              <a:buChar char="-"/>
            </a:pPr>
            <a:r>
              <a:rPr lang="en"/>
              <a:t>Driving_License</a:t>
            </a:r>
            <a:endParaRPr/>
          </a:p>
          <a:p>
            <a:pPr indent="-311150" lvl="0" marL="457200" rtl="0" algn="l">
              <a:spcBef>
                <a:spcPts val="0"/>
              </a:spcBef>
              <a:spcAft>
                <a:spcPts val="0"/>
              </a:spcAft>
              <a:buSzPts val="1300"/>
              <a:buChar char="-"/>
            </a:pPr>
            <a:r>
              <a:rPr lang="en"/>
              <a:t>Region_Code</a:t>
            </a:r>
            <a:endParaRPr/>
          </a:p>
          <a:p>
            <a:pPr indent="-311150" lvl="0" marL="457200" rtl="0" algn="l">
              <a:spcBef>
                <a:spcPts val="0"/>
              </a:spcBef>
              <a:spcAft>
                <a:spcPts val="0"/>
              </a:spcAft>
              <a:buSzPts val="1300"/>
              <a:buChar char="-"/>
            </a:pPr>
            <a:r>
              <a:rPr lang="en"/>
              <a:t>Annual_Premium</a:t>
            </a:r>
            <a:endParaRPr/>
          </a:p>
          <a:p>
            <a:pPr indent="-311150" lvl="0" marL="457200" rtl="0" algn="l">
              <a:spcBef>
                <a:spcPts val="0"/>
              </a:spcBef>
              <a:spcAft>
                <a:spcPts val="0"/>
              </a:spcAft>
              <a:buSzPts val="1300"/>
              <a:buChar char="-"/>
            </a:pPr>
            <a:r>
              <a:rPr lang="en"/>
              <a:t>Vintage</a:t>
            </a:r>
            <a:endParaRPr/>
          </a:p>
          <a:p>
            <a:pPr indent="-311150" lvl="0" marL="457200" rtl="0" algn="l">
              <a:spcBef>
                <a:spcPts val="0"/>
              </a:spcBef>
              <a:spcAft>
                <a:spcPts val="0"/>
              </a:spcAft>
              <a:buSzPts val="1300"/>
              <a:buChar char="-"/>
            </a:pPr>
            <a:r>
              <a:rPr lang="en"/>
              <a:t>Gender</a:t>
            </a:r>
            <a:endParaRPr/>
          </a:p>
        </p:txBody>
      </p:sp>
      <p:pic>
        <p:nvPicPr>
          <p:cNvPr id="178" name="Google Shape;178;p19"/>
          <p:cNvPicPr preferRelativeResize="0"/>
          <p:nvPr/>
        </p:nvPicPr>
        <p:blipFill>
          <a:blip r:embed="rId3">
            <a:alphaModFix/>
          </a:blip>
          <a:stretch>
            <a:fillRect/>
          </a:stretch>
        </p:blipFill>
        <p:spPr>
          <a:xfrm>
            <a:off x="266375" y="760650"/>
            <a:ext cx="5075450" cy="429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Apakah jumlah data pada setiap kelas target merata? Jika tidak, bagaimana mengatasinya?</a:t>
            </a:r>
            <a:endParaRPr/>
          </a:p>
        </p:txBody>
      </p:sp>
      <p:sp>
        <p:nvSpPr>
          <p:cNvPr id="184" name="Google Shape;184;p20"/>
          <p:cNvSpPr txBox="1"/>
          <p:nvPr>
            <p:ph idx="1" type="body"/>
          </p:nvPr>
        </p:nvSpPr>
        <p:spPr>
          <a:xfrm>
            <a:off x="5532575" y="1481650"/>
            <a:ext cx="3423900" cy="3333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Terlihat bahwa kelas 0 memiliki data yang jauh lebih banyak, maka dari itu akan digunakan metode </a:t>
            </a:r>
            <a:r>
              <a:rPr i="1" lang="en"/>
              <a:t>undersampling</a:t>
            </a:r>
            <a:r>
              <a:rPr lang="en"/>
              <a:t> pada dataset ini. Pada kasus ini, beberapa data pada kelas 0 akan dibuang secara acak. Keputusan menggunakan </a:t>
            </a:r>
            <a:r>
              <a:rPr i="1" lang="en"/>
              <a:t>undersampling</a:t>
            </a:r>
            <a:r>
              <a:rPr lang="en"/>
              <a:t> didasari oleh jumlah data yang banyak. Sehingga, walaupun dibuang beberapa, jumlah data masih tetap cukup untuk dipelajari. Jumlah total data setelah dilakukan </a:t>
            </a:r>
            <a:r>
              <a:rPr i="1" lang="en"/>
              <a:t>undersampling</a:t>
            </a:r>
            <a:r>
              <a:rPr lang="en"/>
              <a:t> adalah 93,420 data dengan 46,710 pada masing-masing kelasnya.</a:t>
            </a:r>
            <a:endParaRPr/>
          </a:p>
        </p:txBody>
      </p:sp>
      <p:pic>
        <p:nvPicPr>
          <p:cNvPr id="185" name="Google Shape;185;p20"/>
          <p:cNvPicPr preferRelativeResize="0"/>
          <p:nvPr/>
        </p:nvPicPr>
        <p:blipFill>
          <a:blip r:embed="rId3">
            <a:alphaModFix/>
          </a:blip>
          <a:stretch>
            <a:fillRect/>
          </a:stretch>
        </p:blipFill>
        <p:spPr>
          <a:xfrm>
            <a:off x="799500" y="1693001"/>
            <a:ext cx="4399377"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56763" y="0"/>
            <a:ext cx="7643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3. </a:t>
            </a:r>
            <a:r>
              <a:rPr b="1" lang="en" sz="2000"/>
              <a:t>Bagaimana karakteristik dari masing-masing target?</a:t>
            </a:r>
            <a:endParaRPr b="1" sz="2000"/>
          </a:p>
        </p:txBody>
      </p:sp>
      <p:pic>
        <p:nvPicPr>
          <p:cNvPr id="191" name="Google Shape;191;p21"/>
          <p:cNvPicPr preferRelativeResize="0"/>
          <p:nvPr/>
        </p:nvPicPr>
        <p:blipFill>
          <a:blip r:embed="rId3">
            <a:alphaModFix/>
          </a:blip>
          <a:stretch>
            <a:fillRect/>
          </a:stretch>
        </p:blipFill>
        <p:spPr>
          <a:xfrm>
            <a:off x="2396413" y="748500"/>
            <a:ext cx="4714125" cy="2566375"/>
          </a:xfrm>
          <a:prstGeom prst="rect">
            <a:avLst/>
          </a:prstGeom>
          <a:noFill/>
          <a:ln>
            <a:noFill/>
          </a:ln>
        </p:spPr>
      </p:pic>
      <p:sp>
        <p:nvSpPr>
          <p:cNvPr id="192" name="Google Shape;192;p21"/>
          <p:cNvSpPr txBox="1"/>
          <p:nvPr/>
        </p:nvSpPr>
        <p:spPr>
          <a:xfrm>
            <a:off x="513575" y="3618325"/>
            <a:ext cx="8326200" cy="132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FFFFFF"/>
                </a:solidFill>
                <a:latin typeface="Lato"/>
                <a:ea typeface="Lato"/>
                <a:cs typeface="Lato"/>
                <a:sym typeface="Lato"/>
              </a:rPr>
              <a:t>Dilakukan eksplorasi terhadap target bernilai 1 atau </a:t>
            </a:r>
            <a:r>
              <a:rPr i="1" lang="en" sz="1200">
                <a:solidFill>
                  <a:srgbClr val="FFFFFF"/>
                </a:solidFill>
                <a:latin typeface="Lato"/>
                <a:ea typeface="Lato"/>
                <a:cs typeface="Lato"/>
                <a:sym typeface="Lato"/>
              </a:rPr>
              <a:t>Yes</a:t>
            </a:r>
            <a:r>
              <a:rPr lang="en" sz="1200">
                <a:solidFill>
                  <a:srgbClr val="FFFFFF"/>
                </a:solidFill>
                <a:latin typeface="Lato"/>
                <a:ea typeface="Lato"/>
                <a:cs typeface="Lato"/>
                <a:sym typeface="Lato"/>
              </a:rPr>
              <a:t> dilakukan untuk menganalisis karakteristiknya,  hal ini dikarenakan data </a:t>
            </a:r>
            <a:r>
              <a:rPr i="1" lang="en" sz="1200">
                <a:solidFill>
                  <a:srgbClr val="FFFFFF"/>
                </a:solidFill>
                <a:latin typeface="Lato"/>
                <a:ea typeface="Lato"/>
                <a:cs typeface="Lato"/>
                <a:sym typeface="Lato"/>
              </a:rPr>
              <a:t>Yes</a:t>
            </a:r>
            <a:r>
              <a:rPr lang="en" sz="1200">
                <a:solidFill>
                  <a:srgbClr val="FFFFFF"/>
                </a:solidFill>
                <a:latin typeface="Lato"/>
                <a:ea typeface="Lato"/>
                <a:cs typeface="Lato"/>
                <a:sym typeface="Lato"/>
              </a:rPr>
              <a:t> merupakan minoritas. Analisis dilakukan berdasarkan beberapa kolom fitur dengan mengesampingkan kolom-kolom yang dianggap kurang berpengaruh pada pertanyaan nomor satu dan sebelum dilakukan undersampling pada dataset.  Rata-rata umur yang berbeda ini kemungkinan disebabkan oleh harga asuransi kendaraan yang cenderung mahal dan rata-rata income di India [ref: </a:t>
            </a:r>
            <a:r>
              <a:rPr i="1" lang="en" sz="1200">
                <a:solidFill>
                  <a:srgbClr val="FFFFFF"/>
                </a:solidFill>
                <a:latin typeface="Lato"/>
                <a:ea typeface="Lato"/>
                <a:cs typeface="Lato"/>
                <a:sym typeface="Lato"/>
              </a:rPr>
              <a:t>https://www.averagesalarysurvey.com/india</a:t>
            </a: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