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1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bbc01cffc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bbc01cff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bc01cffc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bc01cffc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bbc01cffc4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bbc01cffc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bbc01cffc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bbc01cffc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bbc01cffc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bbc01cffc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c35717a8d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c35717a8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c35717a8d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c35717a8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c35717a8d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c35717a8d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c35717a8d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c35717a8d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c35717a8d5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c35717a8d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9d739462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9d739462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c35717a8d5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c35717a8d5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baac0a9fe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baac0a9f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bc8e508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bbc8e508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35717a8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c35717a8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b9d7394628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b9d739462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ba19ecfc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ba19ecfc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baac0a9f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baac0a9f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aac0a9fe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aac0a9fe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bbc01cff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bbc01cff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79275" y="1277550"/>
            <a:ext cx="56466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dirty="0"/>
              <a:t>Exploratory Data Analysis</a:t>
            </a:r>
            <a:endParaRPr sz="2700" dirty="0"/>
          </a:p>
          <a:p>
            <a:pPr marL="0" lvl="0" indent="0" algn="l" rtl="0">
              <a:spcBef>
                <a:spcPts val="0"/>
              </a:spcBef>
              <a:spcAft>
                <a:spcPts val="0"/>
              </a:spcAft>
              <a:buSzPts val="990"/>
              <a:buNone/>
            </a:pPr>
            <a:endParaRPr sz="2700" dirty="0"/>
          </a:p>
          <a:p>
            <a:pPr marL="0" lvl="0" indent="0" algn="l" rtl="0">
              <a:spcBef>
                <a:spcPts val="0"/>
              </a:spcBef>
              <a:spcAft>
                <a:spcPts val="0"/>
              </a:spcAft>
              <a:buSzPts val="990"/>
              <a:buNone/>
            </a:pPr>
            <a:r>
              <a:rPr lang="en" sz="1800" dirty="0"/>
              <a:t>Data Science Persistency of a Drug Project</a:t>
            </a:r>
            <a:endParaRPr sz="1800" dirty="0"/>
          </a:p>
        </p:txBody>
      </p:sp>
      <p:sp>
        <p:nvSpPr>
          <p:cNvPr id="135" name="Google Shape;135;p13"/>
          <p:cNvSpPr txBox="1">
            <a:spLocks noGrp="1"/>
          </p:cNvSpPr>
          <p:nvPr>
            <p:ph type="subTitle" idx="1"/>
          </p:nvPr>
        </p:nvSpPr>
        <p:spPr>
          <a:xfrm>
            <a:off x="6102575" y="3070220"/>
            <a:ext cx="2557500" cy="1309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DS HealthCare Group Members:</a:t>
            </a:r>
            <a:endParaRPr dirty="0"/>
          </a:p>
          <a:p>
            <a:pPr marL="457200" lvl="0" indent="-311150" algn="l" rtl="0">
              <a:spcBef>
                <a:spcPts val="0"/>
              </a:spcBef>
              <a:spcAft>
                <a:spcPts val="0"/>
              </a:spcAft>
              <a:buSzPts val="1300"/>
              <a:buChar char="●"/>
            </a:pPr>
            <a:r>
              <a:rPr lang="en" dirty="0"/>
              <a:t>Yuchi Chen</a:t>
            </a:r>
            <a:endParaRPr dirty="0"/>
          </a:p>
          <a:p>
            <a:pPr marL="457200" lvl="0" indent="-311150" algn="l" rtl="0">
              <a:spcBef>
                <a:spcPts val="0"/>
              </a:spcBef>
              <a:spcAft>
                <a:spcPts val="0"/>
              </a:spcAft>
              <a:buSzPts val="1300"/>
              <a:buChar char="●"/>
            </a:pPr>
            <a:r>
              <a:rPr lang="en" dirty="0"/>
              <a:t>Bolutife Akinlawon</a:t>
            </a:r>
            <a:endParaRPr dirty="0"/>
          </a:p>
          <a:p>
            <a:pPr marL="457200" lvl="0" indent="-311150" algn="l" rtl="0">
              <a:spcBef>
                <a:spcPts val="0"/>
              </a:spcBef>
              <a:spcAft>
                <a:spcPts val="0"/>
              </a:spcAft>
              <a:buSzPts val="1300"/>
              <a:buChar char="●"/>
            </a:pPr>
            <a:r>
              <a:rPr lang="en" dirty="0"/>
              <a:t>Alexis Collier</a:t>
            </a:r>
            <a:endParaRPr dirty="0"/>
          </a:p>
          <a:p>
            <a:pPr marL="457200" lvl="0" indent="-311150" algn="l" rtl="0">
              <a:spcBef>
                <a:spcPts val="0"/>
              </a:spcBef>
              <a:spcAft>
                <a:spcPts val="0"/>
              </a:spcAft>
              <a:buSzPts val="1300"/>
              <a:buChar char="●"/>
            </a:pPr>
            <a:r>
              <a:rPr lang="en" dirty="0"/>
              <a:t>Han-Fu Lin</a:t>
            </a:r>
            <a:endParaRPr dirty="0"/>
          </a:p>
          <a:p>
            <a:pPr marL="457200" lvl="0" indent="-311150" algn="l" rtl="0">
              <a:spcBef>
                <a:spcPts val="0"/>
              </a:spcBef>
              <a:spcAft>
                <a:spcPts val="0"/>
              </a:spcAft>
              <a:buSzPts val="1300"/>
              <a:buChar char="●"/>
            </a:pPr>
            <a:r>
              <a:rPr lang="en" dirty="0"/>
              <a:t>Runtian Wang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27912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Heatmap</a:t>
            </a:r>
            <a:endParaRPr dirty="0"/>
          </a:p>
        </p:txBody>
      </p:sp>
      <p:pic>
        <p:nvPicPr>
          <p:cNvPr id="190" name="Google Shape;190;p22"/>
          <p:cNvPicPr preferRelativeResize="0"/>
          <p:nvPr/>
        </p:nvPicPr>
        <p:blipFill>
          <a:blip r:embed="rId3">
            <a:alphaModFix/>
          </a:blip>
          <a:stretch>
            <a:fillRect/>
          </a:stretch>
        </p:blipFill>
        <p:spPr>
          <a:xfrm>
            <a:off x="1627375" y="994900"/>
            <a:ext cx="6379151" cy="398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15017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 Amount by Region</a:t>
            </a:r>
            <a:endParaRPr dirty="0"/>
          </a:p>
        </p:txBody>
      </p:sp>
      <p:pic>
        <p:nvPicPr>
          <p:cNvPr id="196" name="Google Shape;196;p23"/>
          <p:cNvPicPr preferRelativeResize="0"/>
          <p:nvPr/>
        </p:nvPicPr>
        <p:blipFill>
          <a:blip r:embed="rId3">
            <a:alphaModFix/>
          </a:blip>
          <a:stretch>
            <a:fillRect/>
          </a:stretch>
        </p:blipFill>
        <p:spPr>
          <a:xfrm>
            <a:off x="2386638" y="946900"/>
            <a:ext cx="4860624" cy="402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Risk Count by Different Age Group</a:t>
            </a:r>
            <a:endParaRPr dirty="0"/>
          </a:p>
        </p:txBody>
      </p:sp>
      <p:pic>
        <p:nvPicPr>
          <p:cNvPr id="202" name="Google Shape;202;p24"/>
          <p:cNvPicPr preferRelativeResize="0"/>
          <p:nvPr/>
        </p:nvPicPr>
        <p:blipFill>
          <a:blip r:embed="rId3">
            <a:alphaModFix/>
          </a:blip>
          <a:stretch>
            <a:fillRect/>
          </a:stretch>
        </p:blipFill>
        <p:spPr>
          <a:xfrm>
            <a:off x="1297500" y="1456275"/>
            <a:ext cx="6869825" cy="313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Number of Risk Group by Age Bucket</a:t>
            </a:r>
            <a:endParaRPr dirty="0"/>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09" name="Google Shape;209;p25"/>
          <p:cNvPicPr preferRelativeResize="0"/>
          <p:nvPr/>
        </p:nvPicPr>
        <p:blipFill>
          <a:blip r:embed="rId3">
            <a:alphaModFix/>
          </a:blip>
          <a:stretch>
            <a:fillRect/>
          </a:stretch>
        </p:blipFill>
        <p:spPr>
          <a:xfrm>
            <a:off x="1297489" y="1290977"/>
            <a:ext cx="7426580" cy="346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 a result, the count of risk doesn’t show much difference in different age group.</a:t>
            </a:r>
            <a:endParaRPr dirty="0"/>
          </a:p>
        </p:txBody>
      </p:sp>
      <p:pic>
        <p:nvPicPr>
          <p:cNvPr id="215" name="Google Shape;215;p26"/>
          <p:cNvPicPr preferRelativeResize="0"/>
          <p:nvPr/>
        </p:nvPicPr>
        <p:blipFill>
          <a:blip r:embed="rId3">
            <a:alphaModFix/>
          </a:blip>
          <a:stretch>
            <a:fillRect/>
          </a:stretch>
        </p:blipFill>
        <p:spPr>
          <a:xfrm>
            <a:off x="1483200" y="1434450"/>
            <a:ext cx="6667500" cy="318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 a result, the count of risk doesn’t show much difference in different age group.</a:t>
            </a:r>
            <a:endParaRPr dirty="0"/>
          </a:p>
        </p:txBody>
      </p:sp>
      <p:pic>
        <p:nvPicPr>
          <p:cNvPr id="221" name="Google Shape;221;p27"/>
          <p:cNvPicPr preferRelativeResize="0"/>
          <p:nvPr/>
        </p:nvPicPr>
        <p:blipFill>
          <a:blip r:embed="rId3">
            <a:alphaModFix/>
          </a:blip>
          <a:stretch>
            <a:fillRect/>
          </a:stretch>
        </p:blipFill>
        <p:spPr>
          <a:xfrm>
            <a:off x="1483200" y="1434450"/>
            <a:ext cx="6667500" cy="318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t>EDA Summary</a:t>
            </a:r>
            <a:endParaRPr sz="3500" dirty="0"/>
          </a:p>
        </p:txBody>
      </p:sp>
      <p:sp>
        <p:nvSpPr>
          <p:cNvPr id="227" name="Google Shape;227;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Out of the many factors that may affect a patient’s persistency to a drug, having risks, being of a certain race, ethnicity, age group, and the specialty of the HCP has the strongest effect on a patient’s persistency towards a drug.</a:t>
            </a:r>
            <a:endParaRPr sz="1700" dirty="0"/>
          </a:p>
          <a:p>
            <a:pPr marL="0" lvl="0" indent="0" algn="l" rtl="0">
              <a:spcBef>
                <a:spcPts val="1200"/>
              </a:spcBef>
              <a:spcAft>
                <a:spcPts val="0"/>
              </a:spcAft>
              <a:buNone/>
            </a:pPr>
            <a:r>
              <a:rPr lang="en" sz="1700" dirty="0"/>
              <a:t>Now that the factors have been identified, we can use a model to create an automated process that predicts whether a drug will be persistent on a patient or not. The random forest classifier model would be the best one to use in this scenario for predicting whether or not a patient would have persistency with a drug.</a:t>
            </a:r>
            <a:endParaRPr sz="1700" dirty="0"/>
          </a:p>
          <a:p>
            <a:pPr marL="0" lvl="0" indent="0" algn="l" rtl="0">
              <a:spcBef>
                <a:spcPts val="1200"/>
              </a:spcBef>
              <a:spcAft>
                <a:spcPts val="1200"/>
              </a:spcAft>
              <a:buNone/>
            </a:pPr>
            <a:endParaRPr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t>Model Building</a:t>
            </a:r>
            <a:endParaRPr sz="4000" dirty="0"/>
          </a:p>
        </p:txBody>
      </p:sp>
      <p:sp>
        <p:nvSpPr>
          <p:cNvPr id="233" name="Google Shape;233;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In the model-building stage, various regression techniques were used to classify the Drug Persistency of subjects based on the predictor variables. After preparing the features of the machine learning model to predict data by transforming categorical data into numbers, it is then time for the model-building step.  </a:t>
            </a:r>
            <a:endParaRPr sz="1500" dirty="0"/>
          </a:p>
          <a:p>
            <a:pPr marL="0" lvl="0" indent="0" algn="l" rtl="0">
              <a:spcBef>
                <a:spcPts val="1200"/>
              </a:spcBef>
              <a:spcAft>
                <a:spcPts val="0"/>
              </a:spcAft>
              <a:buNone/>
            </a:pPr>
            <a:r>
              <a:rPr lang="en" sz="1500" dirty="0"/>
              <a:t>We used two different regression techniques:</a:t>
            </a:r>
            <a:endParaRPr sz="1500" dirty="0"/>
          </a:p>
          <a:p>
            <a:pPr marL="457200" lvl="0" indent="-323850" algn="l" rtl="0">
              <a:spcBef>
                <a:spcPts val="1200"/>
              </a:spcBef>
              <a:spcAft>
                <a:spcPts val="0"/>
              </a:spcAft>
              <a:buSzPts val="1500"/>
              <a:buChar char="●"/>
            </a:pPr>
            <a:r>
              <a:rPr lang="en" sz="1500" dirty="0"/>
              <a:t>Decision Tree Classifier</a:t>
            </a:r>
            <a:endParaRPr sz="1500" dirty="0"/>
          </a:p>
          <a:p>
            <a:pPr marL="457200" lvl="0" indent="-323850" algn="l" rtl="0">
              <a:spcBef>
                <a:spcPts val="0"/>
              </a:spcBef>
              <a:spcAft>
                <a:spcPts val="0"/>
              </a:spcAft>
              <a:buSzPts val="1500"/>
              <a:buChar char="●"/>
            </a:pPr>
            <a:r>
              <a:rPr lang="en" sz="1500" dirty="0"/>
              <a:t>Random Forest Classifier</a:t>
            </a:r>
            <a:endParaRPr sz="1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t>Model Selection</a:t>
            </a:r>
            <a:endParaRPr sz="4000" dirty="0"/>
          </a:p>
        </p:txBody>
      </p:sp>
      <p:sp>
        <p:nvSpPr>
          <p:cNvPr id="239" name="Google Shape;239;p30"/>
          <p:cNvSpPr txBox="1">
            <a:spLocks noGrp="1"/>
          </p:cNvSpPr>
          <p:nvPr>
            <p:ph type="body" idx="1"/>
          </p:nvPr>
        </p:nvSpPr>
        <p:spPr>
          <a:xfrm>
            <a:off x="1297500" y="14389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To select the best model, we looked at the performance metrics used, which are: Accuracy, Precision, Recall, F1-Score, Support, and AUC. </a:t>
            </a:r>
            <a:endParaRPr sz="1500" dirty="0"/>
          </a:p>
          <a:p>
            <a:pPr marL="0" lvl="0" indent="0" algn="l" rtl="0">
              <a:spcBef>
                <a:spcPts val="1200"/>
              </a:spcBef>
              <a:spcAft>
                <a:spcPts val="1200"/>
              </a:spcAft>
              <a:buNone/>
            </a:pPr>
            <a:r>
              <a:rPr lang="en" sz="1500" dirty="0"/>
              <a:t>The best model is Random Forest Classifier.</a:t>
            </a:r>
            <a:endParaRPr sz="1500" dirty="0"/>
          </a:p>
        </p:txBody>
      </p:sp>
      <p:pic>
        <p:nvPicPr>
          <p:cNvPr id="240" name="Google Shape;240;p30"/>
          <p:cNvPicPr preferRelativeResize="0"/>
          <p:nvPr/>
        </p:nvPicPr>
        <p:blipFill>
          <a:blip r:embed="rId3">
            <a:alphaModFix/>
          </a:blip>
          <a:stretch>
            <a:fillRect/>
          </a:stretch>
        </p:blipFill>
        <p:spPr>
          <a:xfrm>
            <a:off x="2251713" y="2641288"/>
            <a:ext cx="5130475" cy="22844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t>Model Selection</a:t>
            </a:r>
            <a:endParaRPr sz="4000" dirty="0"/>
          </a:p>
        </p:txBody>
      </p:sp>
      <p:pic>
        <p:nvPicPr>
          <p:cNvPr id="246" name="Google Shape;246;p31"/>
          <p:cNvPicPr preferRelativeResize="0"/>
          <p:nvPr/>
        </p:nvPicPr>
        <p:blipFill>
          <a:blip r:embed="rId3">
            <a:alphaModFix/>
          </a:blip>
          <a:stretch>
            <a:fillRect/>
          </a:stretch>
        </p:blipFill>
        <p:spPr>
          <a:xfrm>
            <a:off x="2006760" y="1465550"/>
            <a:ext cx="5130474" cy="311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a:t>Agenda</a:t>
            </a:r>
            <a:endParaRPr sz="4000" dirty="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62500" lnSpcReduction="20000"/>
          </a:bodyPr>
          <a:lstStyle/>
          <a:p>
            <a:pPr marL="457200" lvl="0" indent="-343693" algn="l" rtl="0">
              <a:spcBef>
                <a:spcPts val="0"/>
              </a:spcBef>
              <a:spcAft>
                <a:spcPts val="0"/>
              </a:spcAft>
              <a:buSzPct val="100000"/>
              <a:buChar char="➢"/>
            </a:pPr>
            <a:r>
              <a:rPr lang="en" sz="2900"/>
              <a:t>Data Analysis Approach</a:t>
            </a:r>
            <a:endParaRPr sz="2900" dirty="0"/>
          </a:p>
          <a:p>
            <a:pPr marL="457200" lvl="0" indent="-343693" algn="l" rtl="0">
              <a:spcBef>
                <a:spcPts val="0"/>
              </a:spcBef>
              <a:spcAft>
                <a:spcPts val="0"/>
              </a:spcAft>
              <a:buSzPct val="100000"/>
              <a:buChar char="➢"/>
            </a:pPr>
            <a:r>
              <a:rPr lang="en" sz="2900"/>
              <a:t>Problem Understanding</a:t>
            </a:r>
            <a:endParaRPr sz="2900" dirty="0"/>
          </a:p>
          <a:p>
            <a:pPr marL="457200" lvl="0" indent="-343693" algn="l" rtl="0">
              <a:spcBef>
                <a:spcPts val="0"/>
              </a:spcBef>
              <a:spcAft>
                <a:spcPts val="0"/>
              </a:spcAft>
              <a:buSzPct val="100000"/>
              <a:buChar char="➢"/>
            </a:pPr>
            <a:r>
              <a:rPr lang="en" sz="2900"/>
              <a:t>Business Understanding</a:t>
            </a:r>
            <a:endParaRPr sz="2900" dirty="0"/>
          </a:p>
          <a:p>
            <a:pPr marL="457200" lvl="0" indent="-343693" algn="l" rtl="0">
              <a:spcBef>
                <a:spcPts val="0"/>
              </a:spcBef>
              <a:spcAft>
                <a:spcPts val="0"/>
              </a:spcAft>
              <a:buSzPct val="100000"/>
              <a:buChar char="➢"/>
            </a:pPr>
            <a:r>
              <a:rPr lang="en" sz="2900"/>
              <a:t>Data Preparation</a:t>
            </a:r>
            <a:endParaRPr sz="2900" dirty="0"/>
          </a:p>
          <a:p>
            <a:pPr marL="457200" lvl="0" indent="-343693" algn="l" rtl="0">
              <a:spcBef>
                <a:spcPts val="0"/>
              </a:spcBef>
              <a:spcAft>
                <a:spcPts val="0"/>
              </a:spcAft>
              <a:buSzPct val="100000"/>
              <a:buChar char="➢"/>
            </a:pPr>
            <a:r>
              <a:rPr lang="en" sz="2900"/>
              <a:t>Exploratory Data Analysis</a:t>
            </a:r>
            <a:endParaRPr sz="2900" dirty="0"/>
          </a:p>
          <a:p>
            <a:pPr marL="457200" lvl="0" indent="-343693" algn="l" rtl="0">
              <a:spcBef>
                <a:spcPts val="0"/>
              </a:spcBef>
              <a:spcAft>
                <a:spcPts val="0"/>
              </a:spcAft>
              <a:buSzPct val="100000"/>
              <a:buChar char="➢"/>
            </a:pPr>
            <a:r>
              <a:rPr lang="en" sz="2900"/>
              <a:t>EDA Summary</a:t>
            </a:r>
            <a:endParaRPr sz="2900" dirty="0"/>
          </a:p>
          <a:p>
            <a:pPr marL="457200" lvl="0" indent="-343693" algn="l" rtl="0">
              <a:spcBef>
                <a:spcPts val="0"/>
              </a:spcBef>
              <a:spcAft>
                <a:spcPts val="0"/>
              </a:spcAft>
              <a:buSzPct val="100000"/>
              <a:buChar char="➢"/>
            </a:pPr>
            <a:r>
              <a:rPr lang="en" sz="2900"/>
              <a:t>Model Building</a:t>
            </a:r>
            <a:endParaRPr sz="2900" dirty="0"/>
          </a:p>
          <a:p>
            <a:pPr marL="457200" lvl="0" indent="-343693" algn="l" rtl="0">
              <a:spcBef>
                <a:spcPts val="0"/>
              </a:spcBef>
              <a:spcAft>
                <a:spcPts val="0"/>
              </a:spcAft>
              <a:buSzPct val="100000"/>
              <a:buChar char="➢"/>
            </a:pPr>
            <a:r>
              <a:rPr lang="en" sz="2900"/>
              <a:t>Model Selection</a:t>
            </a:r>
            <a:endParaRPr sz="2900" dirty="0"/>
          </a:p>
          <a:p>
            <a:pPr marL="457200" lvl="0" indent="-343693" algn="l" rtl="0">
              <a:spcBef>
                <a:spcPts val="0"/>
              </a:spcBef>
              <a:spcAft>
                <a:spcPts val="0"/>
              </a:spcAft>
              <a:buSzPct val="100000"/>
              <a:buChar char="➢"/>
            </a:pPr>
            <a:r>
              <a:rPr lang="en" sz="2900"/>
              <a:t>Final Recommendation</a:t>
            </a:r>
            <a:endParaRPr sz="2900" dirty="0"/>
          </a:p>
          <a:p>
            <a:pPr marL="457200" lvl="0" indent="-343693" algn="l" rtl="0">
              <a:spcBef>
                <a:spcPts val="0"/>
              </a:spcBef>
              <a:spcAft>
                <a:spcPts val="0"/>
              </a:spcAft>
              <a:buSzPct val="100000"/>
              <a:buChar char="➢"/>
            </a:pPr>
            <a:r>
              <a:rPr lang="en" sz="2900"/>
              <a:t>Conclusion</a:t>
            </a:r>
            <a:endParaRPr sz="2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t>Final Recommendation</a:t>
            </a:r>
            <a:endParaRPr sz="4000" dirty="0"/>
          </a:p>
        </p:txBody>
      </p:sp>
      <p:sp>
        <p:nvSpPr>
          <p:cNvPr id="252" name="Google Shape;252;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dirty="0"/>
              <a:t>Random Forest Classifier is the best fit model for our dataset, with an accuracy score of 0.83. </a:t>
            </a:r>
            <a:endParaRPr sz="1600" dirty="0"/>
          </a:p>
          <a:p>
            <a:pPr marL="0" lvl="0" indent="0" algn="l" rtl="0">
              <a:spcBef>
                <a:spcPts val="1200"/>
              </a:spcBef>
              <a:spcAft>
                <a:spcPts val="0"/>
              </a:spcAft>
              <a:buNone/>
            </a:pPr>
            <a:r>
              <a:rPr lang="en" sz="1600" dirty="0"/>
              <a:t>From various Classification models, Random Forest Classifier was chosen based on the different parameter values:</a:t>
            </a:r>
            <a:endParaRPr sz="1600" dirty="0"/>
          </a:p>
          <a:p>
            <a:pPr marL="457200" lvl="0" indent="0" algn="l" rtl="0">
              <a:spcBef>
                <a:spcPts val="1200"/>
              </a:spcBef>
              <a:spcAft>
                <a:spcPts val="0"/>
              </a:spcAft>
              <a:buNone/>
            </a:pPr>
            <a:r>
              <a:rPr lang="en" sz="1600" dirty="0"/>
              <a:t>• It has an accuracy of 83</a:t>
            </a:r>
            <a:endParaRPr sz="1600" dirty="0"/>
          </a:p>
          <a:p>
            <a:pPr marL="457200" lvl="0" indent="0" algn="l" rtl="0">
              <a:spcBef>
                <a:spcPts val="1200"/>
              </a:spcBef>
              <a:spcAft>
                <a:spcPts val="1200"/>
              </a:spcAft>
              <a:buNone/>
            </a:pPr>
            <a:r>
              <a:rPr lang="en" sz="1600" dirty="0"/>
              <a:t>• This could be the efficient model for the automation of the prediction of persistent or non-persistent drugs</a:t>
            </a: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body" idx="1"/>
          </p:nvPr>
        </p:nvSpPr>
        <p:spPr>
          <a:xfrm>
            <a:off x="1052550" y="2061750"/>
            <a:ext cx="7038900" cy="1455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7200"/>
              <a:t>Thank You</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a:t>Data Analysis Approach</a:t>
            </a:r>
            <a:endParaRPr sz="4000" dirty="0"/>
          </a:p>
        </p:txBody>
      </p:sp>
      <p:sp>
        <p:nvSpPr>
          <p:cNvPr id="147" name="Google Shape;147;p15"/>
          <p:cNvSpPr txBox="1">
            <a:spLocks noGrp="1"/>
          </p:cNvSpPr>
          <p:nvPr>
            <p:ph type="body" idx="1"/>
          </p:nvPr>
        </p:nvSpPr>
        <p:spPr>
          <a:xfrm>
            <a:off x="1297500" y="15836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One of the challenges for all Pharmaceutical companies is understanding the persistency of drugs as per the physician’s prescription.</a:t>
            </a:r>
            <a:endParaRPr sz="1500" dirty="0"/>
          </a:p>
          <a:p>
            <a:pPr marL="0" lvl="0" indent="0" algn="l" rtl="0">
              <a:spcBef>
                <a:spcPts val="1200"/>
              </a:spcBef>
              <a:spcAft>
                <a:spcPts val="0"/>
              </a:spcAft>
              <a:buNone/>
            </a:pPr>
            <a:r>
              <a:rPr lang="en" sz="1500" dirty="0"/>
              <a:t>To solve this problem, ABC pharma company is seeking to automate this process of identification by:</a:t>
            </a:r>
            <a:endParaRPr sz="1500" dirty="0"/>
          </a:p>
          <a:p>
            <a:pPr marL="457200" lvl="0" indent="-323850" algn="l" rtl="0">
              <a:spcBef>
                <a:spcPts val="1200"/>
              </a:spcBef>
              <a:spcAft>
                <a:spcPts val="0"/>
              </a:spcAft>
              <a:buSzPts val="1500"/>
              <a:buChar char="●"/>
            </a:pPr>
            <a:r>
              <a:rPr lang="en" sz="1500" dirty="0"/>
              <a:t>Explore and Understand the data</a:t>
            </a:r>
            <a:endParaRPr sz="1500" dirty="0"/>
          </a:p>
          <a:p>
            <a:pPr marL="457200" lvl="0" indent="-323850" algn="l" rtl="0">
              <a:spcBef>
                <a:spcPts val="0"/>
              </a:spcBef>
              <a:spcAft>
                <a:spcPts val="0"/>
              </a:spcAft>
              <a:buSzPts val="1500"/>
              <a:buChar char="●"/>
            </a:pPr>
            <a:r>
              <a:rPr lang="en" sz="1500" dirty="0"/>
              <a:t>Prepare and clean the data</a:t>
            </a:r>
            <a:endParaRPr sz="1500" dirty="0"/>
          </a:p>
          <a:p>
            <a:pPr marL="457200" lvl="0" indent="-323850" algn="l" rtl="0">
              <a:spcBef>
                <a:spcPts val="0"/>
              </a:spcBef>
              <a:spcAft>
                <a:spcPts val="0"/>
              </a:spcAft>
              <a:buSzPts val="1500"/>
              <a:buChar char="●"/>
            </a:pPr>
            <a:r>
              <a:rPr lang="en" sz="1500" dirty="0"/>
              <a:t>Analyze the data and find the features/variables that affect drug persistency</a:t>
            </a:r>
            <a:endParaRPr sz="1500" dirty="0"/>
          </a:p>
          <a:p>
            <a:pPr marL="457200" lvl="0" indent="-323850" algn="l" rtl="0">
              <a:spcBef>
                <a:spcPts val="0"/>
              </a:spcBef>
              <a:spcAft>
                <a:spcPts val="0"/>
              </a:spcAft>
              <a:buSzPts val="1500"/>
              <a:buChar char="●"/>
            </a:pPr>
            <a:r>
              <a:rPr lang="en" sz="1500" dirty="0"/>
              <a:t>Give recommendations for the classification model that is to be built to automate the process of drug persistency identification</a:t>
            </a:r>
            <a:endParaRPr sz="1500" dirty="0"/>
          </a:p>
          <a:p>
            <a:pPr marL="0" lvl="0" indent="0" algn="l" rtl="0">
              <a:spcBef>
                <a:spcPts val="1200"/>
              </a:spcBef>
              <a:spcAft>
                <a:spcPts val="1200"/>
              </a:spcAft>
              <a:buNone/>
            </a:pP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Problem Understanding</a:t>
            </a:r>
            <a:endParaRPr sz="4000" dirty="0"/>
          </a:p>
        </p:txBody>
      </p:sp>
      <p:sp>
        <p:nvSpPr>
          <p:cNvPr id="153" name="Google Shape;153;p16"/>
          <p:cNvSpPr txBox="1">
            <a:spLocks noGrp="1"/>
          </p:cNvSpPr>
          <p:nvPr>
            <p:ph type="body" idx="1"/>
          </p:nvPr>
        </p:nvSpPr>
        <p:spPr>
          <a:xfrm>
            <a:off x="1297500" y="1644466"/>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ABC Pharma is a pharmaceutical company that aims to automate the identification of the persistence of a drug.</a:t>
            </a:r>
            <a:endParaRPr sz="1800" dirty="0"/>
          </a:p>
          <a:p>
            <a:pPr marL="0" lvl="0" indent="0" algn="l" rtl="0">
              <a:spcBef>
                <a:spcPts val="1200"/>
              </a:spcBef>
              <a:spcAft>
                <a:spcPts val="0"/>
              </a:spcAft>
              <a:buNone/>
            </a:pPr>
            <a:r>
              <a:rPr lang="en" sz="1800" dirty="0"/>
              <a:t>In this data analysis, the various factors of a patient are evaluated to determine if they affect persistency. The data is collected for analysis to determine the durability of the drug. </a:t>
            </a:r>
            <a:endParaRPr sz="1800" dirty="0"/>
          </a:p>
          <a:p>
            <a:pPr marL="0" lvl="0" indent="0" algn="l" rtl="0">
              <a:spcBef>
                <a:spcPts val="1200"/>
              </a:spcBef>
              <a:spcAft>
                <a:spcPts val="1200"/>
              </a:spcAft>
              <a:buNone/>
            </a:pPr>
            <a:r>
              <a:rPr lang="en" sz="1800" dirty="0"/>
              <a:t>At the end of this project, we will suggest a model follow for deployment.</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BUSINESS UNDERSTANDING</a:t>
            </a:r>
            <a:endParaRPr sz="3600" dirty="0"/>
          </a:p>
        </p:txBody>
      </p:sp>
      <p:sp>
        <p:nvSpPr>
          <p:cNvPr id="159" name="Google Shape;159;p17"/>
          <p:cNvSpPr txBox="1">
            <a:spLocks noGrp="1"/>
          </p:cNvSpPr>
          <p:nvPr>
            <p:ph type="body" idx="1"/>
          </p:nvPr>
        </p:nvSpPr>
        <p:spPr>
          <a:xfrm>
            <a:off x="1135988" y="1538900"/>
            <a:ext cx="70389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200"/>
              <a:t>In summary, the task can be represented as follows:</a:t>
            </a:r>
            <a:endParaRPr sz="2200" dirty="0"/>
          </a:p>
        </p:txBody>
      </p:sp>
      <p:pic>
        <p:nvPicPr>
          <p:cNvPr id="160" name="Google Shape;160;p17"/>
          <p:cNvPicPr preferRelativeResize="0"/>
          <p:nvPr/>
        </p:nvPicPr>
        <p:blipFill rotWithShape="1">
          <a:blip r:embed="rId3">
            <a:alphaModFix/>
          </a:blip>
          <a:srcRect l="5814" t="24189" r="1300" b="67465"/>
          <a:stretch/>
        </p:blipFill>
        <p:spPr>
          <a:xfrm>
            <a:off x="1091900" y="2604500"/>
            <a:ext cx="7127076" cy="6403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DATA PREPARATION</a:t>
            </a:r>
            <a:endParaRPr sz="4000" dirty="0"/>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dirty="0"/>
              <a:t>Python was utilized for data preparation, as well as pandas library specifically.</a:t>
            </a:r>
            <a:endParaRPr sz="2000" dirty="0"/>
          </a:p>
          <a:p>
            <a:pPr marL="457200" lvl="0" indent="-355600" algn="l" rtl="0">
              <a:spcBef>
                <a:spcPts val="0"/>
              </a:spcBef>
              <a:spcAft>
                <a:spcPts val="0"/>
              </a:spcAft>
              <a:buSzPts val="2000"/>
              <a:buChar char="➢"/>
            </a:pPr>
            <a:r>
              <a:rPr lang="en" sz="2000" dirty="0"/>
              <a:t>Data was cleaned and prepared for analyzation.</a:t>
            </a:r>
            <a:endParaRPr sz="2000" dirty="0"/>
          </a:p>
          <a:p>
            <a:pPr marL="914400" lvl="1" indent="-355600" algn="l" rtl="0">
              <a:spcBef>
                <a:spcPts val="0"/>
              </a:spcBef>
              <a:spcAft>
                <a:spcPts val="0"/>
              </a:spcAft>
              <a:buSzPts val="2000"/>
              <a:buChar char="○"/>
            </a:pPr>
            <a:r>
              <a:rPr lang="en" sz="2000" dirty="0"/>
              <a:t>Method of Approach:</a:t>
            </a:r>
            <a:endParaRPr sz="2000" dirty="0"/>
          </a:p>
          <a:p>
            <a:pPr marL="1371600" lvl="2" indent="-355600" algn="l" rtl="0">
              <a:spcBef>
                <a:spcPts val="0"/>
              </a:spcBef>
              <a:spcAft>
                <a:spcPts val="0"/>
              </a:spcAft>
              <a:buSzPts val="2000"/>
              <a:buChar char="■"/>
            </a:pPr>
            <a:r>
              <a:rPr lang="en" sz="2000" dirty="0"/>
              <a:t> Look for null or missing values.</a:t>
            </a:r>
            <a:endParaRPr sz="2000" dirty="0"/>
          </a:p>
          <a:p>
            <a:pPr marL="1371600" lvl="2" indent="-355600" algn="l" rtl="0">
              <a:spcBef>
                <a:spcPts val="0"/>
              </a:spcBef>
              <a:spcAft>
                <a:spcPts val="0"/>
              </a:spcAft>
              <a:buSzPts val="2000"/>
              <a:buChar char="■"/>
            </a:pPr>
            <a:r>
              <a:rPr lang="en" sz="2000" dirty="0"/>
              <a:t> Identify values that are improbable.</a:t>
            </a:r>
            <a:endParaRPr sz="2000" dirty="0"/>
          </a:p>
          <a:p>
            <a:pPr marL="1371600" lvl="2" indent="-355600" algn="l" rtl="0">
              <a:spcBef>
                <a:spcPts val="0"/>
              </a:spcBef>
              <a:spcAft>
                <a:spcPts val="0"/>
              </a:spcAft>
              <a:buSzPts val="2000"/>
              <a:buChar char="■"/>
            </a:pPr>
            <a:r>
              <a:rPr lang="en" sz="2000" dirty="0"/>
              <a:t> Create visualizations of the data.</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EXPLORATORY DATA ANALYSIS</a:t>
            </a:r>
            <a:endParaRPr sz="3200" dirty="0"/>
          </a:p>
        </p:txBody>
      </p:sp>
      <p:sp>
        <p:nvSpPr>
          <p:cNvPr id="172" name="Google Shape;172;p19"/>
          <p:cNvSpPr txBox="1">
            <a:spLocks noGrp="1"/>
          </p:cNvSpPr>
          <p:nvPr>
            <p:ph type="body" idx="1"/>
          </p:nvPr>
        </p:nvSpPr>
        <p:spPr>
          <a:xfrm>
            <a:off x="1297500" y="1594183"/>
            <a:ext cx="7038900" cy="29112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dirty="0"/>
              <a:t>We analyzed the demographic data characteristics, including gender, race, ethnicity, region, age bracket, and iodine indicator.</a:t>
            </a:r>
            <a:endParaRPr sz="2000" dirty="0"/>
          </a:p>
          <a:p>
            <a:pPr marL="457200" lvl="0" indent="0" algn="l" rtl="0">
              <a:spcBef>
                <a:spcPts val="1200"/>
              </a:spcBef>
              <a:spcAft>
                <a:spcPts val="0"/>
              </a:spcAft>
              <a:buNone/>
            </a:pPr>
            <a:endParaRPr sz="100" dirty="0"/>
          </a:p>
          <a:p>
            <a:pPr marL="457200" lvl="0" indent="-355600" algn="l" rtl="0">
              <a:spcBef>
                <a:spcPts val="1200"/>
              </a:spcBef>
              <a:spcAft>
                <a:spcPts val="0"/>
              </a:spcAft>
              <a:buSzPts val="2000"/>
              <a:buChar char="➢"/>
            </a:pPr>
            <a:r>
              <a:rPr lang="en" sz="2000" dirty="0"/>
              <a:t>The data variables are represented via stacked bars and correlation heatmaps.</a:t>
            </a:r>
            <a:endParaRPr sz="2000" dirty="0"/>
          </a:p>
          <a:p>
            <a:pPr marL="0" lvl="0" indent="0" algn="l" rtl="0">
              <a:spcBef>
                <a:spcPts val="1200"/>
              </a:spcBef>
              <a:spcAft>
                <a:spcPts val="1200"/>
              </a:spcAft>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a:t>EXPLORATORY DATA ANALYSIS</a:t>
            </a:r>
            <a:endParaRPr sz="3400" dirty="0"/>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0"/>
              </a:spcBef>
              <a:spcAft>
                <a:spcPts val="0"/>
              </a:spcAft>
              <a:buSzPts val="2000"/>
              <a:buChar char="➢"/>
            </a:pPr>
            <a:r>
              <a:rPr lang="en" sz="2000" dirty="0"/>
              <a:t>Some demographic observations include the following:</a:t>
            </a:r>
            <a:endParaRPr sz="2000" dirty="0"/>
          </a:p>
          <a:p>
            <a:pPr marL="914400" lvl="1" indent="-355600" algn="l" rtl="0">
              <a:spcBef>
                <a:spcPts val="0"/>
              </a:spcBef>
              <a:spcAft>
                <a:spcPts val="0"/>
              </a:spcAft>
              <a:buSzPts val="2000"/>
              <a:buChar char="○"/>
            </a:pPr>
            <a:r>
              <a:rPr lang="en" sz="2000" dirty="0"/>
              <a:t>More significant number of female participants.</a:t>
            </a:r>
            <a:endParaRPr sz="2000" dirty="0"/>
          </a:p>
          <a:p>
            <a:pPr marL="914400" lvl="1" indent="-355600" algn="l" rtl="0">
              <a:spcBef>
                <a:spcPts val="0"/>
              </a:spcBef>
              <a:spcAft>
                <a:spcPts val="0"/>
              </a:spcAft>
              <a:buSzPts val="2000"/>
              <a:buChar char="○"/>
            </a:pPr>
            <a:r>
              <a:rPr lang="en" sz="2000" dirty="0"/>
              <a:t>There are more persistent than non-persistent participants, indicating an imbalanced dataset.</a:t>
            </a:r>
            <a:endParaRPr sz="2000" dirty="0"/>
          </a:p>
          <a:p>
            <a:pPr marL="914400" lvl="1" indent="-355600" algn="l" rtl="0">
              <a:spcBef>
                <a:spcPts val="0"/>
              </a:spcBef>
              <a:spcAft>
                <a:spcPts val="0"/>
              </a:spcAft>
              <a:buSzPts val="2000"/>
              <a:buChar char="○"/>
            </a:pPr>
            <a:r>
              <a:rPr lang="en" sz="2000" dirty="0"/>
              <a:t>The primary racial demographic of the dataset is caucasian (non-Hispanic).</a:t>
            </a:r>
            <a:endParaRPr sz="2000" dirty="0"/>
          </a:p>
          <a:p>
            <a:pPr marL="914400" lvl="1" indent="-355600" algn="l" rtl="0">
              <a:spcBef>
                <a:spcPts val="0"/>
              </a:spcBef>
              <a:spcAft>
                <a:spcPts val="0"/>
              </a:spcAft>
              <a:buSzPts val="2000"/>
              <a:buChar char="○"/>
            </a:pPr>
            <a:r>
              <a:rPr lang="en" sz="2000" dirty="0"/>
              <a:t>Most of the participants are 75 and older.</a:t>
            </a:r>
            <a:endParaRPr sz="2000" dirty="0"/>
          </a:p>
          <a:p>
            <a:pPr marL="914400" lvl="1" indent="-355600" algn="l" rtl="0">
              <a:spcBef>
                <a:spcPts val="0"/>
              </a:spcBef>
              <a:spcAft>
                <a:spcPts val="0"/>
              </a:spcAft>
              <a:buSzPts val="2000"/>
              <a:buChar char="○"/>
            </a:pPr>
            <a:r>
              <a:rPr lang="en" sz="2000" dirty="0"/>
              <a:t>‘Below 55’ age bracket is the least represented age demographic.</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Outlier Test</a:t>
            </a:r>
            <a:endParaRPr dirty="0"/>
          </a:p>
        </p:txBody>
      </p:sp>
      <p:pic>
        <p:nvPicPr>
          <p:cNvPr id="184" name="Google Shape;184;p21"/>
          <p:cNvPicPr preferRelativeResize="0"/>
          <p:nvPr/>
        </p:nvPicPr>
        <p:blipFill>
          <a:blip r:embed="rId3">
            <a:alphaModFix/>
          </a:blip>
          <a:stretch>
            <a:fillRect/>
          </a:stretch>
        </p:blipFill>
        <p:spPr>
          <a:xfrm>
            <a:off x="1357775" y="1160500"/>
            <a:ext cx="6650299" cy="34757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On-screen Show (16:9)</PresentationFormat>
  <Paragraphs>76</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Montserrat</vt:lpstr>
      <vt:lpstr>Lato</vt:lpstr>
      <vt:lpstr>Focus</vt:lpstr>
      <vt:lpstr>Exploratory Data Analysis  Data Science Persistency of a Drug Project</vt:lpstr>
      <vt:lpstr>Agenda</vt:lpstr>
      <vt:lpstr>Data Analysis Approach</vt:lpstr>
      <vt:lpstr>Problem Understanding</vt:lpstr>
      <vt:lpstr>BUSINESS UNDERSTANDING</vt:lpstr>
      <vt:lpstr>DATA PREPARATION</vt:lpstr>
      <vt:lpstr>EXPLORATORY DATA ANALYSIS</vt:lpstr>
      <vt:lpstr>EXPLORATORY DATA ANALYSIS</vt:lpstr>
      <vt:lpstr>Outlier Test</vt:lpstr>
      <vt:lpstr>Heatmap</vt:lpstr>
      <vt:lpstr>Data Amount by Region</vt:lpstr>
      <vt:lpstr>Risk Count by Different Age Group</vt:lpstr>
      <vt:lpstr>Number of Risk Group by Age Bucket</vt:lpstr>
      <vt:lpstr>As a result, the count of risk doesn’t show much difference in different age group.</vt:lpstr>
      <vt:lpstr>As a result, the count of risk doesn’t show much difference in different age group.</vt:lpstr>
      <vt:lpstr>EDA Summary</vt:lpstr>
      <vt:lpstr>Model Building</vt:lpstr>
      <vt:lpstr>Model Selection</vt:lpstr>
      <vt:lpstr>Model Selection</vt:lpstr>
      <vt:lpstr>Final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Data Science Persistency of a Drug Project</dc:title>
  <cp:lastModifiedBy>Alexis Collier</cp:lastModifiedBy>
  <cp:revision>1</cp:revision>
  <dcterms:modified xsi:type="dcterms:W3CDTF">2022-12-31T15:40:43Z</dcterms:modified>
</cp:coreProperties>
</file>