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is Collier" userId="571536b3a60c2ab4" providerId="LiveId" clId="{35D7EFF7-0237-4619-98C8-A3DBE14D0301}"/>
    <pc:docChg chg="modSld">
      <pc:chgData name="Alexis Collier" userId="571536b3a60c2ab4" providerId="LiveId" clId="{35D7EFF7-0237-4619-98C8-A3DBE14D0301}" dt="2023-10-09T00:25:36.769" v="29" actId="403"/>
      <pc:docMkLst>
        <pc:docMk/>
      </pc:docMkLst>
      <pc:sldChg chg="modSp mod">
        <pc:chgData name="Alexis Collier" userId="571536b3a60c2ab4" providerId="LiveId" clId="{35D7EFF7-0237-4619-98C8-A3DBE14D0301}" dt="2023-10-09T00:22:19.509" v="2" actId="2711"/>
        <pc:sldMkLst>
          <pc:docMk/>
          <pc:sldMk cId="0" sldId="258"/>
        </pc:sldMkLst>
        <pc:spChg chg="mod">
          <ac:chgData name="Alexis Collier" userId="571536b3a60c2ab4" providerId="LiveId" clId="{35D7EFF7-0237-4619-98C8-A3DBE14D0301}" dt="2023-10-09T00:22:19.509" v="2" actId="2711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Alexis Collier" userId="571536b3a60c2ab4" providerId="LiveId" clId="{35D7EFF7-0237-4619-98C8-A3DBE14D0301}" dt="2023-10-09T00:22:26.184" v="3" actId="2711"/>
        <pc:sldMkLst>
          <pc:docMk/>
          <pc:sldMk cId="0" sldId="259"/>
        </pc:sldMkLst>
        <pc:spChg chg="mod">
          <ac:chgData name="Alexis Collier" userId="571536b3a60c2ab4" providerId="LiveId" clId="{35D7EFF7-0237-4619-98C8-A3DBE14D0301}" dt="2023-10-09T00:22:26.184" v="3" actId="2711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Alexis Collier" userId="571536b3a60c2ab4" providerId="LiveId" clId="{35D7EFF7-0237-4619-98C8-A3DBE14D0301}" dt="2023-10-09T00:22:32.862" v="4" actId="2711"/>
        <pc:sldMkLst>
          <pc:docMk/>
          <pc:sldMk cId="0" sldId="260"/>
        </pc:sldMkLst>
        <pc:spChg chg="mod">
          <ac:chgData name="Alexis Collier" userId="571536b3a60c2ab4" providerId="LiveId" clId="{35D7EFF7-0237-4619-98C8-A3DBE14D0301}" dt="2023-10-09T00:22:32.862" v="4" actId="2711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Alexis Collier" userId="571536b3a60c2ab4" providerId="LiveId" clId="{35D7EFF7-0237-4619-98C8-A3DBE14D0301}" dt="2023-10-09T00:25:36.769" v="29" actId="403"/>
        <pc:sldMkLst>
          <pc:docMk/>
          <pc:sldMk cId="0" sldId="261"/>
        </pc:sldMkLst>
        <pc:spChg chg="mod">
          <ac:chgData name="Alexis Collier" userId="571536b3a60c2ab4" providerId="LiveId" clId="{35D7EFF7-0237-4619-98C8-A3DBE14D0301}" dt="2023-10-09T00:25:36.769" v="29" actId="403"/>
          <ac:spMkLst>
            <pc:docMk/>
            <pc:sldMk cId="0" sldId="261"/>
            <ac:spMk id="3" creationId="{00000000-0000-0000-0000-000000000000}"/>
          </ac:spMkLst>
        </pc:spChg>
        <pc:spChg chg="mod">
          <ac:chgData name="Alexis Collier" userId="571536b3a60c2ab4" providerId="LiveId" clId="{35D7EFF7-0237-4619-98C8-A3DBE14D0301}" dt="2023-10-09T00:21:54.555" v="1" actId="20577"/>
          <ac:spMkLst>
            <pc:docMk/>
            <pc:sldMk cId="0" sldId="261"/>
            <ac:spMk id="4" creationId="{00000000-0000-0000-0000-000000000000}"/>
          </ac:spMkLst>
        </pc:spChg>
      </pc:sldChg>
      <pc:sldChg chg="modSp mod">
        <pc:chgData name="Alexis Collier" userId="571536b3a60c2ab4" providerId="LiveId" clId="{35D7EFF7-0237-4619-98C8-A3DBE14D0301}" dt="2023-10-09T00:25:24.246" v="26" actId="255"/>
        <pc:sldMkLst>
          <pc:docMk/>
          <pc:sldMk cId="0" sldId="262"/>
        </pc:sldMkLst>
        <pc:spChg chg="mod">
          <ac:chgData name="Alexis Collier" userId="571536b3a60c2ab4" providerId="LiveId" clId="{35D7EFF7-0237-4619-98C8-A3DBE14D0301}" dt="2023-10-09T00:25:24.246" v="26" actId="255"/>
          <ac:spMkLst>
            <pc:docMk/>
            <pc:sldMk cId="0" sldId="262"/>
            <ac:spMk id="2" creationId="{00000000-0000-0000-0000-000000000000}"/>
          </ac:spMkLst>
        </pc:spChg>
        <pc:spChg chg="mod">
          <ac:chgData name="Alexis Collier" userId="571536b3a60c2ab4" providerId="LiveId" clId="{35D7EFF7-0237-4619-98C8-A3DBE14D0301}" dt="2023-10-09T00:22:43.469" v="5" actId="2711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Alexis Collier" userId="571536b3a60c2ab4" providerId="LiveId" clId="{35D7EFF7-0237-4619-98C8-A3DBE14D0301}" dt="2023-10-09T00:25:03.411" v="23" actId="2711"/>
        <pc:sldMkLst>
          <pc:docMk/>
          <pc:sldMk cId="0" sldId="263"/>
        </pc:sldMkLst>
        <pc:spChg chg="mod">
          <ac:chgData name="Alexis Collier" userId="571536b3a60c2ab4" providerId="LiveId" clId="{35D7EFF7-0237-4619-98C8-A3DBE14D0301}" dt="2023-10-09T00:22:59.978" v="7" actId="1076"/>
          <ac:spMkLst>
            <pc:docMk/>
            <pc:sldMk cId="0" sldId="263"/>
            <ac:spMk id="3" creationId="{00000000-0000-0000-0000-000000000000}"/>
          </ac:spMkLst>
        </pc:spChg>
        <pc:spChg chg="mod">
          <ac:chgData name="Alexis Collier" userId="571536b3a60c2ab4" providerId="LiveId" clId="{35D7EFF7-0237-4619-98C8-A3DBE14D0301}" dt="2023-10-09T00:25:03.411" v="23" actId="2711"/>
          <ac:spMkLst>
            <pc:docMk/>
            <pc:sldMk cId="0" sldId="263"/>
            <ac:spMk id="4" creationId="{00000000-0000-0000-0000-000000000000}"/>
          </ac:spMkLst>
        </pc:spChg>
      </pc:sldChg>
      <pc:sldChg chg="modSp mod">
        <pc:chgData name="Alexis Collier" userId="571536b3a60c2ab4" providerId="LiveId" clId="{35D7EFF7-0237-4619-98C8-A3DBE14D0301}" dt="2023-10-09T00:24:47.158" v="20" actId="403"/>
        <pc:sldMkLst>
          <pc:docMk/>
          <pc:sldMk cId="0" sldId="264"/>
        </pc:sldMkLst>
        <pc:spChg chg="mod">
          <ac:chgData name="Alexis Collier" userId="571536b3a60c2ab4" providerId="LiveId" clId="{35D7EFF7-0237-4619-98C8-A3DBE14D0301}" dt="2023-10-09T00:24:47.158" v="20" actId="403"/>
          <ac:spMkLst>
            <pc:docMk/>
            <pc:sldMk cId="0" sldId="264"/>
            <ac:spMk id="2" creationId="{00000000-0000-0000-0000-000000000000}"/>
          </ac:spMkLst>
        </pc:spChg>
        <pc:spChg chg="mod">
          <ac:chgData name="Alexis Collier" userId="571536b3a60c2ab4" providerId="LiveId" clId="{35D7EFF7-0237-4619-98C8-A3DBE14D0301}" dt="2023-10-09T00:23:12.645" v="9" actId="14100"/>
          <ac:spMkLst>
            <pc:docMk/>
            <pc:sldMk cId="0" sldId="264"/>
            <ac:spMk id="4" creationId="{00000000-0000-0000-0000-000000000000}"/>
          </ac:spMkLst>
        </pc:spChg>
      </pc:sldChg>
      <pc:sldChg chg="modSp mod">
        <pc:chgData name="Alexis Collier" userId="571536b3a60c2ab4" providerId="LiveId" clId="{35D7EFF7-0237-4619-98C8-A3DBE14D0301}" dt="2023-10-09T00:24:32.314" v="13" actId="404"/>
        <pc:sldMkLst>
          <pc:docMk/>
          <pc:sldMk cId="0" sldId="266"/>
        </pc:sldMkLst>
        <pc:spChg chg="mod">
          <ac:chgData name="Alexis Collier" userId="571536b3a60c2ab4" providerId="LiveId" clId="{35D7EFF7-0237-4619-98C8-A3DBE14D0301}" dt="2023-10-09T00:24:32.314" v="13" actId="404"/>
          <ac:spMkLst>
            <pc:docMk/>
            <pc:sldMk cId="0" sldId="26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"/>
            <a:ext cx="12192000" cy="12801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7916" y="325323"/>
            <a:ext cx="199580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66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"/>
            <a:ext cx="12192000" cy="12801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66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66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33415" cy="6858000"/>
          </a:xfrm>
          <a:custGeom>
            <a:avLst/>
            <a:gdLst/>
            <a:ahLst/>
            <a:cxnLst/>
            <a:rect l="l" t="t" r="r" b="b"/>
            <a:pathLst>
              <a:path w="5733415" h="6858000">
                <a:moveTo>
                  <a:pt x="5733288" y="0"/>
                </a:moveTo>
                <a:lnTo>
                  <a:pt x="0" y="0"/>
                </a:lnTo>
                <a:lnTo>
                  <a:pt x="0" y="6858000"/>
                </a:lnTo>
                <a:lnTo>
                  <a:pt x="5733288" y="6858000"/>
                </a:lnTo>
                <a:lnTo>
                  <a:pt x="5733288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64351"/>
            <a:ext cx="1655064" cy="9936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66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7916" y="325323"/>
            <a:ext cx="721931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66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1068" y="1629537"/>
            <a:ext cx="11278235" cy="4661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381000" y="0"/>
            <a:ext cx="11061700" cy="3645535"/>
            <a:chOff x="381000" y="0"/>
            <a:chExt cx="11061700" cy="36455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015" y="0"/>
              <a:ext cx="2325624" cy="23256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81000" y="1493519"/>
              <a:ext cx="11061700" cy="2152015"/>
            </a:xfrm>
            <a:custGeom>
              <a:avLst/>
              <a:gdLst/>
              <a:ahLst/>
              <a:cxnLst/>
              <a:rect l="l" t="t" r="r" b="b"/>
              <a:pathLst>
                <a:path w="11061700" h="2152015">
                  <a:moveTo>
                    <a:pt x="11061192" y="0"/>
                  </a:moveTo>
                  <a:lnTo>
                    <a:pt x="0" y="0"/>
                  </a:lnTo>
                  <a:lnTo>
                    <a:pt x="0" y="2151887"/>
                  </a:lnTo>
                  <a:lnTo>
                    <a:pt x="11061192" y="2151887"/>
                  </a:lnTo>
                  <a:lnTo>
                    <a:pt x="11061192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8520" y="1480515"/>
            <a:ext cx="1082611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0" dirty="0">
                <a:latin typeface="Calibri"/>
                <a:cs typeface="Calibri"/>
              </a:rPr>
              <a:t>Resume</a:t>
            </a:r>
            <a:r>
              <a:rPr sz="6600" b="0" spc="-30" dirty="0">
                <a:latin typeface="Calibri"/>
                <a:cs typeface="Calibri"/>
              </a:rPr>
              <a:t> </a:t>
            </a:r>
            <a:r>
              <a:rPr sz="6600" b="0" dirty="0">
                <a:latin typeface="Calibri"/>
                <a:cs typeface="Calibri"/>
              </a:rPr>
              <a:t>Extraction</a:t>
            </a:r>
            <a:r>
              <a:rPr sz="6600" b="0" spc="-10" dirty="0">
                <a:latin typeface="Calibri"/>
                <a:cs typeface="Calibri"/>
              </a:rPr>
              <a:t> </a:t>
            </a:r>
            <a:r>
              <a:rPr lang="en-US" sz="6600" b="0" dirty="0">
                <a:latin typeface="Calibri"/>
                <a:cs typeface="Calibri"/>
              </a:rPr>
              <a:t>Project</a:t>
            </a:r>
            <a:r>
              <a:rPr sz="6600" b="0" spc="-30" dirty="0">
                <a:latin typeface="Calibri"/>
                <a:cs typeface="Calibri"/>
              </a:rPr>
              <a:t> </a:t>
            </a:r>
            <a:r>
              <a:rPr sz="6600" b="0" spc="-20" dirty="0">
                <a:latin typeface="Calibri"/>
                <a:cs typeface="Calibri"/>
              </a:rPr>
              <a:t>ED</a:t>
            </a:r>
            <a:r>
              <a:rPr lang="en-US" sz="6600" b="0" spc="-20" dirty="0">
                <a:latin typeface="Calibri"/>
                <a:cs typeface="Calibri"/>
              </a:rPr>
              <a:t>A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520" y="2501849"/>
            <a:ext cx="3046680" cy="107337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000" dirty="0">
                <a:latin typeface="Calibri"/>
                <a:cs typeface="Calibri"/>
              </a:rPr>
              <a:t>Alexis Collier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sz="2800" b="1" spc="-10" dirty="0">
                <a:latin typeface="Calibri"/>
                <a:cs typeface="Calibri"/>
              </a:rPr>
              <a:t>10</a:t>
            </a:r>
            <a:r>
              <a:rPr sz="2800" b="1" spc="-10" dirty="0">
                <a:latin typeface="Calibri"/>
                <a:cs typeface="Calibri"/>
              </a:rPr>
              <a:t>/08/202</a:t>
            </a:r>
            <a:r>
              <a:rPr lang="en-US" sz="2800" b="1" spc="-10" dirty="0">
                <a:latin typeface="Calibri"/>
                <a:cs typeface="Calibri"/>
              </a:rPr>
              <a:t>3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676" y="457199"/>
            <a:ext cx="6703623" cy="609599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67930" y="2462529"/>
            <a:ext cx="411939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49.3%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candidates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bachelor’s d</a:t>
            </a:r>
            <a:r>
              <a:rPr sz="1800" spc="-10" dirty="0">
                <a:latin typeface="Calibri"/>
                <a:cs typeface="Calibri"/>
              </a:rPr>
              <a:t>egree.</a:t>
            </a:r>
            <a:endParaRPr lang="en-US" sz="180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15.7% 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engineers.</a:t>
            </a:r>
            <a:endParaRPr lang="en-US" sz="180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9%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lang="en-US" sz="1800" spc="-2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candidates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master’s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degree.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752" y="657859"/>
            <a:ext cx="10861447" cy="567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2000" b="1" u="sng" spc="-95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Universities</a:t>
            </a:r>
            <a:r>
              <a:rPr sz="2000" b="1" u="sng" spc="-100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 </a:t>
            </a:r>
            <a:r>
              <a:rPr sz="2000" b="1" u="sng" spc="-120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candidates</a:t>
            </a:r>
            <a:r>
              <a:rPr sz="2000" b="1" u="sng" spc="-145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 </a:t>
            </a:r>
            <a:r>
              <a:rPr sz="2000" b="1" u="sng" spc="-110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studied</a:t>
            </a:r>
            <a:r>
              <a:rPr sz="2000" b="1" u="sng" spc="-135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 </a:t>
            </a:r>
            <a:r>
              <a:rPr sz="2000" b="1" u="sng" spc="-110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at</a:t>
            </a:r>
            <a:r>
              <a:rPr sz="2000" b="1" u="sng" spc="-114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 </a:t>
            </a:r>
            <a:r>
              <a:rPr sz="2000" b="1" u="sng" spc="-10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analysis:</a:t>
            </a:r>
            <a:endParaRPr sz="2000" dirty="0">
              <a:latin typeface="+mn-lt"/>
              <a:cs typeface="Tahoma"/>
            </a:endParaRPr>
          </a:p>
          <a:p>
            <a:pPr marL="12700">
              <a:lnSpc>
                <a:spcPts val="2150"/>
              </a:lnSpc>
            </a:pPr>
            <a:r>
              <a:rPr sz="1800" dirty="0">
                <a:latin typeface="Calibri"/>
                <a:cs typeface="Calibri"/>
              </a:rPr>
              <a:t>Analyzing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universities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candidates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studied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lang="en-US" sz="1800" dirty="0">
                <a:latin typeface="Calibri"/>
                <a:cs typeface="Calibri"/>
              </a:rPr>
              <a:t>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discovered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 almost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everyone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attended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lang="en-US" sz="1800" spc="-10" dirty="0">
                <a:latin typeface="Calibri"/>
                <a:cs typeface="Calibri"/>
              </a:rPr>
              <a:t> college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1232" y="2164079"/>
            <a:ext cx="4876800" cy="32308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916" y="325323"/>
            <a:ext cx="98056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EDA</a:t>
            </a:r>
            <a:r>
              <a:rPr lang="en-US" spc="-5" dirty="0"/>
              <a:t> </a:t>
            </a:r>
            <a:r>
              <a:rPr lang="en-US" dirty="0"/>
              <a:t>Summary</a:t>
            </a:r>
            <a:r>
              <a:rPr lang="en-US" spc="-25" dirty="0"/>
              <a:t> </a:t>
            </a:r>
            <a:r>
              <a:rPr lang="en-US" dirty="0"/>
              <a:t>and</a:t>
            </a:r>
            <a:r>
              <a:rPr lang="en-US" spc="-15" dirty="0"/>
              <a:t> </a:t>
            </a:r>
            <a:r>
              <a:rPr lang="en-US" spc="-10" dirty="0"/>
              <a:t>Recommendations: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915" y="1701800"/>
            <a:ext cx="11193780" cy="2518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2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 shown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candidates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applied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pretty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different</a:t>
            </a:r>
            <a:r>
              <a:rPr lang="en-US" sz="1800" dirty="0">
                <a:latin typeface="Calibri"/>
                <a:cs typeface="Calibri"/>
              </a:rPr>
              <a:t>; they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don’t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share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same field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study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degrees.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went 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other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colleges and didn’t</a:t>
            </a:r>
            <a:r>
              <a:rPr sz="1800" dirty="0">
                <a:latin typeface="Calibri"/>
                <a:cs typeface="Calibri"/>
              </a:rPr>
              <a:t> have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same </a:t>
            </a:r>
            <a:r>
              <a:rPr sz="1800" spc="-10" dirty="0">
                <a:latin typeface="Calibri"/>
                <a:cs typeface="Calibri"/>
              </a:rPr>
              <a:t>skills.</a:t>
            </a:r>
            <a:endParaRPr lang="en-US" sz="1800" spc="-10" dirty="0">
              <a:latin typeface="Calibri"/>
              <a:cs typeface="Calibri"/>
            </a:endParaRPr>
          </a:p>
          <a:p>
            <a:pPr marL="12700" marR="13208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Depending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 insights,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client’s HR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department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request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elimination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candidates’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categories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180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epending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job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profile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lang="en-US" sz="1800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example</a:t>
            </a:r>
            <a:r>
              <a:rPr lang="en-US" sz="1800" dirty="0">
                <a:latin typeface="Calibri"/>
                <a:cs typeface="Calibri"/>
              </a:rPr>
              <a:t>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client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candidates with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engineering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degrees</a:t>
            </a:r>
            <a:r>
              <a:rPr sz="1800" spc="-10" dirty="0">
                <a:latin typeface="Calibri"/>
                <a:cs typeface="Calibri"/>
              </a:rPr>
              <a:t>)</a:t>
            </a:r>
            <a:endParaRPr lang="en-US" sz="180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shown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those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job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entirely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different</a:t>
            </a:r>
            <a:r>
              <a:rPr lang="en-US" sz="1800" dirty="0">
                <a:latin typeface="Calibri"/>
                <a:cs typeface="Calibri"/>
              </a:rPr>
              <a:t>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especially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talking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fields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study</a:t>
            </a:r>
            <a:r>
              <a:rPr lang="en-US" sz="1800" dirty="0">
                <a:latin typeface="Calibri"/>
                <a:cs typeface="Calibri"/>
              </a:rPr>
              <a:t>; I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recommend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department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takes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job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description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requirements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lang="en-US" sz="1800" spc="-2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accurate </a:t>
            </a:r>
            <a:r>
              <a:rPr lang="en-US" sz="1800" dirty="0">
                <a:latin typeface="Calibri"/>
                <a:cs typeface="Calibri"/>
              </a:rPr>
              <a:t>candidates’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resumes.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0" y="4411270"/>
            <a:ext cx="2993136" cy="21214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spc="-10" dirty="0"/>
              <a:t> </a:t>
            </a:r>
            <a:r>
              <a:rPr lang="en-US" spc="-10" dirty="0"/>
              <a:t>R</a:t>
            </a:r>
            <a:r>
              <a:rPr spc="-10" dirty="0"/>
              <a:t>ecommendations: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71068" y="1629537"/>
            <a:ext cx="11278235" cy="2868605"/>
          </a:xfrm>
          <a:prstGeom prst="rect">
            <a:avLst/>
          </a:prstGeom>
        </p:spPr>
        <p:txBody>
          <a:bodyPr vert="horz" wrap="square" lIns="0" tIns="84962" rIns="0" bIns="0" rtlCol="0">
            <a:spAutoFit/>
          </a:bodyPr>
          <a:lstStyle/>
          <a:p>
            <a:pPr marL="85090" marR="147320">
              <a:lnSpc>
                <a:spcPct val="100000"/>
              </a:lnSpc>
              <a:spcBef>
                <a:spcPts val="100"/>
              </a:spcBef>
            </a:pPr>
            <a:r>
              <a:rPr dirty="0"/>
              <a:t>Depending</a:t>
            </a:r>
            <a:r>
              <a:rPr spc="55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we</a:t>
            </a:r>
            <a:r>
              <a:rPr spc="-25" dirty="0"/>
              <a:t> </a:t>
            </a:r>
            <a:r>
              <a:rPr dirty="0"/>
              <a:t>have,</a:t>
            </a:r>
            <a:r>
              <a:rPr spc="-15" dirty="0"/>
              <a:t> </a:t>
            </a:r>
            <a:r>
              <a:rPr dirty="0"/>
              <a:t>our</a:t>
            </a:r>
            <a:r>
              <a:rPr spc="-15" dirty="0"/>
              <a:t> </a:t>
            </a:r>
            <a:r>
              <a:rPr dirty="0"/>
              <a:t>business</a:t>
            </a:r>
            <a:r>
              <a:rPr spc="6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data science objectives</a:t>
            </a:r>
            <a:r>
              <a:rPr lang="en-US" dirty="0"/>
              <a:t>,</a:t>
            </a:r>
            <a:r>
              <a:rPr dirty="0"/>
              <a:t> I</a:t>
            </a:r>
            <a:r>
              <a:rPr spc="-15" dirty="0"/>
              <a:t> </a:t>
            </a:r>
            <a:r>
              <a:rPr dirty="0"/>
              <a:t>suggest</a:t>
            </a:r>
            <a:r>
              <a:rPr spc="45" dirty="0"/>
              <a:t> </a:t>
            </a:r>
            <a:r>
              <a:rPr dirty="0"/>
              <a:t>the following</a:t>
            </a:r>
            <a:r>
              <a:rPr spc="-25" dirty="0"/>
              <a:t> </a:t>
            </a:r>
            <a:r>
              <a:rPr dirty="0"/>
              <a:t>models to</a:t>
            </a:r>
            <a:r>
              <a:rPr spc="-10" dirty="0"/>
              <a:t> </a:t>
            </a:r>
            <a:r>
              <a:rPr dirty="0"/>
              <a:t>work</a:t>
            </a:r>
            <a:r>
              <a:rPr spc="-25" dirty="0"/>
              <a:t> </a:t>
            </a:r>
            <a:r>
              <a:rPr spc="-20" dirty="0"/>
              <a:t>with </a:t>
            </a:r>
            <a:r>
              <a:rPr lang="en-US" dirty="0"/>
              <a:t>to</a:t>
            </a:r>
            <a:r>
              <a:rPr spc="-15" dirty="0"/>
              <a:t> </a:t>
            </a:r>
            <a:r>
              <a:rPr dirty="0"/>
              <a:t>build</a:t>
            </a:r>
            <a:r>
              <a:rPr spc="1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resume</a:t>
            </a:r>
            <a:r>
              <a:rPr spc="20" dirty="0"/>
              <a:t> </a:t>
            </a:r>
            <a:r>
              <a:rPr dirty="0"/>
              <a:t>extraction</a:t>
            </a:r>
            <a:r>
              <a:rPr spc="-10" dirty="0"/>
              <a:t> </a:t>
            </a:r>
            <a:r>
              <a:rPr dirty="0"/>
              <a:t>app</a:t>
            </a:r>
            <a:r>
              <a:rPr spc="-50" dirty="0"/>
              <a:t>:</a:t>
            </a:r>
            <a:endParaRPr lang="en-US" spc="-50" dirty="0"/>
          </a:p>
          <a:p>
            <a:pPr marL="85090" marR="147320">
              <a:lnSpc>
                <a:spcPct val="100000"/>
              </a:lnSpc>
              <a:spcBef>
                <a:spcPts val="100"/>
              </a:spcBef>
            </a:pPr>
            <a:endParaRPr spc="-50" dirty="0"/>
          </a:p>
          <a:p>
            <a:pPr marL="85090">
              <a:lnSpc>
                <a:spcPct val="100000"/>
              </a:lnSpc>
            </a:pPr>
            <a:r>
              <a:rPr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BERT:</a:t>
            </a:r>
          </a:p>
          <a:p>
            <a:pPr marL="85090">
              <a:lnSpc>
                <a:spcPct val="100000"/>
              </a:lnSpc>
            </a:pPr>
            <a:r>
              <a:rPr dirty="0"/>
              <a:t>Bidirectional</a:t>
            </a:r>
            <a:r>
              <a:rPr spc="10" dirty="0"/>
              <a:t> </a:t>
            </a:r>
            <a:r>
              <a:rPr dirty="0"/>
              <a:t>Encoder</a:t>
            </a:r>
            <a:r>
              <a:rPr spc="-30" dirty="0"/>
              <a:t> </a:t>
            </a:r>
            <a:r>
              <a:rPr dirty="0"/>
              <a:t>Representations</a:t>
            </a:r>
            <a:r>
              <a:rPr spc="30" dirty="0"/>
              <a:t> </a:t>
            </a:r>
            <a:r>
              <a:rPr dirty="0"/>
              <a:t>from</a:t>
            </a:r>
            <a:r>
              <a:rPr spc="-30" dirty="0"/>
              <a:t> </a:t>
            </a:r>
            <a:r>
              <a:rPr dirty="0"/>
              <a:t>Transformers</a:t>
            </a:r>
            <a:r>
              <a:rPr spc="-15" dirty="0"/>
              <a:t> </a:t>
            </a:r>
            <a:r>
              <a:rPr dirty="0"/>
              <a:t>(BERT)</a:t>
            </a:r>
            <a:r>
              <a:rPr spc="-70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transformer-based</a:t>
            </a:r>
            <a:r>
              <a:rPr spc="30" dirty="0"/>
              <a:t> </a:t>
            </a:r>
            <a:r>
              <a:rPr lang="en-US" dirty="0"/>
              <a:t>machine-learning</a:t>
            </a:r>
            <a:r>
              <a:rPr spc="10" dirty="0"/>
              <a:t> </a:t>
            </a:r>
            <a:r>
              <a:rPr dirty="0"/>
              <a:t>technique</a:t>
            </a:r>
            <a:r>
              <a:rPr spc="55" dirty="0"/>
              <a:t> </a:t>
            </a:r>
            <a:r>
              <a:rPr spc="-25" dirty="0"/>
              <a:t>for</a:t>
            </a:r>
          </a:p>
          <a:p>
            <a:pPr marL="85090">
              <a:lnSpc>
                <a:spcPct val="100000"/>
              </a:lnSpc>
            </a:pPr>
            <a:r>
              <a:rPr dirty="0"/>
              <a:t>natural</a:t>
            </a:r>
            <a:r>
              <a:rPr spc="-40" dirty="0"/>
              <a:t> </a:t>
            </a:r>
            <a:r>
              <a:rPr dirty="0"/>
              <a:t>language</a:t>
            </a:r>
            <a:r>
              <a:rPr spc="20" dirty="0"/>
              <a:t> </a:t>
            </a:r>
            <a:r>
              <a:rPr dirty="0"/>
              <a:t>processing</a:t>
            </a:r>
            <a:r>
              <a:rPr spc="-5" dirty="0"/>
              <a:t> </a:t>
            </a:r>
            <a:r>
              <a:rPr dirty="0"/>
              <a:t>(NLP)</a:t>
            </a:r>
            <a:r>
              <a:rPr spc="-35" dirty="0"/>
              <a:t> </a:t>
            </a:r>
            <a:r>
              <a:rPr spc="-10" dirty="0"/>
              <a:t>pre-</a:t>
            </a:r>
            <a:r>
              <a:rPr dirty="0"/>
              <a:t>training</a:t>
            </a:r>
            <a:r>
              <a:rPr spc="20" dirty="0"/>
              <a:t> </a:t>
            </a:r>
            <a:r>
              <a:rPr dirty="0"/>
              <a:t>developed</a:t>
            </a:r>
            <a:r>
              <a:rPr spc="10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spc="-10" dirty="0"/>
              <a:t>Google.</a:t>
            </a:r>
          </a:p>
          <a:p>
            <a:pPr marL="85090">
              <a:lnSpc>
                <a:spcPct val="100000"/>
              </a:lnSpc>
              <a:spcBef>
                <a:spcPts val="5"/>
              </a:spcBef>
            </a:pPr>
            <a:endParaRPr lang="en-US" b="1" i="1" u="sng" spc="-1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  <a:spcBef>
                <a:spcPts val="5"/>
              </a:spcBef>
            </a:pPr>
            <a:r>
              <a:rPr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BI-LSTM:</a:t>
            </a:r>
          </a:p>
          <a:p>
            <a:pPr marL="85090" marR="469900">
              <a:lnSpc>
                <a:spcPct val="100000"/>
              </a:lnSpc>
            </a:pPr>
            <a:r>
              <a:rPr dirty="0"/>
              <a:t>A</a:t>
            </a:r>
            <a:r>
              <a:rPr spc="-35" dirty="0"/>
              <a:t> </a:t>
            </a:r>
            <a:r>
              <a:rPr dirty="0"/>
              <a:t>Bidirectional</a:t>
            </a:r>
            <a:r>
              <a:rPr spc="25" dirty="0"/>
              <a:t> </a:t>
            </a:r>
            <a:r>
              <a:rPr dirty="0"/>
              <a:t>LSTM is</a:t>
            </a:r>
            <a:r>
              <a:rPr spc="-2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sequence</a:t>
            </a:r>
            <a:r>
              <a:rPr spc="75" dirty="0"/>
              <a:t> </a:t>
            </a:r>
            <a:r>
              <a:rPr dirty="0"/>
              <a:t>processing</a:t>
            </a:r>
            <a:r>
              <a:rPr spc="30" dirty="0"/>
              <a:t> </a:t>
            </a:r>
            <a:r>
              <a:rPr dirty="0"/>
              <a:t>model</a:t>
            </a:r>
            <a:r>
              <a:rPr spc="5" dirty="0"/>
              <a:t> </a:t>
            </a:r>
            <a:r>
              <a:rPr dirty="0"/>
              <a:t>that</a:t>
            </a:r>
            <a:r>
              <a:rPr spc="-5" dirty="0"/>
              <a:t> </a:t>
            </a:r>
            <a:r>
              <a:rPr dirty="0"/>
              <a:t>consists of</a:t>
            </a:r>
            <a:r>
              <a:rPr spc="-10" dirty="0"/>
              <a:t> </a:t>
            </a:r>
            <a:r>
              <a:rPr dirty="0"/>
              <a:t>two</a:t>
            </a:r>
            <a:r>
              <a:rPr spc="-20" dirty="0"/>
              <a:t> </a:t>
            </a:r>
            <a:r>
              <a:rPr dirty="0"/>
              <a:t>LSTMs:</a:t>
            </a:r>
            <a:r>
              <a:rPr spc="10" dirty="0"/>
              <a:t> </a:t>
            </a:r>
            <a:r>
              <a:rPr dirty="0"/>
              <a:t>one</a:t>
            </a:r>
            <a:r>
              <a:rPr spc="5" dirty="0"/>
              <a:t> </a:t>
            </a:r>
            <a:r>
              <a:rPr dirty="0"/>
              <a:t>taking</a:t>
            </a:r>
            <a:r>
              <a:rPr spc="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dirty="0"/>
              <a:t>input</a:t>
            </a:r>
            <a:r>
              <a:rPr spc="3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forward </a:t>
            </a:r>
            <a:r>
              <a:rPr dirty="0"/>
              <a:t>direction</a:t>
            </a:r>
            <a:r>
              <a:rPr spc="-5" dirty="0"/>
              <a:t> </a:t>
            </a:r>
            <a:r>
              <a:rPr dirty="0"/>
              <a:t>and</a:t>
            </a:r>
            <a:r>
              <a:rPr spc="1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other in</a:t>
            </a:r>
            <a:r>
              <a:rPr spc="-1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lang="en-US" dirty="0"/>
              <a:t>backward</a:t>
            </a:r>
            <a:r>
              <a:rPr dirty="0"/>
              <a:t> </a:t>
            </a:r>
            <a:r>
              <a:rPr spc="-10" dirty="0"/>
              <a:t>direction.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023" y="2320874"/>
            <a:ext cx="357759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0" dirty="0">
                <a:latin typeface="Calibri"/>
                <a:cs typeface="Calibri"/>
              </a:rPr>
              <a:t>Thank</a:t>
            </a:r>
            <a:r>
              <a:rPr sz="6600" b="0" spc="-20" dirty="0">
                <a:latin typeface="Calibri"/>
                <a:cs typeface="Calibri"/>
              </a:rPr>
              <a:t> </a:t>
            </a:r>
            <a:r>
              <a:rPr sz="6600" b="0" spc="-25" dirty="0">
                <a:latin typeface="Calibri"/>
                <a:cs typeface="Calibri"/>
              </a:rPr>
              <a:t>You</a:t>
            </a:r>
            <a:endParaRPr sz="6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33415" cy="6858000"/>
          </a:xfrm>
          <a:custGeom>
            <a:avLst/>
            <a:gdLst/>
            <a:ahLst/>
            <a:cxnLst/>
            <a:rect l="l" t="t" r="r" b="b"/>
            <a:pathLst>
              <a:path w="5733415" h="6858000">
                <a:moveTo>
                  <a:pt x="5733288" y="0"/>
                </a:moveTo>
                <a:lnTo>
                  <a:pt x="0" y="0"/>
                </a:lnTo>
                <a:lnTo>
                  <a:pt x="0" y="6858000"/>
                </a:lnTo>
                <a:lnTo>
                  <a:pt x="5733288" y="6858000"/>
                </a:lnTo>
                <a:lnTo>
                  <a:pt x="5733288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655191" y="2362911"/>
            <a:ext cx="242887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10" dirty="0">
                <a:solidFill>
                  <a:srgbClr val="FF6600"/>
                </a:solidFill>
                <a:latin typeface="Calibri"/>
                <a:cs typeface="Calibri"/>
              </a:rPr>
              <a:t>Agenda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42023" y="1306520"/>
            <a:ext cx="2860675" cy="156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95"/>
              </a:spcBef>
            </a:pPr>
            <a:r>
              <a:rPr sz="2800" b="0" dirty="0">
                <a:latin typeface="Calibri"/>
                <a:cs typeface="Calibri"/>
              </a:rPr>
              <a:t>Executive</a:t>
            </a:r>
            <a:r>
              <a:rPr sz="2800" b="0" spc="-4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Summary </a:t>
            </a:r>
            <a:r>
              <a:rPr sz="2800" b="0" dirty="0">
                <a:latin typeface="Calibri"/>
                <a:cs typeface="Calibri"/>
              </a:rPr>
              <a:t>Problem</a:t>
            </a:r>
            <a:r>
              <a:rPr sz="2800" b="0" spc="-6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Statement Approach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2023" y="2839669"/>
            <a:ext cx="5497577" cy="15292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25" dirty="0">
                <a:solidFill>
                  <a:srgbClr val="FF6600"/>
                </a:solidFill>
                <a:latin typeface="Calibri"/>
                <a:cs typeface="Calibri"/>
              </a:rPr>
              <a:t>EDA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lang="en-US" sz="2800" dirty="0">
                <a:solidFill>
                  <a:srgbClr val="FF6600"/>
                </a:solidFill>
                <a:latin typeface="Calibri"/>
                <a:cs typeface="Calibri"/>
              </a:rPr>
              <a:t>EDA</a:t>
            </a:r>
            <a:r>
              <a:rPr lang="en-US" sz="2800" spc="-35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FF6600"/>
                </a:solidFill>
                <a:latin typeface="Calibri"/>
                <a:cs typeface="Calibri"/>
              </a:rPr>
              <a:t>Summary</a:t>
            </a:r>
            <a:r>
              <a:rPr lang="en-US" sz="2800" spc="-25" dirty="0">
                <a:solidFill>
                  <a:srgbClr val="FF6600"/>
                </a:solidFill>
                <a:latin typeface="Calibri"/>
                <a:cs typeface="Calibri"/>
              </a:rPr>
              <a:t> a</a:t>
            </a:r>
            <a:r>
              <a:rPr lang="en-US" sz="2800" dirty="0">
                <a:solidFill>
                  <a:srgbClr val="FF6600"/>
                </a:solidFill>
                <a:latin typeface="Calibri"/>
                <a:cs typeface="Calibri"/>
              </a:rPr>
              <a:t>nd</a:t>
            </a:r>
            <a:r>
              <a:rPr lang="en-US" sz="2800" spc="-15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FF6600"/>
                </a:solidFill>
                <a:latin typeface="Calibri"/>
                <a:cs typeface="Calibri"/>
              </a:rPr>
              <a:t>Recommendations </a:t>
            </a:r>
            <a:r>
              <a:rPr lang="en-US" sz="2800" dirty="0">
                <a:solidFill>
                  <a:srgbClr val="FF6600"/>
                </a:solidFill>
                <a:latin typeface="Calibri"/>
                <a:cs typeface="Calibri"/>
              </a:rPr>
              <a:t>Model</a:t>
            </a:r>
            <a:r>
              <a:rPr lang="en-US" sz="2800" spc="-40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FF6600"/>
                </a:solidFill>
                <a:latin typeface="Calibri"/>
                <a:cs typeface="Calibri"/>
              </a:rPr>
              <a:t>Recommendations</a:t>
            </a:r>
            <a:endParaRPr lang="en-US" sz="28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64351"/>
            <a:ext cx="1655064" cy="9936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Executive</a:t>
            </a:r>
            <a:r>
              <a:rPr spc="-35" dirty="0"/>
              <a:t> </a:t>
            </a:r>
            <a:r>
              <a:rPr lang="en-US" spc="-10" dirty="0"/>
              <a:t>S</a:t>
            </a:r>
            <a:r>
              <a:rPr spc="-10" dirty="0"/>
              <a:t>ummary: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71068" y="1629537"/>
            <a:ext cx="11278235" cy="47224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u="sng" spc="-85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The</a:t>
            </a:r>
            <a:r>
              <a:rPr sz="1600" b="1" u="sng" spc="-165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 </a:t>
            </a:r>
            <a:r>
              <a:rPr sz="1600" b="1" u="sng" spc="-10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Client:</a:t>
            </a:r>
            <a:endParaRPr sz="1600" dirty="0">
              <a:latin typeface="+mn-lt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HR</a:t>
            </a:r>
            <a:r>
              <a:rPr sz="1600" spc="-10" dirty="0">
                <a:solidFill>
                  <a:srgbClr val="2C3A45"/>
                </a:solidFill>
                <a:latin typeface="+mn-lt"/>
                <a:cs typeface="Arial"/>
              </a:rPr>
              <a:t> departements.</a:t>
            </a:r>
            <a:endParaRPr sz="1600" dirty="0">
              <a:latin typeface="+mn-lt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u="sng" spc="-85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Data</a:t>
            </a:r>
            <a:r>
              <a:rPr sz="1600" b="1" u="sng" spc="-130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 </a:t>
            </a:r>
            <a:r>
              <a:rPr sz="1600" b="1" u="sng" spc="-20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Set:</a:t>
            </a:r>
            <a:endParaRPr sz="1600" dirty="0">
              <a:latin typeface="+mn-lt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A</a:t>
            </a:r>
            <a:r>
              <a:rPr sz="1600" spc="-2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lang="en-US" sz="1600" dirty="0">
                <a:solidFill>
                  <a:srgbClr val="2C3A45"/>
                </a:solidFill>
                <a:latin typeface="+mn-lt"/>
                <a:cs typeface="Arial"/>
              </a:rPr>
              <a:t>JSON</a:t>
            </a:r>
            <a:r>
              <a:rPr sz="1600" spc="-3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file</a:t>
            </a:r>
            <a:r>
              <a:rPr sz="1600" spc="-5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containing</a:t>
            </a:r>
            <a:r>
              <a:rPr sz="1600" spc="-50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200</a:t>
            </a:r>
            <a:r>
              <a:rPr sz="1600" spc="-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spc="-10" dirty="0">
                <a:solidFill>
                  <a:srgbClr val="2C3A45"/>
                </a:solidFill>
                <a:latin typeface="+mn-lt"/>
                <a:cs typeface="Arial"/>
              </a:rPr>
              <a:t>resumes.</a:t>
            </a:r>
            <a:endParaRPr sz="1600" dirty="0">
              <a:latin typeface="+mn-lt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u="sng" spc="-10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Objective:</a:t>
            </a:r>
            <a:endParaRPr sz="1600" dirty="0">
              <a:latin typeface="+mn-lt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Providing</a:t>
            </a:r>
            <a:r>
              <a:rPr sz="1600" spc="-6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meaningful</a:t>
            </a:r>
            <a:r>
              <a:rPr sz="1600" spc="-7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insights</a:t>
            </a:r>
            <a:r>
              <a:rPr sz="1600" spc="-7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through</a:t>
            </a:r>
            <a:r>
              <a:rPr sz="1600" spc="-30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analyzing</a:t>
            </a:r>
            <a:r>
              <a:rPr sz="1600" spc="-2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the</a:t>
            </a:r>
            <a:r>
              <a:rPr sz="1600" spc="-5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data</a:t>
            </a:r>
            <a:r>
              <a:rPr sz="1600" spc="-2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provided</a:t>
            </a:r>
            <a:r>
              <a:rPr sz="1600" spc="-2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lang="en-US" sz="1600" dirty="0">
                <a:solidFill>
                  <a:srgbClr val="2C3A45"/>
                </a:solidFill>
                <a:latin typeface="+mn-lt"/>
                <a:cs typeface="Arial"/>
              </a:rPr>
              <a:t>to</a:t>
            </a:r>
            <a:r>
              <a:rPr sz="1600" spc="-3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help</a:t>
            </a:r>
            <a:r>
              <a:rPr sz="1600" spc="-50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the</a:t>
            </a:r>
            <a:r>
              <a:rPr sz="1600" spc="-1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client’s</a:t>
            </a:r>
            <a:r>
              <a:rPr sz="1600" spc="-10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HR</a:t>
            </a:r>
            <a:r>
              <a:rPr sz="1600" spc="-30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lang="en-US" sz="1600" dirty="0">
                <a:solidFill>
                  <a:srgbClr val="2C3A45"/>
                </a:solidFill>
                <a:latin typeface="+mn-lt"/>
                <a:cs typeface="Arial"/>
              </a:rPr>
              <a:t>department</a:t>
            </a:r>
            <a:r>
              <a:rPr sz="1600" spc="-50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enhance</a:t>
            </a:r>
            <a:r>
              <a:rPr sz="1600" spc="-50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spc="-10" dirty="0">
                <a:solidFill>
                  <a:srgbClr val="2C3A45"/>
                </a:solidFill>
                <a:latin typeface="+mn-lt"/>
                <a:cs typeface="Arial"/>
              </a:rPr>
              <a:t>their</a:t>
            </a:r>
            <a:endParaRPr sz="1600" dirty="0"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2C3A45"/>
                </a:solidFill>
                <a:latin typeface="+mn-lt"/>
                <a:cs typeface="Arial"/>
              </a:rPr>
              <a:t>performance.</a:t>
            </a:r>
            <a:endParaRPr sz="1600" dirty="0">
              <a:latin typeface="+mn-lt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u="sng" spc="-85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Analysis</a:t>
            </a:r>
            <a:r>
              <a:rPr sz="1600" b="1" u="sng" spc="-120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 </a:t>
            </a:r>
            <a:r>
              <a:rPr sz="1600" b="1" u="sng" spc="-20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plan:</a:t>
            </a:r>
            <a:endParaRPr sz="1600" dirty="0">
              <a:latin typeface="+mn-lt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3A3A3A"/>
                </a:solidFill>
                <a:latin typeface="+mn-lt"/>
                <a:cs typeface="Arial"/>
              </a:rPr>
              <a:t>-</a:t>
            </a:r>
            <a:r>
              <a:rPr sz="1600" dirty="0">
                <a:solidFill>
                  <a:srgbClr val="3A3A3A"/>
                </a:solidFill>
                <a:latin typeface="+mn-lt"/>
                <a:cs typeface="Arial"/>
              </a:rPr>
              <a:t>Graduation</a:t>
            </a:r>
            <a:r>
              <a:rPr sz="1600" spc="-45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3A3A3A"/>
                </a:solidFill>
                <a:latin typeface="+mn-lt"/>
                <a:cs typeface="Arial"/>
              </a:rPr>
              <a:t>year</a:t>
            </a:r>
            <a:r>
              <a:rPr sz="1600" spc="-45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600" spc="-10" dirty="0">
                <a:solidFill>
                  <a:srgbClr val="3A3A3A"/>
                </a:solidFill>
                <a:latin typeface="+mn-lt"/>
                <a:cs typeface="Arial"/>
              </a:rPr>
              <a:t>analysis.</a:t>
            </a:r>
            <a:endParaRPr sz="1600" dirty="0"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3A3A3A"/>
                </a:solidFill>
                <a:latin typeface="+mn-lt"/>
                <a:cs typeface="Arial"/>
              </a:rPr>
              <a:t>-</a:t>
            </a:r>
            <a:r>
              <a:rPr sz="1600" dirty="0">
                <a:solidFill>
                  <a:srgbClr val="3A3A3A"/>
                </a:solidFill>
                <a:latin typeface="+mn-lt"/>
                <a:cs typeface="Arial"/>
              </a:rPr>
              <a:t>Candidates</a:t>
            </a:r>
            <a:r>
              <a:rPr sz="1600" spc="-45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3A3A3A"/>
                </a:solidFill>
                <a:latin typeface="+mn-lt"/>
                <a:cs typeface="Arial"/>
              </a:rPr>
              <a:t>location</a:t>
            </a:r>
            <a:r>
              <a:rPr sz="1600" spc="-75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600" spc="-10" dirty="0">
                <a:solidFill>
                  <a:srgbClr val="3A3A3A"/>
                </a:solidFill>
                <a:latin typeface="+mn-lt"/>
                <a:cs typeface="Arial"/>
              </a:rPr>
              <a:t>analysis.</a:t>
            </a:r>
            <a:endParaRPr sz="1600" dirty="0"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3A3A3A"/>
                </a:solidFill>
                <a:latin typeface="+mn-lt"/>
                <a:cs typeface="Arial"/>
              </a:rPr>
              <a:t>-</a:t>
            </a:r>
            <a:r>
              <a:rPr sz="1600" dirty="0">
                <a:solidFill>
                  <a:srgbClr val="3A3A3A"/>
                </a:solidFill>
                <a:latin typeface="+mn-lt"/>
                <a:cs typeface="Arial"/>
              </a:rPr>
              <a:t>Companies</a:t>
            </a:r>
            <a:r>
              <a:rPr sz="1600" spc="-75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3A3A3A"/>
                </a:solidFill>
                <a:latin typeface="+mn-lt"/>
                <a:cs typeface="Arial"/>
              </a:rPr>
              <a:t>candidates</a:t>
            </a:r>
            <a:r>
              <a:rPr sz="1600" spc="-85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3A3A3A"/>
                </a:solidFill>
                <a:latin typeface="+mn-lt"/>
                <a:cs typeface="Arial"/>
              </a:rPr>
              <a:t>worked</a:t>
            </a:r>
            <a:r>
              <a:rPr sz="1600" spc="-25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3A3A3A"/>
                </a:solidFill>
                <a:latin typeface="+mn-lt"/>
                <a:cs typeface="Arial"/>
              </a:rPr>
              <a:t>at</a:t>
            </a:r>
            <a:r>
              <a:rPr sz="1600" spc="-45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600" spc="-10" dirty="0">
                <a:solidFill>
                  <a:srgbClr val="3A3A3A"/>
                </a:solidFill>
                <a:latin typeface="+mn-lt"/>
                <a:cs typeface="Arial"/>
              </a:rPr>
              <a:t>analysis.</a:t>
            </a:r>
            <a:endParaRPr sz="1600" dirty="0"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3A3A3A"/>
                </a:solidFill>
                <a:latin typeface="+mn-lt"/>
                <a:cs typeface="Arial"/>
              </a:rPr>
              <a:t>-</a:t>
            </a:r>
            <a:r>
              <a:rPr lang="en-US" sz="1600" dirty="0">
                <a:solidFill>
                  <a:srgbClr val="3A3A3A"/>
                </a:solidFill>
                <a:latin typeface="+mn-lt"/>
                <a:cs typeface="Arial"/>
              </a:rPr>
              <a:t>Candidates’</a:t>
            </a:r>
            <a:r>
              <a:rPr sz="1600" spc="-45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3A3A3A"/>
                </a:solidFill>
                <a:latin typeface="+mn-lt"/>
                <a:cs typeface="Arial"/>
              </a:rPr>
              <a:t>degrees</a:t>
            </a:r>
            <a:r>
              <a:rPr sz="1600" spc="-35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3A3A3A"/>
                </a:solidFill>
                <a:latin typeface="+mn-lt"/>
                <a:cs typeface="Arial"/>
              </a:rPr>
              <a:t>and</a:t>
            </a:r>
            <a:r>
              <a:rPr sz="1600" spc="-35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3A3A3A"/>
                </a:solidFill>
                <a:latin typeface="+mn-lt"/>
                <a:cs typeface="Arial"/>
              </a:rPr>
              <a:t>universities</a:t>
            </a:r>
            <a:r>
              <a:rPr sz="1600" spc="-80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3A3A3A"/>
                </a:solidFill>
                <a:latin typeface="+mn-lt"/>
                <a:cs typeface="Arial"/>
              </a:rPr>
              <a:t>studied</a:t>
            </a:r>
            <a:r>
              <a:rPr sz="1600" spc="-50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3A3A3A"/>
                </a:solidFill>
                <a:latin typeface="+mn-lt"/>
                <a:cs typeface="Arial"/>
              </a:rPr>
              <a:t>at</a:t>
            </a:r>
            <a:r>
              <a:rPr sz="1600" spc="-40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600" spc="-10" dirty="0">
                <a:solidFill>
                  <a:srgbClr val="3A3A3A"/>
                </a:solidFill>
                <a:latin typeface="+mn-lt"/>
                <a:cs typeface="Arial"/>
              </a:rPr>
              <a:t>analysis.</a:t>
            </a:r>
            <a:endParaRPr sz="1600" dirty="0">
              <a:latin typeface="+mn-lt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u="sng" spc="-50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Recommendation:</a:t>
            </a:r>
            <a:endParaRPr sz="1600" dirty="0">
              <a:latin typeface="+mn-lt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I</a:t>
            </a:r>
            <a:r>
              <a:rPr sz="1600" spc="-1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recommend</a:t>
            </a:r>
            <a:r>
              <a:rPr sz="1600" spc="-110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that the</a:t>
            </a:r>
            <a:r>
              <a:rPr sz="1600" spc="-40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HR</a:t>
            </a:r>
            <a:r>
              <a:rPr sz="1600" spc="-1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department</a:t>
            </a:r>
            <a:r>
              <a:rPr sz="1600" spc="-50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takes</a:t>
            </a:r>
            <a:r>
              <a:rPr sz="1600" spc="-4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more</a:t>
            </a:r>
            <a:r>
              <a:rPr sz="1600" spc="-3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care</a:t>
            </a:r>
            <a:r>
              <a:rPr sz="1600" spc="-40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of the</a:t>
            </a:r>
            <a:r>
              <a:rPr sz="1600" spc="-40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job</a:t>
            </a:r>
            <a:r>
              <a:rPr sz="1600" spc="-40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description</a:t>
            </a:r>
            <a:r>
              <a:rPr sz="1600" spc="-6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and</a:t>
            </a:r>
            <a:r>
              <a:rPr sz="1600" spc="-1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the</a:t>
            </a:r>
            <a:r>
              <a:rPr sz="1600" spc="-40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requirements</a:t>
            </a:r>
            <a:r>
              <a:rPr sz="1600" spc="-4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provided</a:t>
            </a:r>
            <a:r>
              <a:rPr sz="1600" spc="-20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lang="en-US" sz="1600" dirty="0">
                <a:solidFill>
                  <a:srgbClr val="2C3A45"/>
                </a:solidFill>
                <a:latin typeface="+mn-lt"/>
                <a:cs typeface="Arial"/>
              </a:rPr>
              <a:t>to</a:t>
            </a:r>
            <a:r>
              <a:rPr sz="1600" spc="-3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have</a:t>
            </a:r>
            <a:r>
              <a:rPr sz="1600" spc="-1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spc="-50" dirty="0">
                <a:solidFill>
                  <a:srgbClr val="2C3A45"/>
                </a:solidFill>
                <a:latin typeface="+mn-lt"/>
                <a:cs typeface="Arial"/>
              </a:rPr>
              <a:t>a</a:t>
            </a:r>
            <a:endParaRPr sz="1600" dirty="0"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more</a:t>
            </a:r>
            <a:r>
              <a:rPr sz="1600" spc="-5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accurate</a:t>
            </a:r>
            <a:r>
              <a:rPr sz="1600" spc="-7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lang="en-US" sz="1600" dirty="0">
                <a:solidFill>
                  <a:srgbClr val="2C3A45"/>
                </a:solidFill>
                <a:latin typeface="+mn-lt"/>
                <a:cs typeface="Arial"/>
              </a:rPr>
              <a:t>candidates’</a:t>
            </a:r>
            <a:r>
              <a:rPr sz="1600" spc="-5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spc="-10" dirty="0">
                <a:solidFill>
                  <a:srgbClr val="2C3A45"/>
                </a:solidFill>
                <a:latin typeface="+mn-lt"/>
                <a:cs typeface="Arial"/>
              </a:rPr>
              <a:t>resumes.</a:t>
            </a:r>
            <a:endParaRPr sz="1600" dirty="0">
              <a:latin typeface="+mn-lt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P</a:t>
            </a:r>
            <a:r>
              <a:rPr dirty="0"/>
              <a:t>roblem</a:t>
            </a:r>
            <a:r>
              <a:rPr spc="-15" dirty="0"/>
              <a:t> </a:t>
            </a:r>
            <a:r>
              <a:rPr lang="en-US" dirty="0"/>
              <a:t>St</a:t>
            </a:r>
            <a:r>
              <a:rPr dirty="0"/>
              <a:t>atemen</a:t>
            </a:r>
            <a:r>
              <a:rPr lang="en-US" dirty="0"/>
              <a:t>t: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97916" y="1511630"/>
            <a:ext cx="11468735" cy="789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10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Problem:</a:t>
            </a:r>
            <a:endParaRPr sz="1800" dirty="0">
              <a:latin typeface="+mn-lt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Resumes</a:t>
            </a:r>
            <a:r>
              <a:rPr sz="1600" spc="-70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contain</a:t>
            </a:r>
            <a:r>
              <a:rPr sz="1600" spc="-4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excess</a:t>
            </a:r>
            <a:r>
              <a:rPr sz="1600" spc="-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information</a:t>
            </a:r>
            <a:r>
              <a:rPr sz="1600" spc="-7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lang="en-US" sz="1600" dirty="0">
                <a:solidFill>
                  <a:srgbClr val="2C3A45"/>
                </a:solidFill>
                <a:latin typeface="+mn-lt"/>
                <a:cs typeface="Arial"/>
              </a:rPr>
              <a:t>irrelevant to the HR/authority, and they have to process the resumes to shortlist the promising candidates manually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.</a:t>
            </a:r>
            <a:r>
              <a:rPr sz="1600" spc="-2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This</a:t>
            </a:r>
            <a:r>
              <a:rPr sz="1600" spc="-30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EDA</a:t>
            </a:r>
            <a:r>
              <a:rPr sz="1600" spc="-3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is dedicated</a:t>
            </a:r>
            <a:r>
              <a:rPr sz="1600" spc="-50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to </a:t>
            </a:r>
            <a:r>
              <a:rPr sz="1600" spc="-10" dirty="0">
                <a:solidFill>
                  <a:srgbClr val="2C3A45"/>
                </a:solidFill>
                <a:latin typeface="+mn-lt"/>
                <a:cs typeface="Arial"/>
              </a:rPr>
              <a:t>them</a:t>
            </a:r>
            <a:r>
              <a:rPr sz="1600" spc="-114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to</a:t>
            </a:r>
            <a:r>
              <a:rPr sz="1600" spc="-2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help</a:t>
            </a:r>
            <a:r>
              <a:rPr sz="1600" spc="-15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them</a:t>
            </a:r>
            <a:r>
              <a:rPr sz="1600" spc="10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enhance</a:t>
            </a:r>
            <a:r>
              <a:rPr sz="1600" spc="-20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dirty="0">
                <a:solidFill>
                  <a:srgbClr val="2C3A45"/>
                </a:solidFill>
                <a:latin typeface="+mn-lt"/>
                <a:cs typeface="Arial"/>
              </a:rPr>
              <a:t>their</a:t>
            </a:r>
            <a:r>
              <a:rPr sz="1600" spc="-20" dirty="0">
                <a:solidFill>
                  <a:srgbClr val="2C3A45"/>
                </a:solidFill>
                <a:latin typeface="+mn-lt"/>
                <a:cs typeface="Arial"/>
              </a:rPr>
              <a:t> </a:t>
            </a:r>
            <a:r>
              <a:rPr sz="1600" spc="-10" dirty="0">
                <a:solidFill>
                  <a:srgbClr val="2C3A45"/>
                </a:solidFill>
                <a:latin typeface="+mn-lt"/>
                <a:cs typeface="Arial"/>
              </a:rPr>
              <a:t>performance.</a:t>
            </a:r>
            <a:endParaRPr sz="1600" dirty="0">
              <a:latin typeface="+mn-lt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7135" y="2590800"/>
            <a:ext cx="2557272" cy="38374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Approach: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916" y="1497838"/>
            <a:ext cx="115995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Prescriptive</a:t>
            </a:r>
            <a:r>
              <a:rPr sz="1800" spc="-20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analysis</a:t>
            </a:r>
            <a:r>
              <a:rPr sz="1800" spc="-40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is</a:t>
            </a:r>
            <a:r>
              <a:rPr sz="1800" spc="10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the frontier</a:t>
            </a:r>
            <a:r>
              <a:rPr sz="1800" spc="-20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of</a:t>
            </a:r>
            <a:r>
              <a:rPr sz="1800" spc="20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data</a:t>
            </a:r>
            <a:r>
              <a:rPr sz="1800" spc="-15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analysis,</a:t>
            </a:r>
            <a:r>
              <a:rPr sz="1800" spc="-25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combining</a:t>
            </a:r>
            <a:r>
              <a:rPr sz="1800" spc="-70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the</a:t>
            </a:r>
            <a:r>
              <a:rPr sz="1800" spc="5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insight</a:t>
            </a:r>
            <a:r>
              <a:rPr sz="1800" spc="-25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from</a:t>
            </a:r>
            <a:r>
              <a:rPr sz="1800" spc="10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all</a:t>
            </a:r>
            <a:r>
              <a:rPr sz="1800" spc="5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previous</a:t>
            </a:r>
            <a:r>
              <a:rPr sz="1800" spc="-10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analyses</a:t>
            </a:r>
            <a:r>
              <a:rPr sz="1800" spc="-40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to</a:t>
            </a:r>
            <a:r>
              <a:rPr sz="1800" spc="30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spc="-10" dirty="0">
                <a:solidFill>
                  <a:srgbClr val="3A3A3A"/>
                </a:solidFill>
                <a:latin typeface="+mn-lt"/>
                <a:cs typeface="Arial"/>
              </a:rPr>
              <a:t>determine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the</a:t>
            </a:r>
            <a:r>
              <a:rPr sz="1800" spc="-20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course</a:t>
            </a:r>
            <a:r>
              <a:rPr sz="1800" spc="-25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of</a:t>
            </a:r>
            <a:r>
              <a:rPr sz="1800" spc="-5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action</a:t>
            </a:r>
            <a:r>
              <a:rPr sz="1800" spc="-25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to</a:t>
            </a:r>
            <a:r>
              <a:rPr sz="1800" spc="-5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take</a:t>
            </a:r>
            <a:r>
              <a:rPr sz="1800" spc="-5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in</a:t>
            </a:r>
            <a:r>
              <a:rPr sz="1800" spc="-10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a</a:t>
            </a:r>
            <a:r>
              <a:rPr sz="1800" spc="20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current</a:t>
            </a:r>
            <a:r>
              <a:rPr sz="1800" spc="-30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problem</a:t>
            </a:r>
            <a:r>
              <a:rPr sz="1800" spc="-45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or</a:t>
            </a:r>
            <a:r>
              <a:rPr sz="1800" spc="15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decision.</a:t>
            </a:r>
            <a:r>
              <a:rPr sz="1800" spc="-55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And</a:t>
            </a:r>
            <a:r>
              <a:rPr sz="1800" spc="-10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that</a:t>
            </a:r>
            <a:r>
              <a:rPr sz="1800" spc="-5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is </a:t>
            </a:r>
            <a:r>
              <a:rPr lang="en-US" sz="1800" dirty="0">
                <a:solidFill>
                  <a:srgbClr val="3A3A3A"/>
                </a:solidFill>
                <a:latin typeface="+mn-lt"/>
                <a:cs typeface="Arial"/>
              </a:rPr>
              <a:t>precisely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 why</a:t>
            </a:r>
            <a:r>
              <a:rPr sz="1800" spc="30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it</a:t>
            </a:r>
            <a:r>
              <a:rPr sz="1800" spc="-5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was</a:t>
            </a:r>
            <a:r>
              <a:rPr sz="1800" spc="25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my choice</a:t>
            </a:r>
            <a:r>
              <a:rPr sz="1800" spc="-25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for</a:t>
            </a:r>
            <a:r>
              <a:rPr sz="1800" spc="-5" dirty="0">
                <a:solidFill>
                  <a:srgbClr val="3A3A3A"/>
                </a:solidFill>
                <a:latin typeface="+mn-lt"/>
                <a:cs typeface="Arial"/>
              </a:rPr>
              <a:t> </a:t>
            </a:r>
            <a:r>
              <a:rPr sz="1800" dirty="0">
                <a:solidFill>
                  <a:srgbClr val="3A3A3A"/>
                </a:solidFill>
                <a:latin typeface="+mn-lt"/>
                <a:cs typeface="Arial"/>
              </a:rPr>
              <a:t>this </a:t>
            </a:r>
            <a:r>
              <a:rPr sz="1800" spc="-10" dirty="0">
                <a:solidFill>
                  <a:srgbClr val="3A3A3A"/>
                </a:solidFill>
                <a:latin typeface="+mn-lt"/>
                <a:cs typeface="Arial"/>
              </a:rPr>
              <a:t>study case.</a:t>
            </a:r>
            <a:endParaRPr sz="1800" dirty="0">
              <a:latin typeface="+mn-lt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5888" y="2392679"/>
            <a:ext cx="4840223" cy="37978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916" y="325323"/>
            <a:ext cx="460268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EDA</a:t>
            </a:r>
            <a:r>
              <a:rPr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915" y="1534159"/>
            <a:ext cx="47614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u="sng" spc="-105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Graduation</a:t>
            </a:r>
            <a:r>
              <a:rPr lang="en-US" sz="2400" b="1" u="sng" spc="-140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 </a:t>
            </a:r>
            <a:r>
              <a:rPr lang="en-US" sz="2400" b="1" u="sng" spc="-100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Year</a:t>
            </a:r>
            <a:r>
              <a:rPr lang="en-US" sz="2400" b="1" u="sng" spc="-114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 </a:t>
            </a:r>
            <a:r>
              <a:rPr lang="en-US" sz="2400" b="1" u="sng" spc="-110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Analysis:</a:t>
            </a:r>
            <a:endParaRPr lang="en-US" sz="2400" dirty="0">
              <a:latin typeface="+mn-lt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28966" y="2247646"/>
            <a:ext cx="390906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We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candidates</a:t>
            </a:r>
            <a:endParaRPr sz="1800" dirty="0">
              <a:latin typeface="Calibri"/>
              <a:cs typeface="Calibri"/>
            </a:endParaRPr>
          </a:p>
          <a:p>
            <a:pPr marL="12700" algn="l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graduated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after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2005.</a:t>
            </a:r>
            <a:endParaRPr lang="en-US" sz="1800" spc="-10" dirty="0">
              <a:latin typeface="Calibri"/>
              <a:cs typeface="Calibri"/>
            </a:endParaRPr>
          </a:p>
          <a:p>
            <a:pPr marL="12700" algn="l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marL="12700" marR="5080" algn="l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16%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candidates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graduated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2013 </a:t>
            </a:r>
            <a:r>
              <a:rPr sz="1800" dirty="0">
                <a:latin typeface="Calibri"/>
                <a:cs typeface="Calibri"/>
              </a:rPr>
              <a:t>only</a:t>
            </a:r>
            <a:r>
              <a:rPr lang="en-US"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50%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graduated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between </a:t>
            </a:r>
            <a:r>
              <a:rPr sz="1800" dirty="0">
                <a:latin typeface="Calibri"/>
                <a:cs typeface="Calibri"/>
              </a:rPr>
              <a:t>201</a:t>
            </a:r>
            <a:r>
              <a:rPr lang="en-US" sz="1800" dirty="0">
                <a:latin typeface="Calibri"/>
                <a:cs typeface="Calibri"/>
              </a:rPr>
              <a:t>3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201</a:t>
            </a:r>
            <a:r>
              <a:rPr lang="en-US" sz="1800" spc="-10" dirty="0">
                <a:latin typeface="Calibri"/>
                <a:cs typeface="Calibri"/>
              </a:rPr>
              <a:t>6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12700" algn="l">
              <a:lnSpc>
                <a:spcPct val="100000"/>
              </a:lnSpc>
              <a:spcBef>
                <a:spcPts val="5"/>
              </a:spcBef>
            </a:pPr>
            <a:endParaRPr lang="en-US" sz="1800" dirty="0">
              <a:latin typeface="Calibri"/>
              <a:cs typeface="Calibri"/>
            </a:endParaRPr>
          </a:p>
          <a:p>
            <a:pPr marL="12700" algn="l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No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candidates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graduated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after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2018.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070" y="1981201"/>
            <a:ext cx="6259372" cy="39229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022" y="385953"/>
            <a:ext cx="375777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114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Candidates</a:t>
            </a:r>
            <a:r>
              <a:rPr lang="en-US" sz="2400" u="sng" spc="-114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'</a:t>
            </a:r>
            <a:r>
              <a:rPr sz="2400" u="sng" spc="-100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 location</a:t>
            </a:r>
            <a:r>
              <a:rPr sz="2400" u="sng" spc="-95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 analysis:</a:t>
            </a:r>
            <a:endParaRPr sz="2400" dirty="0">
              <a:latin typeface="+mn-lt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80" y="1066800"/>
            <a:ext cx="42799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+mn-lt"/>
                <a:cs typeface="Arial"/>
              </a:rPr>
              <a:t>Most candidates are in Bengaluru (67 out of 200), Hyderabad, and Pune (49 in each</a:t>
            </a:r>
            <a:r>
              <a:rPr sz="1800" spc="-10" dirty="0">
                <a:latin typeface="+mn-lt"/>
                <a:cs typeface="Arial"/>
              </a:rPr>
              <a:t>).</a:t>
            </a:r>
            <a:endParaRPr sz="1800" dirty="0">
              <a:latin typeface="+mn-lt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2559" y="609599"/>
            <a:ext cx="6248399" cy="57149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2600" y="110298"/>
            <a:ext cx="6279296" cy="664388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7200" y="1066800"/>
            <a:ext cx="3795395" cy="30726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2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+mn-lt"/>
                <a:cs typeface="Times New Roman"/>
              </a:rPr>
              <a:t>As for</a:t>
            </a:r>
            <a:r>
              <a:rPr sz="1800" spc="-15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the</a:t>
            </a:r>
            <a:r>
              <a:rPr sz="1800" spc="-15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‘Companies</a:t>
            </a:r>
            <a:r>
              <a:rPr sz="1800" spc="-35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worked</a:t>
            </a:r>
            <a:r>
              <a:rPr sz="1800" spc="15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at’</a:t>
            </a:r>
            <a:r>
              <a:rPr sz="1800" spc="-35" dirty="0">
                <a:latin typeface="+mn-lt"/>
                <a:cs typeface="Times New Roman"/>
              </a:rPr>
              <a:t> </a:t>
            </a:r>
            <a:r>
              <a:rPr sz="1800" spc="-20" dirty="0">
                <a:latin typeface="+mn-lt"/>
                <a:cs typeface="Times New Roman"/>
              </a:rPr>
              <a:t>data </a:t>
            </a:r>
            <a:r>
              <a:rPr sz="1800" dirty="0">
                <a:latin typeface="+mn-lt"/>
                <a:cs typeface="Times New Roman"/>
              </a:rPr>
              <a:t>frame</a:t>
            </a:r>
            <a:r>
              <a:rPr lang="en-US" sz="1800" dirty="0">
                <a:latin typeface="+mn-lt"/>
                <a:cs typeface="Times New Roman"/>
              </a:rPr>
              <a:t>,</a:t>
            </a:r>
            <a:r>
              <a:rPr sz="1800" spc="40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the</a:t>
            </a:r>
            <a:r>
              <a:rPr sz="1800" spc="-50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following</a:t>
            </a:r>
            <a:r>
              <a:rPr sz="1800" spc="-5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chart</a:t>
            </a:r>
            <a:r>
              <a:rPr sz="1800" spc="-35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shows </a:t>
            </a:r>
            <a:r>
              <a:rPr sz="1800" spc="-20" dirty="0">
                <a:latin typeface="+mn-lt"/>
                <a:cs typeface="Times New Roman"/>
              </a:rPr>
              <a:t>that </a:t>
            </a:r>
            <a:r>
              <a:rPr sz="1800" dirty="0">
                <a:latin typeface="+mn-lt"/>
                <a:cs typeface="Times New Roman"/>
              </a:rPr>
              <a:t>Oracle,</a:t>
            </a:r>
            <a:r>
              <a:rPr sz="1800" spc="5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Microsoft,</a:t>
            </a:r>
            <a:r>
              <a:rPr sz="1800" spc="-25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SAP,</a:t>
            </a:r>
            <a:r>
              <a:rPr sz="1800" spc="-5" dirty="0">
                <a:latin typeface="+mn-lt"/>
                <a:cs typeface="Times New Roman"/>
              </a:rPr>
              <a:t> </a:t>
            </a:r>
            <a:r>
              <a:rPr sz="1800" spc="-10" dirty="0">
                <a:latin typeface="+mn-lt"/>
                <a:cs typeface="Times New Roman"/>
              </a:rPr>
              <a:t>Amazon,</a:t>
            </a:r>
            <a:r>
              <a:rPr lang="en-US" sz="1800" spc="-10" dirty="0">
                <a:latin typeface="+mn-lt"/>
                <a:cs typeface="Times New Roman"/>
              </a:rPr>
              <a:t> </a:t>
            </a:r>
            <a:r>
              <a:rPr sz="1800" spc="-10" dirty="0">
                <a:latin typeface="+mn-lt"/>
                <a:cs typeface="Times New Roman"/>
              </a:rPr>
              <a:t>Cisco, </a:t>
            </a:r>
            <a:r>
              <a:rPr sz="1800" dirty="0">
                <a:latin typeface="+mn-lt"/>
                <a:cs typeface="Times New Roman"/>
              </a:rPr>
              <a:t>NIIT</a:t>
            </a:r>
            <a:r>
              <a:rPr lang="en-US" sz="1800" dirty="0">
                <a:latin typeface="+mn-lt"/>
                <a:cs typeface="Times New Roman"/>
              </a:rPr>
              <a:t>,</a:t>
            </a:r>
            <a:r>
              <a:rPr sz="1800" spc="-15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and</a:t>
            </a:r>
            <a:r>
              <a:rPr sz="1800" spc="-20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Infosys</a:t>
            </a:r>
            <a:r>
              <a:rPr sz="1800" spc="10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are</a:t>
            </a:r>
            <a:r>
              <a:rPr sz="1800" spc="15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the</a:t>
            </a:r>
            <a:r>
              <a:rPr sz="1800" spc="-40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ones</a:t>
            </a:r>
            <a:r>
              <a:rPr sz="1800" spc="-10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with</a:t>
            </a:r>
            <a:r>
              <a:rPr sz="1800" spc="5" dirty="0">
                <a:latin typeface="+mn-lt"/>
                <a:cs typeface="Times New Roman"/>
              </a:rPr>
              <a:t> </a:t>
            </a:r>
            <a:r>
              <a:rPr sz="1800" spc="-25" dirty="0">
                <a:latin typeface="+mn-lt"/>
                <a:cs typeface="Times New Roman"/>
              </a:rPr>
              <a:t>the </a:t>
            </a:r>
            <a:r>
              <a:rPr lang="en-US" sz="1800" dirty="0">
                <a:latin typeface="+mn-lt"/>
                <a:cs typeface="Times New Roman"/>
              </a:rPr>
              <a:t>most significant</a:t>
            </a:r>
            <a:r>
              <a:rPr sz="1800" spc="-20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numbers</a:t>
            </a:r>
            <a:r>
              <a:rPr sz="1800" spc="20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of</a:t>
            </a:r>
            <a:r>
              <a:rPr sz="1800" spc="-25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candidates</a:t>
            </a:r>
            <a:r>
              <a:rPr sz="1800" spc="-35" dirty="0">
                <a:latin typeface="+mn-lt"/>
                <a:cs typeface="Times New Roman"/>
              </a:rPr>
              <a:t> </a:t>
            </a:r>
            <a:r>
              <a:rPr sz="1800" spc="-10" dirty="0">
                <a:latin typeface="+mn-lt"/>
                <a:cs typeface="Times New Roman"/>
              </a:rPr>
              <a:t>having </a:t>
            </a:r>
            <a:r>
              <a:rPr sz="1800" dirty="0">
                <a:latin typeface="+mn-lt"/>
                <a:cs typeface="Times New Roman"/>
              </a:rPr>
              <a:t>worked</a:t>
            </a:r>
            <a:r>
              <a:rPr sz="1800" spc="25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at</a:t>
            </a:r>
            <a:r>
              <a:rPr sz="1800" spc="-5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them</a:t>
            </a:r>
            <a:r>
              <a:rPr sz="1800" spc="-45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in</a:t>
            </a:r>
            <a:r>
              <a:rPr sz="1800" spc="-5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the</a:t>
            </a:r>
            <a:r>
              <a:rPr sz="1800" spc="-35" dirty="0">
                <a:latin typeface="+mn-lt"/>
                <a:cs typeface="Times New Roman"/>
              </a:rPr>
              <a:t> </a:t>
            </a:r>
            <a:r>
              <a:rPr sz="1800" spc="-10" dirty="0">
                <a:latin typeface="+mn-lt"/>
                <a:cs typeface="Times New Roman"/>
              </a:rPr>
              <a:t>past.</a:t>
            </a:r>
            <a:endParaRPr lang="en-US" sz="1800" spc="-10" dirty="0">
              <a:latin typeface="+mn-lt"/>
              <a:cs typeface="Times New Roman"/>
            </a:endParaRPr>
          </a:p>
          <a:p>
            <a:pPr marL="12700" marR="9525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+mn-lt"/>
              <a:cs typeface="Times New Roman"/>
            </a:endParaRPr>
          </a:p>
          <a:p>
            <a:pPr marL="12700" marR="5080">
              <a:lnSpc>
                <a:spcPct val="99700"/>
              </a:lnSpc>
              <a:spcBef>
                <a:spcPts val="15"/>
              </a:spcBef>
            </a:pPr>
            <a:r>
              <a:rPr sz="1800" dirty="0">
                <a:latin typeface="+mn-lt"/>
                <a:cs typeface="Times New Roman"/>
              </a:rPr>
              <a:t>At</a:t>
            </a:r>
            <a:r>
              <a:rPr sz="1800" spc="30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least</a:t>
            </a:r>
            <a:r>
              <a:rPr sz="1800" spc="5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155</a:t>
            </a:r>
            <a:r>
              <a:rPr sz="1800" spc="-25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out</a:t>
            </a:r>
            <a:r>
              <a:rPr sz="1800" spc="-15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of</a:t>
            </a:r>
            <a:r>
              <a:rPr sz="1800" spc="-10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200</a:t>
            </a:r>
            <a:r>
              <a:rPr sz="1800" spc="-30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(26.9%</a:t>
            </a:r>
            <a:r>
              <a:rPr lang="en-US" sz="1800" dirty="0">
                <a:latin typeface="+mn-lt"/>
                <a:cs typeface="Times New Roman"/>
              </a:rPr>
              <a:t>,</a:t>
            </a:r>
            <a:r>
              <a:rPr sz="1800" spc="-25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as </a:t>
            </a:r>
            <a:r>
              <a:rPr lang="en-US" sz="1800" dirty="0">
                <a:latin typeface="+mn-lt"/>
                <a:cs typeface="Times New Roman"/>
              </a:rPr>
              <a:t>seen</a:t>
            </a:r>
            <a:r>
              <a:rPr sz="1800" spc="5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through</a:t>
            </a:r>
            <a:r>
              <a:rPr sz="1800" spc="-45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this</a:t>
            </a:r>
            <a:r>
              <a:rPr sz="1800" spc="-30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chart</a:t>
            </a:r>
            <a:r>
              <a:rPr sz="1800" spc="-5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below)</a:t>
            </a:r>
            <a:r>
              <a:rPr sz="1800" spc="-5" dirty="0">
                <a:latin typeface="+mn-lt"/>
                <a:cs typeface="Times New Roman"/>
              </a:rPr>
              <a:t> </a:t>
            </a:r>
            <a:r>
              <a:rPr sz="1800" spc="-10" dirty="0">
                <a:latin typeface="+mn-lt"/>
                <a:cs typeface="Times New Roman"/>
              </a:rPr>
              <a:t>candidates </a:t>
            </a:r>
            <a:r>
              <a:rPr sz="1800" dirty="0">
                <a:latin typeface="+mn-lt"/>
                <a:cs typeface="Times New Roman"/>
              </a:rPr>
              <a:t>worked</a:t>
            </a:r>
            <a:r>
              <a:rPr sz="1800" spc="25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at</a:t>
            </a:r>
            <a:r>
              <a:rPr sz="1800" spc="-5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Microsoft</a:t>
            </a:r>
            <a:r>
              <a:rPr sz="1800" spc="-25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before,</a:t>
            </a:r>
            <a:r>
              <a:rPr sz="1800" spc="25" dirty="0">
                <a:latin typeface="+mn-lt"/>
                <a:cs typeface="Times New Roman"/>
              </a:rPr>
              <a:t> </a:t>
            </a:r>
            <a:r>
              <a:rPr lang="en-US" sz="1800" spc="25" dirty="0">
                <a:latin typeface="+mn-lt"/>
                <a:cs typeface="Times New Roman"/>
              </a:rPr>
              <a:t>and </a:t>
            </a:r>
            <a:r>
              <a:rPr sz="1800" dirty="0">
                <a:latin typeface="+mn-lt"/>
                <a:cs typeface="Times New Roman"/>
              </a:rPr>
              <a:t>142</a:t>
            </a:r>
            <a:r>
              <a:rPr sz="1800" spc="-20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out</a:t>
            </a:r>
            <a:r>
              <a:rPr sz="1800" spc="-45" dirty="0">
                <a:latin typeface="+mn-lt"/>
                <a:cs typeface="Times New Roman"/>
              </a:rPr>
              <a:t> </a:t>
            </a:r>
            <a:r>
              <a:rPr sz="1800" spc="-25" dirty="0">
                <a:latin typeface="+mn-lt"/>
                <a:cs typeface="Times New Roman"/>
              </a:rPr>
              <a:t>of </a:t>
            </a:r>
            <a:r>
              <a:rPr sz="1800" dirty="0">
                <a:latin typeface="+mn-lt"/>
                <a:cs typeface="Times New Roman"/>
              </a:rPr>
              <a:t>200(24.4%)</a:t>
            </a:r>
            <a:r>
              <a:rPr sz="1800" spc="-70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worked</a:t>
            </a:r>
            <a:r>
              <a:rPr sz="1800" spc="35" dirty="0">
                <a:latin typeface="+mn-lt"/>
                <a:cs typeface="Times New Roman"/>
              </a:rPr>
              <a:t> </a:t>
            </a:r>
            <a:r>
              <a:rPr sz="1800" dirty="0">
                <a:latin typeface="+mn-lt"/>
                <a:cs typeface="Times New Roman"/>
              </a:rPr>
              <a:t>at</a:t>
            </a:r>
            <a:r>
              <a:rPr sz="1800" spc="5" dirty="0">
                <a:latin typeface="+mn-lt"/>
                <a:cs typeface="Times New Roman"/>
              </a:rPr>
              <a:t> </a:t>
            </a:r>
            <a:r>
              <a:rPr sz="1800" spc="-10" dirty="0">
                <a:latin typeface="+mn-lt"/>
                <a:cs typeface="Times New Roman"/>
              </a:rPr>
              <a:t>Oracle.</a:t>
            </a:r>
            <a:endParaRPr sz="1800" dirty="0">
              <a:latin typeface="+mn-lt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7916" y="325323"/>
            <a:ext cx="7219315" cy="483080"/>
          </a:xfrm>
          <a:prstGeom prst="rect">
            <a:avLst/>
          </a:prstGeom>
        </p:spPr>
        <p:txBody>
          <a:bodyPr vert="horz" wrap="square" lIns="0" tIns="112648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100"/>
              </a:spcBef>
            </a:pPr>
            <a:r>
              <a:rPr lang="en-US" sz="2400" u="sng" spc="-125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Companies'</a:t>
            </a:r>
            <a:r>
              <a:rPr sz="2400" u="sng" spc="-114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 candidates</a:t>
            </a:r>
            <a:r>
              <a:rPr sz="2400" u="sng" spc="-135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 </a:t>
            </a:r>
            <a:r>
              <a:rPr sz="2400" u="sng" spc="-114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worked</a:t>
            </a:r>
            <a:r>
              <a:rPr sz="2400" u="sng" spc="-110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 at</a:t>
            </a:r>
            <a:r>
              <a:rPr sz="2400" u="sng" spc="-150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 </a:t>
            </a:r>
            <a:r>
              <a:rPr sz="2400" u="sng" spc="-100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analysis:</a:t>
            </a:r>
            <a:endParaRPr sz="2400" dirty="0">
              <a:latin typeface="+mn-lt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916" y="325323"/>
            <a:ext cx="7219315" cy="563487"/>
          </a:xfrm>
          <a:prstGeom prst="rect">
            <a:avLst/>
          </a:prstGeom>
        </p:spPr>
        <p:txBody>
          <a:bodyPr vert="horz" wrap="square" lIns="0" tIns="192277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00"/>
              </a:spcBef>
            </a:pPr>
            <a:r>
              <a:rPr sz="2400" u="sng" spc="-110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Candidates</a:t>
            </a:r>
            <a:r>
              <a:rPr lang="en-US" sz="2400" u="sng" spc="-110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'</a:t>
            </a:r>
            <a:r>
              <a:rPr sz="2400" u="sng" spc="-105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 </a:t>
            </a:r>
            <a:r>
              <a:rPr sz="2400" u="sng" spc="-130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degrees </a:t>
            </a:r>
            <a:r>
              <a:rPr sz="2400" u="sng" spc="-105" dirty="0">
                <a:solidFill>
                  <a:srgbClr val="2C3A45"/>
                </a:solidFill>
                <a:uFill>
                  <a:solidFill>
                    <a:srgbClr val="2C3A45"/>
                  </a:solidFill>
                </a:uFill>
                <a:latin typeface="+mn-lt"/>
                <a:cs typeface="Tahoma"/>
              </a:rPr>
              <a:t>analysis:</a:t>
            </a:r>
            <a:endParaRPr sz="2400" dirty="0">
              <a:latin typeface="+mn-lt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7045" y="335316"/>
            <a:ext cx="6707711" cy="60875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7244" y="1219200"/>
            <a:ext cx="3621356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Analyzing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“Degree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“data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frame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showed 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 23.1%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candidates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this </a:t>
            </a:r>
            <a:r>
              <a:rPr sz="1800" dirty="0">
                <a:latin typeface="Calibri"/>
                <a:cs typeface="Calibri"/>
              </a:rPr>
              <a:t>job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lang="en-US" sz="1800" dirty="0">
                <a:latin typeface="Calibri"/>
                <a:cs typeface="Calibri"/>
              </a:rPr>
              <a:t>IT,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have </a:t>
            </a:r>
            <a:r>
              <a:rPr sz="1800" dirty="0">
                <a:latin typeface="Calibri"/>
                <a:cs typeface="Calibri"/>
              </a:rPr>
              <a:t>different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fields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study</a:t>
            </a:r>
            <a:r>
              <a:rPr lang="en-US"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business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chemistry</a:t>
            </a:r>
            <a:r>
              <a:rPr lang="en-US" sz="1800" spc="-10" dirty="0">
                <a:latin typeface="Calibri"/>
                <a:cs typeface="Calibri"/>
              </a:rPr>
              <a:t>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electronics</a:t>
            </a:r>
            <a:r>
              <a:rPr lang="en-US" sz="1800" dirty="0">
                <a:latin typeface="Calibri"/>
                <a:cs typeface="Calibri"/>
              </a:rPr>
              <a:t>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etc</a:t>
            </a:r>
            <a:r>
              <a:rPr lang="en-US" sz="180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702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Resume Extraction Project EDA</vt:lpstr>
      <vt:lpstr>Executive Summary Problem Statement Approach</vt:lpstr>
      <vt:lpstr>Executive Summary:</vt:lpstr>
      <vt:lpstr>Problem Statement:</vt:lpstr>
      <vt:lpstr>Approach:</vt:lpstr>
      <vt:lpstr>EDA:</vt:lpstr>
      <vt:lpstr>Candidates' location analysis:</vt:lpstr>
      <vt:lpstr>Companies' candidates worked at analysis:</vt:lpstr>
      <vt:lpstr>Candidates' degrees analysis:</vt:lpstr>
      <vt:lpstr>PowerPoint Presentation</vt:lpstr>
      <vt:lpstr>PowerPoint Presentation</vt:lpstr>
      <vt:lpstr>EDA Summary and Recommendations:</vt:lpstr>
      <vt:lpstr>Model Recommendations: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Extraction Project EDA</dc:title>
  <cp:lastModifiedBy>Alexis Collier</cp:lastModifiedBy>
  <cp:revision>1</cp:revision>
  <dcterms:created xsi:type="dcterms:W3CDTF">2023-10-09T00:00:37Z</dcterms:created>
  <dcterms:modified xsi:type="dcterms:W3CDTF">2023-10-09T00:25:41Z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2023-10-09T00:00:00Z</vt:filetime>
  </property>
  <property fmtid="{D5CDD505-2E9C-101B-9397-08002B2CF9AE}" pid="5" name="Producer">
    <vt:lpwstr>www.ilovepdf.com</vt:lpwstr>
  </property>
</Properties>
</file>