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23"/>
  </p:notesMasterIdLst>
  <p:sldIdLst>
    <p:sldId id="1484" r:id="rId2"/>
    <p:sldId id="1486" r:id="rId3"/>
    <p:sldId id="1487" r:id="rId4"/>
    <p:sldId id="1501" r:id="rId5"/>
    <p:sldId id="1504" r:id="rId6"/>
    <p:sldId id="1506" r:id="rId7"/>
    <p:sldId id="1505" r:id="rId8"/>
    <p:sldId id="1510" r:id="rId9"/>
    <p:sldId id="1490" r:id="rId10"/>
    <p:sldId id="1491" r:id="rId11"/>
    <p:sldId id="1492" r:id="rId12"/>
    <p:sldId id="1493" r:id="rId13"/>
    <p:sldId id="1503" r:id="rId14"/>
    <p:sldId id="1494" r:id="rId15"/>
    <p:sldId id="1495" r:id="rId16"/>
    <p:sldId id="1499" r:id="rId17"/>
    <p:sldId id="1496" r:id="rId18"/>
    <p:sldId id="1509" r:id="rId19"/>
    <p:sldId id="1497" r:id="rId20"/>
    <p:sldId id="1498" r:id="rId21"/>
    <p:sldId id="1500" r:id="rId22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70"/>
    <p:restoredTop sz="94753"/>
  </p:normalViewPr>
  <p:slideViewPr>
    <p:cSldViewPr snapToGrid="0">
      <p:cViewPr varScale="1">
        <p:scale>
          <a:sx n="112" d="100"/>
          <a:sy n="112" d="100"/>
        </p:scale>
        <p:origin x="200" y="72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5831F4-E03D-584B-B74E-D992594A92FB}" type="doc">
      <dgm:prSet loTypeId="urn:microsoft.com/office/officeart/2005/8/layout/chevron1" loCatId="" qsTypeId="urn:microsoft.com/office/officeart/2005/8/quickstyle/simple4" qsCatId="simple" csTypeId="urn:microsoft.com/office/officeart/2005/8/colors/accent1_2" csCatId="accent1" phldr="1"/>
      <dgm:spPr/>
    </dgm:pt>
    <dgm:pt modelId="{27252C01-3A4A-5144-9178-5BD32A9DBD6F}">
      <dgm:prSet phldrT="[Text]" custT="1"/>
      <dgm:spPr>
        <a:solidFill>
          <a:srgbClr val="92D050"/>
        </a:solidFill>
      </dgm:spPr>
      <dgm:t>
        <a:bodyPr/>
        <a:lstStyle/>
        <a:p>
          <a:r>
            <a:rPr lang="en-US" sz="900" dirty="0">
              <a:solidFill>
                <a:schemeClr val="bg1"/>
              </a:solidFill>
              <a:latin typeface="Bogle" charset="0"/>
              <a:ea typeface="Bogle" charset="0"/>
              <a:cs typeface="Bogle" charset="0"/>
            </a:rPr>
            <a:t>Data Ingestion</a:t>
          </a:r>
        </a:p>
      </dgm:t>
    </dgm:pt>
    <dgm:pt modelId="{7EEDDDE6-0B17-774A-973F-E16E0C42E632}" type="parTrans" cxnId="{7ED3A456-767D-C340-8B80-88118EE3EBF9}">
      <dgm:prSet/>
      <dgm:spPr/>
      <dgm:t>
        <a:bodyPr/>
        <a:lstStyle/>
        <a:p>
          <a:endParaRPr lang="en-US" sz="900">
            <a:solidFill>
              <a:schemeClr val="bg1"/>
            </a:solidFill>
          </a:endParaRPr>
        </a:p>
      </dgm:t>
    </dgm:pt>
    <dgm:pt modelId="{923259DF-03F7-CE42-8A41-E9D984B71793}" type="sibTrans" cxnId="{7ED3A456-767D-C340-8B80-88118EE3EBF9}">
      <dgm:prSet/>
      <dgm:spPr/>
      <dgm:t>
        <a:bodyPr/>
        <a:lstStyle/>
        <a:p>
          <a:endParaRPr lang="en-US" sz="900">
            <a:solidFill>
              <a:schemeClr val="bg1"/>
            </a:solidFill>
          </a:endParaRPr>
        </a:p>
      </dgm:t>
    </dgm:pt>
    <dgm:pt modelId="{7D965E9F-28C2-E749-9783-EAAFD66AF7B9}">
      <dgm:prSet phldrT="[Text]" custT="1"/>
      <dgm:spPr>
        <a:solidFill>
          <a:srgbClr val="92D050"/>
        </a:solidFill>
      </dgm:spPr>
      <dgm:t>
        <a:bodyPr/>
        <a:lstStyle/>
        <a:p>
          <a:r>
            <a:rPr lang="en-US" sz="900" dirty="0">
              <a:solidFill>
                <a:schemeClr val="bg1"/>
              </a:solidFill>
              <a:latin typeface="Bogle" charset="0"/>
              <a:ea typeface="Bogle" charset="0"/>
              <a:cs typeface="Bogle" charset="0"/>
            </a:rPr>
            <a:t>Data Prep</a:t>
          </a:r>
        </a:p>
      </dgm:t>
    </dgm:pt>
    <dgm:pt modelId="{243E3700-A3D1-5F40-AB51-1F1F21ABA517}" type="parTrans" cxnId="{7ABC929C-BE61-2C47-A9AE-25045C1AFCF4}">
      <dgm:prSet/>
      <dgm:spPr/>
      <dgm:t>
        <a:bodyPr/>
        <a:lstStyle/>
        <a:p>
          <a:endParaRPr lang="en-US" sz="900">
            <a:solidFill>
              <a:schemeClr val="bg1"/>
            </a:solidFill>
          </a:endParaRPr>
        </a:p>
      </dgm:t>
    </dgm:pt>
    <dgm:pt modelId="{DA73CCC1-1BD0-B54E-9055-090061B11A3E}" type="sibTrans" cxnId="{7ABC929C-BE61-2C47-A9AE-25045C1AFCF4}">
      <dgm:prSet/>
      <dgm:spPr/>
      <dgm:t>
        <a:bodyPr/>
        <a:lstStyle/>
        <a:p>
          <a:endParaRPr lang="en-US" sz="900">
            <a:solidFill>
              <a:schemeClr val="bg1"/>
            </a:solidFill>
          </a:endParaRPr>
        </a:p>
      </dgm:t>
    </dgm:pt>
    <dgm:pt modelId="{97C7D390-952F-7045-B28A-FBCA6C4C89BF}">
      <dgm:prSet phldrT="[Text]" custT="1"/>
      <dgm:spPr>
        <a:solidFill>
          <a:srgbClr val="92D050"/>
        </a:solidFill>
      </dgm:spPr>
      <dgm:t>
        <a:bodyPr/>
        <a:lstStyle/>
        <a:p>
          <a:r>
            <a:rPr lang="en-US" sz="900" dirty="0">
              <a:solidFill>
                <a:schemeClr val="bg1"/>
              </a:solidFill>
              <a:latin typeface="Bogle" charset="0"/>
              <a:ea typeface="Bogle" charset="0"/>
              <a:cs typeface="Bogle" charset="0"/>
            </a:rPr>
            <a:t>EDA</a:t>
          </a:r>
        </a:p>
      </dgm:t>
    </dgm:pt>
    <dgm:pt modelId="{75003DD3-FE1D-454A-BBE7-A969A2625693}" type="parTrans" cxnId="{FA4C3A6A-8A10-3347-9060-F7C4176753DA}">
      <dgm:prSet/>
      <dgm:spPr/>
      <dgm:t>
        <a:bodyPr/>
        <a:lstStyle/>
        <a:p>
          <a:endParaRPr lang="en-US" sz="900">
            <a:solidFill>
              <a:schemeClr val="bg1"/>
            </a:solidFill>
          </a:endParaRPr>
        </a:p>
      </dgm:t>
    </dgm:pt>
    <dgm:pt modelId="{016D1C29-6E32-134B-AD77-3A4845A124A7}" type="sibTrans" cxnId="{FA4C3A6A-8A10-3347-9060-F7C4176753DA}">
      <dgm:prSet/>
      <dgm:spPr/>
      <dgm:t>
        <a:bodyPr/>
        <a:lstStyle/>
        <a:p>
          <a:endParaRPr lang="en-US" sz="900">
            <a:solidFill>
              <a:schemeClr val="bg1"/>
            </a:solidFill>
          </a:endParaRPr>
        </a:p>
      </dgm:t>
    </dgm:pt>
    <dgm:pt modelId="{DE5EA632-C736-944C-81FC-0D674FB052D6}">
      <dgm:prSet phldrT="[Text]" custT="1"/>
      <dgm:spPr>
        <a:solidFill>
          <a:srgbClr val="92D050"/>
        </a:solidFill>
        <a:ln>
          <a:noFill/>
        </a:ln>
        <a:effectLst/>
      </dgm:spPr>
      <dgm:t>
        <a:bodyPr spcFirstLastPara="0" vert="horz" wrap="square" lIns="36005" tIns="12002" rIns="12002" bIns="12002" numCol="1" spcCol="1270" anchor="ctr" anchorCtr="0"/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solidFill>
                <a:srgbClr val="FFFFFF"/>
              </a:solidFill>
              <a:latin typeface="Bogle" charset="0"/>
              <a:ea typeface="Bogle" charset="0"/>
              <a:cs typeface="Bogle" charset="0"/>
            </a:rPr>
            <a:t>Feature </a:t>
          </a:r>
          <a:r>
            <a:rPr lang="en-US" sz="900" kern="1200" dirty="0" err="1">
              <a:solidFill>
                <a:srgbClr val="FFFFFF"/>
              </a:solidFill>
              <a:latin typeface="Bogle" charset="0"/>
              <a:ea typeface="Bogle" charset="0"/>
              <a:cs typeface="Bogle" charset="0"/>
            </a:rPr>
            <a:t>Engg</a:t>
          </a:r>
          <a:endParaRPr lang="en-US" sz="900" kern="1200" dirty="0">
            <a:solidFill>
              <a:srgbClr val="FFFFFF"/>
            </a:solidFill>
            <a:latin typeface="Bogle" charset="0"/>
            <a:ea typeface="Bogle" charset="0"/>
            <a:cs typeface="Bogle" charset="0"/>
          </a:endParaRPr>
        </a:p>
      </dgm:t>
    </dgm:pt>
    <dgm:pt modelId="{36358F56-9C20-144E-821B-DDD08B828EC5}" type="parTrans" cxnId="{B41FEB95-A48A-994D-BD49-9C39E308BF0F}">
      <dgm:prSet/>
      <dgm:spPr/>
      <dgm:t>
        <a:bodyPr/>
        <a:lstStyle/>
        <a:p>
          <a:endParaRPr lang="en-US" sz="900">
            <a:solidFill>
              <a:schemeClr val="bg1"/>
            </a:solidFill>
          </a:endParaRPr>
        </a:p>
      </dgm:t>
    </dgm:pt>
    <dgm:pt modelId="{3ABBDF7D-4A75-124E-BF4F-5F4AE3530239}" type="sibTrans" cxnId="{B41FEB95-A48A-994D-BD49-9C39E308BF0F}">
      <dgm:prSet/>
      <dgm:spPr/>
      <dgm:t>
        <a:bodyPr/>
        <a:lstStyle/>
        <a:p>
          <a:endParaRPr lang="en-US" sz="900">
            <a:solidFill>
              <a:schemeClr val="bg1"/>
            </a:solidFill>
          </a:endParaRPr>
        </a:p>
      </dgm:t>
    </dgm:pt>
    <dgm:pt modelId="{E3F8CED5-2906-B94D-B861-8D86A18C9D46}">
      <dgm:prSet phldrT="[Text]" custT="1"/>
      <dgm:spPr>
        <a:solidFill>
          <a:srgbClr val="92D050"/>
        </a:solidFill>
      </dgm:spPr>
      <dgm:t>
        <a:bodyPr/>
        <a:lstStyle/>
        <a:p>
          <a:r>
            <a:rPr lang="en-US" sz="900" dirty="0">
              <a:solidFill>
                <a:schemeClr val="bg1"/>
              </a:solidFill>
              <a:latin typeface="Bogle" charset="0"/>
              <a:ea typeface="Bogle" charset="0"/>
              <a:cs typeface="Bogle" charset="0"/>
            </a:rPr>
            <a:t>Model Training</a:t>
          </a:r>
        </a:p>
      </dgm:t>
    </dgm:pt>
    <dgm:pt modelId="{BCF0009D-1BFF-724A-9912-CE01E4E417CB}" type="parTrans" cxnId="{21872AA7-F020-D043-B25F-50A92C5B68EE}">
      <dgm:prSet/>
      <dgm:spPr/>
      <dgm:t>
        <a:bodyPr/>
        <a:lstStyle/>
        <a:p>
          <a:endParaRPr lang="en-US" sz="900">
            <a:solidFill>
              <a:schemeClr val="bg1"/>
            </a:solidFill>
          </a:endParaRPr>
        </a:p>
      </dgm:t>
    </dgm:pt>
    <dgm:pt modelId="{9852CA14-E296-6C4D-8220-E05B224488F4}" type="sibTrans" cxnId="{21872AA7-F020-D043-B25F-50A92C5B68EE}">
      <dgm:prSet/>
      <dgm:spPr/>
      <dgm:t>
        <a:bodyPr/>
        <a:lstStyle/>
        <a:p>
          <a:endParaRPr lang="en-US" sz="900">
            <a:solidFill>
              <a:schemeClr val="bg1"/>
            </a:solidFill>
          </a:endParaRPr>
        </a:p>
      </dgm:t>
    </dgm:pt>
    <dgm:pt modelId="{A1E4420E-7BDF-4C47-AE72-4AF6FCB46B22}" type="pres">
      <dgm:prSet presAssocID="{5B5831F4-E03D-584B-B74E-D992594A92FB}" presName="Name0" presStyleCnt="0">
        <dgm:presLayoutVars>
          <dgm:dir/>
          <dgm:animLvl val="lvl"/>
          <dgm:resizeHandles val="exact"/>
        </dgm:presLayoutVars>
      </dgm:prSet>
      <dgm:spPr/>
    </dgm:pt>
    <dgm:pt modelId="{19904719-AA63-3441-A212-C560BF1E25DE}" type="pres">
      <dgm:prSet presAssocID="{27252C01-3A4A-5144-9178-5BD32A9DBD6F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0BDF4065-0C32-744C-9105-60BAF49257AD}" type="pres">
      <dgm:prSet presAssocID="{923259DF-03F7-CE42-8A41-E9D984B71793}" presName="parTxOnlySpace" presStyleCnt="0"/>
      <dgm:spPr/>
    </dgm:pt>
    <dgm:pt modelId="{84297055-0644-A54A-99A6-8E5DD015A3F8}" type="pres">
      <dgm:prSet presAssocID="{97C7D390-952F-7045-B28A-FBCA6C4C89BF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D7C8FFE3-8B7E-624D-B391-C5A8F45F65BE}" type="pres">
      <dgm:prSet presAssocID="{016D1C29-6E32-134B-AD77-3A4845A124A7}" presName="parTxOnlySpace" presStyleCnt="0"/>
      <dgm:spPr/>
    </dgm:pt>
    <dgm:pt modelId="{DB99C2F8-858D-B140-BA77-531ACDD05B43}" type="pres">
      <dgm:prSet presAssocID="{7D965E9F-28C2-E749-9783-EAAFD66AF7B9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15366BA3-E862-934D-A442-5DEA70FB5BFF}" type="pres">
      <dgm:prSet presAssocID="{DA73CCC1-1BD0-B54E-9055-090061B11A3E}" presName="parTxOnlySpace" presStyleCnt="0"/>
      <dgm:spPr/>
    </dgm:pt>
    <dgm:pt modelId="{C676C2E4-B79E-E145-8E0E-8B317D9B8FDE}" type="pres">
      <dgm:prSet presAssocID="{DE5EA632-C736-944C-81FC-0D674FB052D6}" presName="parTxOnly" presStyleLbl="node1" presStyleIdx="3" presStyleCnt="5" custLinFactNeighborX="-16479" custLinFactNeighborY="4285">
        <dgm:presLayoutVars>
          <dgm:chMax val="0"/>
          <dgm:chPref val="0"/>
          <dgm:bulletEnabled val="1"/>
        </dgm:presLayoutVars>
      </dgm:prSet>
      <dgm:spPr>
        <a:xfrm>
          <a:off x="2841506" y="418646"/>
          <a:ext cx="1052370" cy="420948"/>
        </a:xfrm>
        <a:prstGeom prst="chevron">
          <a:avLst/>
        </a:prstGeom>
      </dgm:spPr>
    </dgm:pt>
    <dgm:pt modelId="{14933538-5A77-2C47-846F-5EC0FEC1E397}" type="pres">
      <dgm:prSet presAssocID="{3ABBDF7D-4A75-124E-BF4F-5F4AE3530239}" presName="parTxOnlySpace" presStyleCnt="0"/>
      <dgm:spPr/>
    </dgm:pt>
    <dgm:pt modelId="{41E29021-5FE4-A448-9D15-84833199EF67}" type="pres">
      <dgm:prSet presAssocID="{E3F8CED5-2906-B94D-B861-8D86A18C9D46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1DAEFB30-3611-7942-B877-2BC5B0B76D7B}" type="presOf" srcId="{7D965E9F-28C2-E749-9783-EAAFD66AF7B9}" destId="{DB99C2F8-858D-B140-BA77-531ACDD05B43}" srcOrd="0" destOrd="0" presId="urn:microsoft.com/office/officeart/2005/8/layout/chevron1"/>
    <dgm:cxn modelId="{20EF9B3D-A51D-B94B-B8B4-6451677B3D20}" type="presOf" srcId="{97C7D390-952F-7045-B28A-FBCA6C4C89BF}" destId="{84297055-0644-A54A-99A6-8E5DD015A3F8}" srcOrd="0" destOrd="0" presId="urn:microsoft.com/office/officeart/2005/8/layout/chevron1"/>
    <dgm:cxn modelId="{7ED3A456-767D-C340-8B80-88118EE3EBF9}" srcId="{5B5831F4-E03D-584B-B74E-D992594A92FB}" destId="{27252C01-3A4A-5144-9178-5BD32A9DBD6F}" srcOrd="0" destOrd="0" parTransId="{7EEDDDE6-0B17-774A-973F-E16E0C42E632}" sibTransId="{923259DF-03F7-CE42-8A41-E9D984B71793}"/>
    <dgm:cxn modelId="{30CB7457-962E-9F45-943C-5098668B9735}" type="presOf" srcId="{E3F8CED5-2906-B94D-B861-8D86A18C9D46}" destId="{41E29021-5FE4-A448-9D15-84833199EF67}" srcOrd="0" destOrd="0" presId="urn:microsoft.com/office/officeart/2005/8/layout/chevron1"/>
    <dgm:cxn modelId="{FA4C3A6A-8A10-3347-9060-F7C4176753DA}" srcId="{5B5831F4-E03D-584B-B74E-D992594A92FB}" destId="{97C7D390-952F-7045-B28A-FBCA6C4C89BF}" srcOrd="1" destOrd="0" parTransId="{75003DD3-FE1D-454A-BBE7-A969A2625693}" sibTransId="{016D1C29-6E32-134B-AD77-3A4845A124A7}"/>
    <dgm:cxn modelId="{CED7AF6F-EB96-9349-8EB5-5ADEEBBC5986}" type="presOf" srcId="{5B5831F4-E03D-584B-B74E-D992594A92FB}" destId="{A1E4420E-7BDF-4C47-AE72-4AF6FCB46B22}" srcOrd="0" destOrd="0" presId="urn:microsoft.com/office/officeart/2005/8/layout/chevron1"/>
    <dgm:cxn modelId="{B41FEB95-A48A-994D-BD49-9C39E308BF0F}" srcId="{5B5831F4-E03D-584B-B74E-D992594A92FB}" destId="{DE5EA632-C736-944C-81FC-0D674FB052D6}" srcOrd="3" destOrd="0" parTransId="{36358F56-9C20-144E-821B-DDD08B828EC5}" sibTransId="{3ABBDF7D-4A75-124E-BF4F-5F4AE3530239}"/>
    <dgm:cxn modelId="{7ABC929C-BE61-2C47-A9AE-25045C1AFCF4}" srcId="{5B5831F4-E03D-584B-B74E-D992594A92FB}" destId="{7D965E9F-28C2-E749-9783-EAAFD66AF7B9}" srcOrd="2" destOrd="0" parTransId="{243E3700-A3D1-5F40-AB51-1F1F21ABA517}" sibTransId="{DA73CCC1-1BD0-B54E-9055-090061B11A3E}"/>
    <dgm:cxn modelId="{21872AA7-F020-D043-B25F-50A92C5B68EE}" srcId="{5B5831F4-E03D-584B-B74E-D992594A92FB}" destId="{E3F8CED5-2906-B94D-B861-8D86A18C9D46}" srcOrd="4" destOrd="0" parTransId="{BCF0009D-1BFF-724A-9912-CE01E4E417CB}" sibTransId="{9852CA14-E296-6C4D-8220-E05B224488F4}"/>
    <dgm:cxn modelId="{40C173E3-11F1-5F48-B105-44EC28516322}" type="presOf" srcId="{DE5EA632-C736-944C-81FC-0D674FB052D6}" destId="{C676C2E4-B79E-E145-8E0E-8B317D9B8FDE}" srcOrd="0" destOrd="0" presId="urn:microsoft.com/office/officeart/2005/8/layout/chevron1"/>
    <dgm:cxn modelId="{6B7D76E5-A95C-AE43-9937-EF29CB7DDE48}" type="presOf" srcId="{27252C01-3A4A-5144-9178-5BD32A9DBD6F}" destId="{19904719-AA63-3441-A212-C560BF1E25DE}" srcOrd="0" destOrd="0" presId="urn:microsoft.com/office/officeart/2005/8/layout/chevron1"/>
    <dgm:cxn modelId="{ECA0DC35-B023-FB47-85ED-4EFCDF3E265D}" type="presParOf" srcId="{A1E4420E-7BDF-4C47-AE72-4AF6FCB46B22}" destId="{19904719-AA63-3441-A212-C560BF1E25DE}" srcOrd="0" destOrd="0" presId="urn:microsoft.com/office/officeart/2005/8/layout/chevron1"/>
    <dgm:cxn modelId="{83CE69A9-BA67-354D-B42D-8C594E5683AB}" type="presParOf" srcId="{A1E4420E-7BDF-4C47-AE72-4AF6FCB46B22}" destId="{0BDF4065-0C32-744C-9105-60BAF49257AD}" srcOrd="1" destOrd="0" presId="urn:microsoft.com/office/officeart/2005/8/layout/chevron1"/>
    <dgm:cxn modelId="{E148BD94-EEA6-E344-8E7B-638461DA1EE9}" type="presParOf" srcId="{A1E4420E-7BDF-4C47-AE72-4AF6FCB46B22}" destId="{84297055-0644-A54A-99A6-8E5DD015A3F8}" srcOrd="2" destOrd="0" presId="urn:microsoft.com/office/officeart/2005/8/layout/chevron1"/>
    <dgm:cxn modelId="{3F3653C0-4C2A-A24A-8DF1-02B3E99D757D}" type="presParOf" srcId="{A1E4420E-7BDF-4C47-AE72-4AF6FCB46B22}" destId="{D7C8FFE3-8B7E-624D-B391-C5A8F45F65BE}" srcOrd="3" destOrd="0" presId="urn:microsoft.com/office/officeart/2005/8/layout/chevron1"/>
    <dgm:cxn modelId="{FBA95144-17E4-CA43-A00C-DEDEE1A976CA}" type="presParOf" srcId="{A1E4420E-7BDF-4C47-AE72-4AF6FCB46B22}" destId="{DB99C2F8-858D-B140-BA77-531ACDD05B43}" srcOrd="4" destOrd="0" presId="urn:microsoft.com/office/officeart/2005/8/layout/chevron1"/>
    <dgm:cxn modelId="{7E5C71E9-EE6B-4D4B-A5FE-AB170C88BD41}" type="presParOf" srcId="{A1E4420E-7BDF-4C47-AE72-4AF6FCB46B22}" destId="{15366BA3-E862-934D-A442-5DEA70FB5BFF}" srcOrd="5" destOrd="0" presId="urn:microsoft.com/office/officeart/2005/8/layout/chevron1"/>
    <dgm:cxn modelId="{3FCA144C-8811-EA47-A1A0-D90D769D6627}" type="presParOf" srcId="{A1E4420E-7BDF-4C47-AE72-4AF6FCB46B22}" destId="{C676C2E4-B79E-E145-8E0E-8B317D9B8FDE}" srcOrd="6" destOrd="0" presId="urn:microsoft.com/office/officeart/2005/8/layout/chevron1"/>
    <dgm:cxn modelId="{C67BDE03-0008-164C-BA66-193D1E2125BB}" type="presParOf" srcId="{A1E4420E-7BDF-4C47-AE72-4AF6FCB46B22}" destId="{14933538-5A77-2C47-846F-5EC0FEC1E397}" srcOrd="7" destOrd="0" presId="urn:microsoft.com/office/officeart/2005/8/layout/chevron1"/>
    <dgm:cxn modelId="{3B574289-A3F8-D647-9778-91D5C4B2298C}" type="presParOf" srcId="{A1E4420E-7BDF-4C47-AE72-4AF6FCB46B22}" destId="{41E29021-5FE4-A448-9D15-84833199EF67}" srcOrd="8" destOrd="0" presId="urn:microsoft.com/office/officeart/2005/8/layout/chevron1"/>
  </dgm:cxnLst>
  <dgm:bg>
    <a:solidFill>
      <a:schemeClr val="bg1"/>
    </a:solidFill>
  </dgm:bg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B5831F4-E03D-584B-B74E-D992594A92FB}" type="doc">
      <dgm:prSet loTypeId="urn:microsoft.com/office/officeart/2005/8/layout/chevron1" loCatId="" qsTypeId="urn:microsoft.com/office/officeart/2005/8/quickstyle/simple4" qsCatId="simple" csTypeId="urn:microsoft.com/office/officeart/2005/8/colors/accent1_2" csCatId="accent1" phldr="1"/>
      <dgm:spPr/>
    </dgm:pt>
    <dgm:pt modelId="{1974F1E0-A43F-CF4A-87FA-79C69A89E011}">
      <dgm:prSet phldrT="[Text]" custT="1"/>
      <dgm:spPr>
        <a:solidFill>
          <a:srgbClr val="92D050"/>
        </a:solidFill>
        <a:ln>
          <a:noFill/>
        </a:ln>
        <a:effectLst/>
      </dgm:spPr>
      <dgm:t>
        <a:bodyPr spcFirstLastPara="0" vert="horz" wrap="square" lIns="36005" tIns="12002" rIns="12002" bIns="12002" numCol="1" spcCol="1270" anchor="ctr" anchorCtr="0"/>
        <a:lstStyle/>
        <a:p>
          <a:r>
            <a:rPr lang="en-US" sz="900" kern="1200" dirty="0">
              <a:solidFill>
                <a:schemeClr val="bg1"/>
              </a:solidFill>
              <a:latin typeface="Bogle" charset="0"/>
              <a:ea typeface="Bogle" charset="0"/>
              <a:cs typeface="Bogle" charset="0"/>
            </a:rPr>
            <a:t>Model Deploy</a:t>
          </a:r>
        </a:p>
      </dgm:t>
    </dgm:pt>
    <dgm:pt modelId="{419FA14D-2DB9-FB4E-9E1C-2BDDCF25A136}" type="sibTrans" cxnId="{9D87A652-6201-F141-96EF-C2AF404BE28D}">
      <dgm:prSet/>
      <dgm:spPr/>
      <dgm:t>
        <a:bodyPr/>
        <a:lstStyle/>
        <a:p>
          <a:endParaRPr lang="en-US"/>
        </a:p>
      </dgm:t>
    </dgm:pt>
    <dgm:pt modelId="{AA1D644C-3333-5544-94B7-FBCF768E1843}" type="parTrans" cxnId="{9D87A652-6201-F141-96EF-C2AF404BE28D}">
      <dgm:prSet/>
      <dgm:spPr/>
      <dgm:t>
        <a:bodyPr/>
        <a:lstStyle/>
        <a:p>
          <a:endParaRPr lang="en-US"/>
        </a:p>
      </dgm:t>
    </dgm:pt>
    <dgm:pt modelId="{F576C367-0CFB-8B44-BB2F-A3BB41F2ABBB}">
      <dgm:prSet phldrT="[Text]" custT="1"/>
      <dgm:spPr>
        <a:solidFill>
          <a:srgbClr val="92D050"/>
        </a:solidFill>
        <a:ln>
          <a:noFill/>
        </a:ln>
        <a:effectLst/>
      </dgm:spPr>
      <dgm:t>
        <a:bodyPr spcFirstLastPara="0" vert="horz" wrap="square" lIns="36005" tIns="12002" rIns="12002" bIns="12002" numCol="1" spcCol="1270" anchor="ctr" anchorCtr="0"/>
        <a:lstStyle/>
        <a:p>
          <a:r>
            <a:rPr lang="en-US" sz="900" kern="1200" dirty="0">
              <a:solidFill>
                <a:schemeClr val="bg1"/>
              </a:solidFill>
              <a:latin typeface="Bogle" charset="0"/>
              <a:ea typeface="Bogle" charset="0"/>
              <a:cs typeface="Bogle" charset="0"/>
            </a:rPr>
            <a:t>Serving</a:t>
          </a:r>
        </a:p>
      </dgm:t>
    </dgm:pt>
    <dgm:pt modelId="{0DA53037-44F1-594B-9AF0-75AE00AE2B4B}" type="sibTrans" cxnId="{1DAF1EA0-FA2E-E44E-A7D8-8072091F7D09}">
      <dgm:prSet/>
      <dgm:spPr/>
      <dgm:t>
        <a:bodyPr/>
        <a:lstStyle/>
        <a:p>
          <a:endParaRPr lang="en-US" sz="900"/>
        </a:p>
      </dgm:t>
    </dgm:pt>
    <dgm:pt modelId="{E69EEC1F-218A-0B4B-B18F-8D75860B97A4}" type="parTrans" cxnId="{1DAF1EA0-FA2E-E44E-A7D8-8072091F7D09}">
      <dgm:prSet/>
      <dgm:spPr/>
      <dgm:t>
        <a:bodyPr/>
        <a:lstStyle/>
        <a:p>
          <a:endParaRPr lang="en-US" sz="900"/>
        </a:p>
      </dgm:t>
    </dgm:pt>
    <dgm:pt modelId="{88BFBA10-542A-BE4D-9421-184C2D35732F}">
      <dgm:prSet phldrT="[Text]" custT="1"/>
      <dgm:spPr>
        <a:solidFill>
          <a:srgbClr val="92D050"/>
        </a:solidFill>
        <a:ln>
          <a:noFill/>
        </a:ln>
        <a:effectLst/>
      </dgm:spPr>
      <dgm:t>
        <a:bodyPr spcFirstLastPara="0" vert="horz" wrap="square" lIns="36005" tIns="12002" rIns="12002" bIns="12002" numCol="1" spcCol="1270" anchor="ctr" anchorCtr="0"/>
        <a:lstStyle/>
        <a:p>
          <a:pPr marL="0"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solidFill>
                <a:srgbClr val="FFFFFF"/>
              </a:solidFill>
              <a:latin typeface="Bogle" charset="0"/>
              <a:ea typeface="Bogle" charset="0"/>
              <a:cs typeface="Bogle" charset="0"/>
            </a:rPr>
            <a:t>Monitoring</a:t>
          </a:r>
        </a:p>
      </dgm:t>
    </dgm:pt>
    <dgm:pt modelId="{D0EE5699-DB0E-934D-B458-EA11AF92EAC3}" type="sibTrans" cxnId="{F9030847-E889-3544-86AA-BB438C8CEB5A}">
      <dgm:prSet/>
      <dgm:spPr/>
      <dgm:t>
        <a:bodyPr/>
        <a:lstStyle/>
        <a:p>
          <a:endParaRPr lang="en-US" sz="900"/>
        </a:p>
      </dgm:t>
    </dgm:pt>
    <dgm:pt modelId="{5E96B94F-AAAF-B841-8B56-DA5915C4ADAC}" type="parTrans" cxnId="{F9030847-E889-3544-86AA-BB438C8CEB5A}">
      <dgm:prSet/>
      <dgm:spPr/>
      <dgm:t>
        <a:bodyPr/>
        <a:lstStyle/>
        <a:p>
          <a:endParaRPr lang="en-US" sz="900"/>
        </a:p>
      </dgm:t>
    </dgm:pt>
    <dgm:pt modelId="{D2703C9B-AFCB-E945-9F7F-58DCF0105B78}">
      <dgm:prSet phldrT="[Text]" custT="1"/>
      <dgm:spPr>
        <a:solidFill>
          <a:srgbClr val="92D050"/>
        </a:solidFill>
        <a:ln>
          <a:noFill/>
        </a:ln>
        <a:effectLst/>
      </dgm:spPr>
      <dgm:t>
        <a:bodyPr spcFirstLastPara="0" vert="horz" wrap="square" lIns="36005" tIns="12002" rIns="12002" bIns="12002" numCol="1" spcCol="1270" anchor="ctr" anchorCtr="0"/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solidFill>
                <a:srgbClr val="FFFFFF"/>
              </a:solidFill>
              <a:latin typeface="Bogle" charset="0"/>
              <a:ea typeface="Bogle" charset="0"/>
              <a:cs typeface="Bogle" charset="0"/>
            </a:rPr>
            <a:t>Feedback &amp; Re-train</a:t>
          </a:r>
        </a:p>
      </dgm:t>
    </dgm:pt>
    <dgm:pt modelId="{07EA0F9D-619D-AE40-8AAD-833F72A5A31A}" type="sibTrans" cxnId="{1120DCA9-226B-8542-A8C5-FCD2A3F79153}">
      <dgm:prSet/>
      <dgm:spPr/>
      <dgm:t>
        <a:bodyPr/>
        <a:lstStyle/>
        <a:p>
          <a:endParaRPr lang="en-US" sz="900"/>
        </a:p>
      </dgm:t>
    </dgm:pt>
    <dgm:pt modelId="{0DE0A196-07DC-AD45-BAFE-2A236684D29D}" type="parTrans" cxnId="{1120DCA9-226B-8542-A8C5-FCD2A3F79153}">
      <dgm:prSet/>
      <dgm:spPr/>
      <dgm:t>
        <a:bodyPr/>
        <a:lstStyle/>
        <a:p>
          <a:endParaRPr lang="en-US" sz="900"/>
        </a:p>
      </dgm:t>
    </dgm:pt>
    <dgm:pt modelId="{A1E4420E-7BDF-4C47-AE72-4AF6FCB46B22}" type="pres">
      <dgm:prSet presAssocID="{5B5831F4-E03D-584B-B74E-D992594A92FB}" presName="Name0" presStyleCnt="0">
        <dgm:presLayoutVars>
          <dgm:dir/>
          <dgm:animLvl val="lvl"/>
          <dgm:resizeHandles val="exact"/>
        </dgm:presLayoutVars>
      </dgm:prSet>
      <dgm:spPr/>
    </dgm:pt>
    <dgm:pt modelId="{7FDB631A-1820-0B42-9B05-E769FD1BEE4A}" type="pres">
      <dgm:prSet presAssocID="{1974F1E0-A43F-CF4A-87FA-79C69A89E011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1C25F88E-C0AD-DD4A-8BAC-873E4A8A7946}" type="pres">
      <dgm:prSet presAssocID="{419FA14D-2DB9-FB4E-9E1C-2BDDCF25A136}" presName="parTxOnlySpace" presStyleCnt="0"/>
      <dgm:spPr/>
    </dgm:pt>
    <dgm:pt modelId="{5333543E-5A83-DF4E-8CE3-90CDEF38E05A}" type="pres">
      <dgm:prSet presAssocID="{F576C367-0CFB-8B44-BB2F-A3BB41F2ABBB}" presName="parTxOnly" presStyleLbl="node1" presStyleIdx="1" presStyleCnt="4">
        <dgm:presLayoutVars>
          <dgm:chMax val="0"/>
          <dgm:chPref val="0"/>
          <dgm:bulletEnabled val="1"/>
        </dgm:presLayoutVars>
      </dgm:prSet>
      <dgm:spPr>
        <a:xfrm>
          <a:off x="5682906" y="418646"/>
          <a:ext cx="1052370" cy="420948"/>
        </a:xfrm>
        <a:prstGeom prst="chevron">
          <a:avLst/>
        </a:prstGeom>
      </dgm:spPr>
    </dgm:pt>
    <dgm:pt modelId="{3F5C3C99-BE25-AE49-B968-E194FA5709D8}" type="pres">
      <dgm:prSet presAssocID="{0DA53037-44F1-594B-9AF0-75AE00AE2B4B}" presName="parTxOnlySpace" presStyleCnt="0"/>
      <dgm:spPr/>
    </dgm:pt>
    <dgm:pt modelId="{9BEB9D51-F381-F648-8B33-5EE07C3F23C8}" type="pres">
      <dgm:prSet presAssocID="{88BFBA10-542A-BE4D-9421-184C2D35732F}" presName="parTxOnly" presStyleLbl="node1" presStyleIdx="2" presStyleCnt="4">
        <dgm:presLayoutVars>
          <dgm:chMax val="0"/>
          <dgm:chPref val="0"/>
          <dgm:bulletEnabled val="1"/>
        </dgm:presLayoutVars>
      </dgm:prSet>
      <dgm:spPr>
        <a:xfrm>
          <a:off x="6630040" y="418646"/>
          <a:ext cx="1052370" cy="420948"/>
        </a:xfrm>
        <a:prstGeom prst="chevron">
          <a:avLst/>
        </a:prstGeom>
      </dgm:spPr>
    </dgm:pt>
    <dgm:pt modelId="{D4E7AB77-9E68-FA43-BFC1-FA67EA849443}" type="pres">
      <dgm:prSet presAssocID="{D0EE5699-DB0E-934D-B458-EA11AF92EAC3}" presName="parTxOnlySpace" presStyleCnt="0"/>
      <dgm:spPr/>
    </dgm:pt>
    <dgm:pt modelId="{CFBE341E-DF00-5A44-B54D-6C59162B436D}" type="pres">
      <dgm:prSet presAssocID="{D2703C9B-AFCB-E945-9F7F-58DCF0105B78}" presName="parTxOnly" presStyleLbl="node1" presStyleIdx="3" presStyleCnt="4">
        <dgm:presLayoutVars>
          <dgm:chMax val="0"/>
          <dgm:chPref val="0"/>
          <dgm:bulletEnabled val="1"/>
        </dgm:presLayoutVars>
      </dgm:prSet>
      <dgm:spPr>
        <a:xfrm>
          <a:off x="7577174" y="418646"/>
          <a:ext cx="1052370" cy="420948"/>
        </a:xfrm>
        <a:prstGeom prst="chevron">
          <a:avLst/>
        </a:prstGeom>
      </dgm:spPr>
    </dgm:pt>
  </dgm:ptLst>
  <dgm:cxnLst>
    <dgm:cxn modelId="{CC32DD22-D284-AF4F-A927-696FBCB63B37}" type="presOf" srcId="{1974F1E0-A43F-CF4A-87FA-79C69A89E011}" destId="{7FDB631A-1820-0B42-9B05-E769FD1BEE4A}" srcOrd="0" destOrd="0" presId="urn:microsoft.com/office/officeart/2005/8/layout/chevron1"/>
    <dgm:cxn modelId="{F9030847-E889-3544-86AA-BB438C8CEB5A}" srcId="{5B5831F4-E03D-584B-B74E-D992594A92FB}" destId="{88BFBA10-542A-BE4D-9421-184C2D35732F}" srcOrd="2" destOrd="0" parTransId="{5E96B94F-AAAF-B841-8B56-DA5915C4ADAC}" sibTransId="{D0EE5699-DB0E-934D-B458-EA11AF92EAC3}"/>
    <dgm:cxn modelId="{9D87A652-6201-F141-96EF-C2AF404BE28D}" srcId="{5B5831F4-E03D-584B-B74E-D992594A92FB}" destId="{1974F1E0-A43F-CF4A-87FA-79C69A89E011}" srcOrd="0" destOrd="0" parTransId="{AA1D644C-3333-5544-94B7-FBCF768E1843}" sibTransId="{419FA14D-2DB9-FB4E-9E1C-2BDDCF25A136}"/>
    <dgm:cxn modelId="{A42E846E-52CE-A14D-B95B-5C5F5501728C}" type="presOf" srcId="{88BFBA10-542A-BE4D-9421-184C2D35732F}" destId="{9BEB9D51-F381-F648-8B33-5EE07C3F23C8}" srcOrd="0" destOrd="0" presId="urn:microsoft.com/office/officeart/2005/8/layout/chevron1"/>
    <dgm:cxn modelId="{CED7AF6F-EB96-9349-8EB5-5ADEEBBC5986}" type="presOf" srcId="{5B5831F4-E03D-584B-B74E-D992594A92FB}" destId="{A1E4420E-7BDF-4C47-AE72-4AF6FCB46B22}" srcOrd="0" destOrd="0" presId="urn:microsoft.com/office/officeart/2005/8/layout/chevron1"/>
    <dgm:cxn modelId="{9047F672-DD68-E347-938C-DCF0DD3E6C9D}" type="presOf" srcId="{F576C367-0CFB-8B44-BB2F-A3BB41F2ABBB}" destId="{5333543E-5A83-DF4E-8CE3-90CDEF38E05A}" srcOrd="0" destOrd="0" presId="urn:microsoft.com/office/officeart/2005/8/layout/chevron1"/>
    <dgm:cxn modelId="{57529380-E86A-0C48-B8C2-A1E09C6ADA94}" type="presOf" srcId="{D2703C9B-AFCB-E945-9F7F-58DCF0105B78}" destId="{CFBE341E-DF00-5A44-B54D-6C59162B436D}" srcOrd="0" destOrd="0" presId="urn:microsoft.com/office/officeart/2005/8/layout/chevron1"/>
    <dgm:cxn modelId="{1DAF1EA0-FA2E-E44E-A7D8-8072091F7D09}" srcId="{5B5831F4-E03D-584B-B74E-D992594A92FB}" destId="{F576C367-0CFB-8B44-BB2F-A3BB41F2ABBB}" srcOrd="1" destOrd="0" parTransId="{E69EEC1F-218A-0B4B-B18F-8D75860B97A4}" sibTransId="{0DA53037-44F1-594B-9AF0-75AE00AE2B4B}"/>
    <dgm:cxn modelId="{1120DCA9-226B-8542-A8C5-FCD2A3F79153}" srcId="{5B5831F4-E03D-584B-B74E-D992594A92FB}" destId="{D2703C9B-AFCB-E945-9F7F-58DCF0105B78}" srcOrd="3" destOrd="0" parTransId="{0DE0A196-07DC-AD45-BAFE-2A236684D29D}" sibTransId="{07EA0F9D-619D-AE40-8AAD-833F72A5A31A}"/>
    <dgm:cxn modelId="{73D13865-BC92-1E43-9BD9-49D103874D41}" type="presParOf" srcId="{A1E4420E-7BDF-4C47-AE72-4AF6FCB46B22}" destId="{7FDB631A-1820-0B42-9B05-E769FD1BEE4A}" srcOrd="0" destOrd="0" presId="urn:microsoft.com/office/officeart/2005/8/layout/chevron1"/>
    <dgm:cxn modelId="{2AB97123-C2F1-0F43-906D-C83009ADB55C}" type="presParOf" srcId="{A1E4420E-7BDF-4C47-AE72-4AF6FCB46B22}" destId="{1C25F88E-C0AD-DD4A-8BAC-873E4A8A7946}" srcOrd="1" destOrd="0" presId="urn:microsoft.com/office/officeart/2005/8/layout/chevron1"/>
    <dgm:cxn modelId="{1577096A-79B6-6949-94B0-F85D04DE8E9D}" type="presParOf" srcId="{A1E4420E-7BDF-4C47-AE72-4AF6FCB46B22}" destId="{5333543E-5A83-DF4E-8CE3-90CDEF38E05A}" srcOrd="2" destOrd="0" presId="urn:microsoft.com/office/officeart/2005/8/layout/chevron1"/>
    <dgm:cxn modelId="{C73A0EF7-048F-2443-8945-2A4C34680D92}" type="presParOf" srcId="{A1E4420E-7BDF-4C47-AE72-4AF6FCB46B22}" destId="{3F5C3C99-BE25-AE49-B968-E194FA5709D8}" srcOrd="3" destOrd="0" presId="urn:microsoft.com/office/officeart/2005/8/layout/chevron1"/>
    <dgm:cxn modelId="{65F682B9-5F95-8C41-97DC-423775AB5502}" type="presParOf" srcId="{A1E4420E-7BDF-4C47-AE72-4AF6FCB46B22}" destId="{9BEB9D51-F381-F648-8B33-5EE07C3F23C8}" srcOrd="4" destOrd="0" presId="urn:microsoft.com/office/officeart/2005/8/layout/chevron1"/>
    <dgm:cxn modelId="{76EC5E5F-CC6A-D04D-8011-4A8C6477C0A2}" type="presParOf" srcId="{A1E4420E-7BDF-4C47-AE72-4AF6FCB46B22}" destId="{D4E7AB77-9E68-FA43-BFC1-FA67EA849443}" srcOrd="5" destOrd="0" presId="urn:microsoft.com/office/officeart/2005/8/layout/chevron1"/>
    <dgm:cxn modelId="{4C97D333-20B2-6E4E-8BB8-8888B540A90A}" type="presParOf" srcId="{A1E4420E-7BDF-4C47-AE72-4AF6FCB46B22}" destId="{CFBE341E-DF00-5A44-B54D-6C59162B436D}" srcOrd="6" destOrd="0" presId="urn:microsoft.com/office/officeart/2005/8/layout/chevron1"/>
  </dgm:cxnLst>
  <dgm:bg>
    <a:solidFill>
      <a:schemeClr val="bg1"/>
    </a:solidFill>
  </dgm:bg>
  <dgm:whole>
    <a:ln>
      <a:noFill/>
    </a:ln>
  </dgm:whole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904719-AA63-3441-A212-C560BF1E25DE}">
      <dsp:nvSpPr>
        <dsp:cNvPr id="0" name=""/>
        <dsp:cNvSpPr/>
      </dsp:nvSpPr>
      <dsp:spPr>
        <a:xfrm>
          <a:off x="1116" y="271401"/>
          <a:ext cx="993427" cy="397371"/>
        </a:xfrm>
        <a:prstGeom prst="chevron">
          <a:avLst/>
        </a:prstGeom>
        <a:solidFill>
          <a:srgbClr val="92D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solidFill>
                <a:schemeClr val="bg1"/>
              </a:solidFill>
              <a:latin typeface="Bogle" charset="0"/>
              <a:ea typeface="Bogle" charset="0"/>
              <a:cs typeface="Bogle" charset="0"/>
            </a:rPr>
            <a:t>Data Ingestion</a:t>
          </a:r>
        </a:p>
      </dsp:txBody>
      <dsp:txXfrm>
        <a:off x="199802" y="271401"/>
        <a:ext cx="596056" cy="397371"/>
      </dsp:txXfrm>
    </dsp:sp>
    <dsp:sp modelId="{84297055-0644-A54A-99A6-8E5DD015A3F8}">
      <dsp:nvSpPr>
        <dsp:cNvPr id="0" name=""/>
        <dsp:cNvSpPr/>
      </dsp:nvSpPr>
      <dsp:spPr>
        <a:xfrm>
          <a:off x="895201" y="271401"/>
          <a:ext cx="993427" cy="397371"/>
        </a:xfrm>
        <a:prstGeom prst="chevron">
          <a:avLst/>
        </a:prstGeom>
        <a:solidFill>
          <a:srgbClr val="92D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solidFill>
                <a:schemeClr val="bg1"/>
              </a:solidFill>
              <a:latin typeface="Bogle" charset="0"/>
              <a:ea typeface="Bogle" charset="0"/>
              <a:cs typeface="Bogle" charset="0"/>
            </a:rPr>
            <a:t>EDA</a:t>
          </a:r>
        </a:p>
      </dsp:txBody>
      <dsp:txXfrm>
        <a:off x="1093887" y="271401"/>
        <a:ext cx="596056" cy="397371"/>
      </dsp:txXfrm>
    </dsp:sp>
    <dsp:sp modelId="{DB99C2F8-858D-B140-BA77-531ACDD05B43}">
      <dsp:nvSpPr>
        <dsp:cNvPr id="0" name=""/>
        <dsp:cNvSpPr/>
      </dsp:nvSpPr>
      <dsp:spPr>
        <a:xfrm>
          <a:off x="1789286" y="271401"/>
          <a:ext cx="993427" cy="397371"/>
        </a:xfrm>
        <a:prstGeom prst="chevron">
          <a:avLst/>
        </a:prstGeom>
        <a:solidFill>
          <a:srgbClr val="92D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solidFill>
                <a:schemeClr val="bg1"/>
              </a:solidFill>
              <a:latin typeface="Bogle" charset="0"/>
              <a:ea typeface="Bogle" charset="0"/>
              <a:cs typeface="Bogle" charset="0"/>
            </a:rPr>
            <a:t>Data Prep</a:t>
          </a:r>
        </a:p>
      </dsp:txBody>
      <dsp:txXfrm>
        <a:off x="1987972" y="271401"/>
        <a:ext cx="596056" cy="397371"/>
      </dsp:txXfrm>
    </dsp:sp>
    <dsp:sp modelId="{C676C2E4-B79E-E145-8E0E-8B317D9B8FDE}">
      <dsp:nvSpPr>
        <dsp:cNvPr id="0" name=""/>
        <dsp:cNvSpPr/>
      </dsp:nvSpPr>
      <dsp:spPr>
        <a:xfrm>
          <a:off x="2667000" y="288428"/>
          <a:ext cx="993427" cy="397371"/>
        </a:xfrm>
        <a:prstGeom prst="chevron">
          <a:avLst/>
        </a:prstGeom>
        <a:solidFill>
          <a:srgbClr val="92D05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solidFill>
                <a:srgbClr val="FFFFFF"/>
              </a:solidFill>
              <a:latin typeface="Bogle" charset="0"/>
              <a:ea typeface="Bogle" charset="0"/>
              <a:cs typeface="Bogle" charset="0"/>
            </a:rPr>
            <a:t>Feature </a:t>
          </a:r>
          <a:r>
            <a:rPr lang="en-US" sz="900" kern="1200" dirty="0" err="1">
              <a:solidFill>
                <a:srgbClr val="FFFFFF"/>
              </a:solidFill>
              <a:latin typeface="Bogle" charset="0"/>
              <a:ea typeface="Bogle" charset="0"/>
              <a:cs typeface="Bogle" charset="0"/>
            </a:rPr>
            <a:t>Engg</a:t>
          </a:r>
          <a:endParaRPr lang="en-US" sz="900" kern="1200" dirty="0">
            <a:solidFill>
              <a:srgbClr val="FFFFFF"/>
            </a:solidFill>
            <a:latin typeface="Bogle" charset="0"/>
            <a:ea typeface="Bogle" charset="0"/>
            <a:cs typeface="Bogle" charset="0"/>
          </a:endParaRPr>
        </a:p>
      </dsp:txBody>
      <dsp:txXfrm>
        <a:off x="2865686" y="288428"/>
        <a:ext cx="596056" cy="397371"/>
      </dsp:txXfrm>
    </dsp:sp>
    <dsp:sp modelId="{41E29021-5FE4-A448-9D15-84833199EF67}">
      <dsp:nvSpPr>
        <dsp:cNvPr id="0" name=""/>
        <dsp:cNvSpPr/>
      </dsp:nvSpPr>
      <dsp:spPr>
        <a:xfrm>
          <a:off x="3577456" y="271401"/>
          <a:ext cx="993427" cy="397371"/>
        </a:xfrm>
        <a:prstGeom prst="chevron">
          <a:avLst/>
        </a:prstGeom>
        <a:solidFill>
          <a:srgbClr val="92D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solidFill>
                <a:schemeClr val="bg1"/>
              </a:solidFill>
              <a:latin typeface="Bogle" charset="0"/>
              <a:ea typeface="Bogle" charset="0"/>
              <a:cs typeface="Bogle" charset="0"/>
            </a:rPr>
            <a:t>Model Training</a:t>
          </a:r>
        </a:p>
      </dsp:txBody>
      <dsp:txXfrm>
        <a:off x="3776142" y="271401"/>
        <a:ext cx="596056" cy="3973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DB631A-1820-0B42-9B05-E769FD1BEE4A}">
      <dsp:nvSpPr>
        <dsp:cNvPr id="0" name=""/>
        <dsp:cNvSpPr/>
      </dsp:nvSpPr>
      <dsp:spPr>
        <a:xfrm>
          <a:off x="1838" y="124719"/>
          <a:ext cx="1069925" cy="427970"/>
        </a:xfrm>
        <a:prstGeom prst="chevron">
          <a:avLst/>
        </a:prstGeom>
        <a:solidFill>
          <a:srgbClr val="92D05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solidFill>
                <a:schemeClr val="bg1"/>
              </a:solidFill>
              <a:latin typeface="Bogle" charset="0"/>
              <a:ea typeface="Bogle" charset="0"/>
              <a:cs typeface="Bogle" charset="0"/>
            </a:rPr>
            <a:t>Model Deploy</a:t>
          </a:r>
        </a:p>
      </dsp:txBody>
      <dsp:txXfrm>
        <a:off x="215823" y="124719"/>
        <a:ext cx="641955" cy="427970"/>
      </dsp:txXfrm>
    </dsp:sp>
    <dsp:sp modelId="{5333543E-5A83-DF4E-8CE3-90CDEF38E05A}">
      <dsp:nvSpPr>
        <dsp:cNvPr id="0" name=""/>
        <dsp:cNvSpPr/>
      </dsp:nvSpPr>
      <dsp:spPr>
        <a:xfrm>
          <a:off x="964771" y="124719"/>
          <a:ext cx="1069925" cy="427970"/>
        </a:xfrm>
        <a:prstGeom prst="chevron">
          <a:avLst/>
        </a:prstGeom>
        <a:solidFill>
          <a:srgbClr val="92D05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solidFill>
                <a:schemeClr val="bg1"/>
              </a:solidFill>
              <a:latin typeface="Bogle" charset="0"/>
              <a:ea typeface="Bogle" charset="0"/>
              <a:cs typeface="Bogle" charset="0"/>
            </a:rPr>
            <a:t>Serving</a:t>
          </a:r>
        </a:p>
      </dsp:txBody>
      <dsp:txXfrm>
        <a:off x="1178756" y="124719"/>
        <a:ext cx="641955" cy="427970"/>
      </dsp:txXfrm>
    </dsp:sp>
    <dsp:sp modelId="{9BEB9D51-F381-F648-8B33-5EE07C3F23C8}">
      <dsp:nvSpPr>
        <dsp:cNvPr id="0" name=""/>
        <dsp:cNvSpPr/>
      </dsp:nvSpPr>
      <dsp:spPr>
        <a:xfrm>
          <a:off x="1927704" y="124719"/>
          <a:ext cx="1069925" cy="427970"/>
        </a:xfrm>
        <a:prstGeom prst="chevron">
          <a:avLst/>
        </a:prstGeom>
        <a:solidFill>
          <a:srgbClr val="92D05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solidFill>
                <a:srgbClr val="FFFFFF"/>
              </a:solidFill>
              <a:latin typeface="Bogle" charset="0"/>
              <a:ea typeface="Bogle" charset="0"/>
              <a:cs typeface="Bogle" charset="0"/>
            </a:rPr>
            <a:t>Monitoring</a:t>
          </a:r>
        </a:p>
      </dsp:txBody>
      <dsp:txXfrm>
        <a:off x="2141689" y="124719"/>
        <a:ext cx="641955" cy="427970"/>
      </dsp:txXfrm>
    </dsp:sp>
    <dsp:sp modelId="{CFBE341E-DF00-5A44-B54D-6C59162B436D}">
      <dsp:nvSpPr>
        <dsp:cNvPr id="0" name=""/>
        <dsp:cNvSpPr/>
      </dsp:nvSpPr>
      <dsp:spPr>
        <a:xfrm>
          <a:off x="2890637" y="124719"/>
          <a:ext cx="1069925" cy="427970"/>
        </a:xfrm>
        <a:prstGeom prst="chevron">
          <a:avLst/>
        </a:prstGeom>
        <a:solidFill>
          <a:srgbClr val="92D05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solidFill>
                <a:srgbClr val="FFFFFF"/>
              </a:solidFill>
              <a:latin typeface="Bogle" charset="0"/>
              <a:ea typeface="Bogle" charset="0"/>
              <a:cs typeface="Bogle" charset="0"/>
            </a:rPr>
            <a:t>Feedback &amp; Re-train</a:t>
          </a:r>
        </a:p>
      </dsp:txBody>
      <dsp:txXfrm>
        <a:off x="3104622" y="124719"/>
        <a:ext cx="641955" cy="4279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3A2369-8149-A341-A033-7831FA485E76}" type="datetimeFigureOut">
              <a:rPr lang="en-US" smtClean="0"/>
              <a:t>8/3/19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507E44-0B6E-F545-A4CF-D0DB22E1F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64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ltGray">
          <a:xfrm>
            <a:off x="6556376" y="1200150"/>
            <a:ext cx="2587625" cy="308491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ltGray">
          <a:xfrm>
            <a:off x="227013" y="1200150"/>
            <a:ext cx="7069137" cy="3084910"/>
          </a:xfrm>
          <a:prstGeom prst="roundRect">
            <a:avLst>
              <a:gd name="adj" fmla="val 7606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6" name="Picture 9" descr="walmart_logo2"/>
          <p:cNvPicPr>
            <a:picLocks noChangeAspect="1" noChangeArrowheads="1"/>
          </p:cNvPicPr>
          <p:nvPr/>
        </p:nvPicPr>
        <p:blipFill>
          <a:blip r:embed="rId2" cstate="print"/>
          <a:srcRect r="7895"/>
          <a:stretch>
            <a:fillRect/>
          </a:stretch>
        </p:blipFill>
        <p:spPr bwMode="auto">
          <a:xfrm>
            <a:off x="6324600" y="420291"/>
            <a:ext cx="2667000" cy="596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4"/>
          <p:cNvSpPr>
            <a:spLocks noGrp="1" noChangeArrowheads="1"/>
          </p:cNvSpPr>
          <p:nvPr>
            <p:ph type="ctrTitle" sz="quarter"/>
          </p:nvPr>
        </p:nvSpPr>
        <p:spPr bwMode="gray">
          <a:xfrm>
            <a:off x="676276" y="2278857"/>
            <a:ext cx="5218113" cy="1200971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ubTitle" sz="quarter" idx="1"/>
          </p:nvPr>
        </p:nvSpPr>
        <p:spPr bwMode="gray">
          <a:xfrm>
            <a:off x="676275" y="2697956"/>
            <a:ext cx="5214938" cy="1314450"/>
          </a:xfrm>
        </p:spPr>
        <p:txBody>
          <a:bodyPr/>
          <a:lstStyle>
            <a:lvl1pPr marL="0" indent="0">
              <a:buFont typeface="Times" pitchFamily="18" charset="0"/>
              <a:buNone/>
              <a:defRPr sz="2800">
                <a:solidFill>
                  <a:schemeClr val="folHlink"/>
                </a:solidFill>
              </a:defRPr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690563" y="4686300"/>
            <a:ext cx="5203825" cy="3429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Wal-Mart – Confidential – Do not distribute</a:t>
            </a:r>
            <a:endParaRPr lang="en-GB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73838" y="4686300"/>
            <a:ext cx="2171700" cy="342900"/>
          </a:xfrm>
        </p:spPr>
        <p:txBody>
          <a:bodyPr wrap="square" lIns="0" tIns="46038" rIns="0" bIns="46038" anchor="t"/>
          <a:lstStyle>
            <a:lvl1pPr>
              <a:defRPr smtClean="0"/>
            </a:lvl1pPr>
          </a:lstStyle>
          <a:p>
            <a:pPr>
              <a:defRPr/>
            </a:pPr>
            <a:fld id="{3FFB0807-B890-4F28-BAB8-DEA9507E65D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2171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Wal-Mart – Confidential – Do not distribute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7E3CF9-82D9-4FB5-B9C1-F17D183A1BE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4004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17468" y="164306"/>
            <a:ext cx="369332" cy="45243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4306"/>
            <a:ext cx="6019800" cy="45243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Wal-Mart – Confidential – Do not distribute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6AADE5-9144-46D5-99DA-C540375A0D7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93409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4306"/>
            <a:ext cx="8229600" cy="46230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821531"/>
            <a:ext cx="8229600" cy="386715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Wal-Mart – Confidential – Do not distribute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C2CFCA-ECBE-4E2D-98BC-458714F3038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5721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Wal-Mart – Confidential – Do not distribute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16AC64-5383-420D-AFE7-A77FF75B0BF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2895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324081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Wal-Mart – Confidential – Do not distribute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7290BF-742B-4D0D-A2C5-089001519D2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0882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21531"/>
            <a:ext cx="4038600" cy="3867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21531"/>
            <a:ext cx="4038600" cy="3867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Wal-Mart – Confidential – Do not distribute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C105AE-B478-45B0-8E00-50561368C08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5116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6230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Wal-Mart – Confidential – Do not distribute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00428A-C5E5-4DDF-8C9C-59D7ECA8A55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1864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Wal-Mart – Confidential – Do not distribute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6897F2-C210-47B9-B449-400457909DC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3267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Wal-Mart – Confidential – Do not distribute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516055-0A98-4E24-AF27-46C2B772854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348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67797"/>
            <a:ext cx="3008313" cy="70852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Wal-Mart – Confidential – Do not distribute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2413D7-2376-4EA7-ACF1-8243A161DBF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4122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24752"/>
            <a:ext cx="5486400" cy="40075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Wal-Mart – Confidential – Do not distribute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6B7F60-7D55-48AD-B7EF-54BA8DBF593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2758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2" descr="walmart_logo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629400" y="4686301"/>
            <a:ext cx="1905000" cy="392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AutoShape 2"/>
          <p:cNvSpPr>
            <a:spLocks noChangeArrowheads="1"/>
          </p:cNvSpPr>
          <p:nvPr/>
        </p:nvSpPr>
        <p:spPr bwMode="auto">
          <a:xfrm>
            <a:off x="457200" y="4793456"/>
            <a:ext cx="5918200" cy="171450"/>
          </a:xfrm>
          <a:prstGeom prst="roundRect">
            <a:avLst>
              <a:gd name="adj" fmla="val 1665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7" name="AutoShape 3"/>
          <p:cNvSpPr>
            <a:spLocks noChangeArrowheads="1"/>
          </p:cNvSpPr>
          <p:nvPr/>
        </p:nvSpPr>
        <p:spPr bwMode="auto">
          <a:xfrm>
            <a:off x="8281989" y="4793456"/>
            <a:ext cx="409575" cy="171450"/>
          </a:xfrm>
          <a:prstGeom prst="roundRect">
            <a:avLst>
              <a:gd name="adj" fmla="val 16657"/>
            </a:avLst>
          </a:prstGeom>
          <a:solidFill>
            <a:schemeClr val="accent1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64306"/>
            <a:ext cx="8229600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6038" rIns="0" bIns="46038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821531"/>
            <a:ext cx="8229600" cy="386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33" name="Line 9"/>
          <p:cNvSpPr>
            <a:spLocks noChangeShapeType="1"/>
          </p:cNvSpPr>
          <p:nvPr/>
        </p:nvSpPr>
        <p:spPr bwMode="auto">
          <a:xfrm flipV="1">
            <a:off x="427038" y="514350"/>
            <a:ext cx="8335962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457200" y="4789885"/>
            <a:ext cx="5711825" cy="160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>
              <a:buClrTx/>
              <a:buSzTx/>
              <a:buFontTx/>
              <a:buNone/>
              <a:defRPr sz="1000" b="1" smtClean="0">
                <a:solidFill>
                  <a:schemeClr val="bg1"/>
                </a:solidFill>
                <a:ea typeface="ＭＳ Ｐゴシック" charset="-128"/>
              </a:defRPr>
            </a:lvl1pPr>
          </a:lstStyle>
          <a:p>
            <a:pPr>
              <a:defRPr/>
            </a:pPr>
            <a:r>
              <a:rPr lang="en-GB"/>
              <a:t>Wal-Mart – Confidential – Do not distribute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05801" y="4785123"/>
            <a:ext cx="328613" cy="19169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buClrTx/>
              <a:buSzTx/>
              <a:buFontTx/>
              <a:buNone/>
              <a:defRPr sz="1000" b="1" smtClean="0">
                <a:solidFill>
                  <a:schemeClr val="bg1"/>
                </a:solidFill>
                <a:ea typeface="ＭＳ Ｐゴシック" charset="-128"/>
              </a:defRPr>
            </a:lvl1pPr>
          </a:lstStyle>
          <a:p>
            <a:pPr>
              <a:defRPr/>
            </a:pPr>
            <a:fld id="{CE95118F-AE5F-45F6-8828-3A23F92158D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2750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9pPr>
    </p:titleStyle>
    <p:bodyStyle>
      <a:lvl1pPr marL="287338" indent="-287338" algn="l" rtl="0" eaLnBrk="0" fontAlgn="base" hangingPunct="0">
        <a:spcBef>
          <a:spcPct val="0"/>
        </a:spcBef>
        <a:spcAft>
          <a:spcPct val="0"/>
        </a:spcAft>
        <a:buClr>
          <a:schemeClr val="folHlink"/>
        </a:buClr>
        <a:buSzPct val="120000"/>
        <a:buFont typeface="Times" pitchFamily="18" charset="0"/>
        <a:buChar char="•"/>
        <a:defRPr sz="2000">
          <a:solidFill>
            <a:schemeClr val="accent2"/>
          </a:solidFill>
          <a:latin typeface="+mn-lt"/>
          <a:ea typeface="+mn-ea"/>
          <a:cs typeface="+mn-cs"/>
        </a:defRPr>
      </a:lvl1pPr>
      <a:lvl2pPr marL="627063" indent="-225425" algn="l" rtl="0" eaLnBrk="0" fontAlgn="base" hangingPunct="0">
        <a:spcBef>
          <a:spcPct val="0"/>
        </a:spcBef>
        <a:spcAft>
          <a:spcPct val="0"/>
        </a:spcAft>
        <a:buChar char="–"/>
        <a:defRPr sz="2000">
          <a:solidFill>
            <a:schemeClr val="accent2"/>
          </a:solidFill>
          <a:latin typeface="+mn-lt"/>
        </a:defRPr>
      </a:lvl2pPr>
      <a:lvl3pPr marL="911225" indent="-169863" algn="l" rtl="0" eaLnBrk="0" fontAlgn="base" hangingPunct="0">
        <a:spcBef>
          <a:spcPct val="0"/>
        </a:spcBef>
        <a:spcAft>
          <a:spcPct val="0"/>
        </a:spcAft>
        <a:buClr>
          <a:schemeClr val="hlink"/>
        </a:buClr>
        <a:buFont typeface="Times" pitchFamily="18" charset="0"/>
        <a:buChar char="•"/>
        <a:defRPr sz="2000">
          <a:solidFill>
            <a:schemeClr val="accent2"/>
          </a:solidFill>
          <a:latin typeface="+mn-lt"/>
        </a:defRPr>
      </a:lvl3pPr>
      <a:lvl4pPr marL="1262063" indent="-236538" algn="l" rtl="0" eaLnBrk="0" fontAlgn="base" hangingPunct="0">
        <a:spcBef>
          <a:spcPct val="0"/>
        </a:spcBef>
        <a:spcAft>
          <a:spcPct val="0"/>
        </a:spcAft>
        <a:buChar char="–"/>
        <a:defRPr sz="2000">
          <a:solidFill>
            <a:schemeClr val="accent2"/>
          </a:solidFill>
          <a:latin typeface="+mn-lt"/>
        </a:defRPr>
      </a:lvl4pPr>
      <a:lvl5pPr marL="1600200" indent="-223838" algn="l" rtl="0" eaLnBrk="0" fontAlgn="base" hangingPunct="0">
        <a:spcBef>
          <a:spcPct val="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5pPr>
      <a:lvl6pPr marL="2057400" indent="-223838" algn="l" rtl="0" fontAlgn="base">
        <a:spcBef>
          <a:spcPct val="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6pPr>
      <a:lvl7pPr marL="2514600" indent="-223838" algn="l" rtl="0" fontAlgn="base">
        <a:spcBef>
          <a:spcPct val="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7pPr>
      <a:lvl8pPr marL="2971800" indent="-223838" algn="l" rtl="0" fontAlgn="base">
        <a:spcBef>
          <a:spcPct val="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8pPr>
      <a:lvl9pPr marL="3429000" indent="-223838" algn="l" rtl="0" fontAlgn="base">
        <a:spcBef>
          <a:spcPct val="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rise.cs.berkeley.edu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eldonIO/seldon-core" TargetMode="External"/><Relationship Id="rId2" Type="http://schemas.openxmlformats.org/officeDocument/2006/relationships/hyperlink" Target="https://www.seldon.io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eldonIO/seldon-core" TargetMode="External"/><Relationship Id="rId2" Type="http://schemas.openxmlformats.org/officeDocument/2006/relationships/hyperlink" Target="http://clipper.ai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openshift/source-to-image" TargetMode="External"/><Relationship Id="rId5" Type="http://schemas.openxmlformats.org/officeDocument/2006/relationships/hyperlink" Target="https://papers.nips.cc/paper/5656-hidden-technical-debt-in-machine-learning-systems.pdf" TargetMode="External"/><Relationship Id="rId4" Type="http://schemas.openxmlformats.org/officeDocument/2006/relationships/hyperlink" Target="https://www.seldon.io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papers.nips.cc/paper/5656-hidden-technical-debt-in-machine-learning-systems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225AA-7CA2-F549-90C9-840990871D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1352550"/>
            <a:ext cx="8010524" cy="1200971"/>
          </a:xfrm>
        </p:spPr>
        <p:txBody>
          <a:bodyPr/>
          <a:lstStyle/>
          <a:p>
            <a:r>
              <a:rPr lang="en-US" dirty="0">
                <a:latin typeface="Bogle" panose="020B0503020203060203" pitchFamily="34" charset="77"/>
              </a:rPr>
              <a:t>Productionizing ML model at scale with docker &amp; </a:t>
            </a:r>
            <a:r>
              <a:rPr lang="en-US" dirty="0" err="1">
                <a:latin typeface="Bogle" panose="020B0503020203060203" pitchFamily="34" charset="77"/>
              </a:rPr>
              <a:t>kubernetes</a:t>
            </a:r>
            <a:endParaRPr lang="en-US" dirty="0">
              <a:latin typeface="Bogle" panose="020B0503020203060203" pitchFamily="34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6CC053-99E5-0D47-94C7-5406193A1EA4}"/>
              </a:ext>
            </a:extLst>
          </p:cNvPr>
          <p:cNvSpPr txBox="1"/>
          <p:nvPr/>
        </p:nvSpPr>
        <p:spPr>
          <a:xfrm>
            <a:off x="624840" y="2724150"/>
            <a:ext cx="4632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ogle" panose="020B0503020203060203" pitchFamily="34" charset="77"/>
              </a:rPr>
              <a:t>Satya Narayan</a:t>
            </a:r>
          </a:p>
          <a:p>
            <a:r>
              <a:rPr lang="en-US" dirty="0">
                <a:solidFill>
                  <a:schemeClr val="bg1"/>
                </a:solidFill>
                <a:latin typeface="Bogle" panose="020B0503020203060203" pitchFamily="34" charset="77"/>
              </a:rPr>
              <a:t>Principal Software Engineer @Walmartlabs	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16601D-765F-854E-B329-DBEB10E1BEB4}"/>
              </a:ext>
            </a:extLst>
          </p:cNvPr>
          <p:cNvSpPr/>
          <p:nvPr/>
        </p:nvSpPr>
        <p:spPr>
          <a:xfrm>
            <a:off x="685800" y="340995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US" b="1" dirty="0">
                <a:solidFill>
                  <a:srgbClr val="FFC000"/>
                </a:solidFill>
                <a:latin typeface="Bogle" panose="020B0503020203060203" pitchFamily="34" charset="77"/>
              </a:rPr>
            </a:br>
            <a:r>
              <a:rPr lang="en-US" b="1" dirty="0">
                <a:solidFill>
                  <a:srgbClr val="FFC000"/>
                </a:solidFill>
                <a:latin typeface="Bogle" panose="020B0503020203060203" pitchFamily="34" charset="77"/>
              </a:rPr>
              <a:t>August 2019</a:t>
            </a:r>
          </a:p>
        </p:txBody>
      </p:sp>
    </p:spTree>
    <p:extLst>
      <p:ext uri="{BB962C8B-B14F-4D97-AF65-F5344CB8AC3E}">
        <p14:creationId xmlns:p14="http://schemas.microsoft.com/office/powerpoint/2010/main" val="24168553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F7378-FF9D-114F-8130-5E2C1B7EE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7150"/>
            <a:ext cx="8229600" cy="462307"/>
          </a:xfrm>
        </p:spPr>
        <p:txBody>
          <a:bodyPr/>
          <a:lstStyle/>
          <a:p>
            <a:r>
              <a:rPr lang="en-US" dirty="0" err="1">
                <a:latin typeface="Bogle" panose="020B0503020203060203" pitchFamily="34" charset="77"/>
              </a:rPr>
              <a:t>Clipper.ai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2E71C-2622-0C4A-BBA3-CFAFEA0B0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Bogle" panose="020B0503020203060203" pitchFamily="34" charset="7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Bogle" panose="020B0503020203060203" pitchFamily="34" charset="77"/>
              </a:rPr>
              <a:t>Developed in UC Berkeley </a:t>
            </a:r>
            <a:r>
              <a:rPr lang="en-US" dirty="0">
                <a:latin typeface="Bogle" panose="020B0503020203060203" pitchFamily="34" charset="77"/>
                <a:hlinkClick r:id="rId2"/>
              </a:rPr>
              <a:t>RISE lab</a:t>
            </a:r>
            <a:r>
              <a:rPr lang="en-US" dirty="0">
                <a:latin typeface="Bogle" panose="020B0503020203060203" pitchFamily="34" charset="77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Bogle" panose="020B0503020203060203" pitchFamily="34" charset="77"/>
              </a:rPr>
              <a:t>Low latency prediction serving system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Bogle" panose="020B0503020203060203" pitchFamily="34" charset="77"/>
              </a:rPr>
              <a:t>Supports wide range of ML frameworks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Bogle" panose="020B0503020203060203" pitchFamily="34" charset="77"/>
              </a:rPr>
              <a:t>Container orchestration on Docker , K8s</a:t>
            </a:r>
          </a:p>
          <a:p>
            <a:pPr marL="0" indent="0">
              <a:buNone/>
            </a:pPr>
            <a:endParaRPr lang="en-US" dirty="0">
              <a:latin typeface="Bogle" panose="020B0503020203060203" pitchFamily="34" charset="77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3AB5BB-1614-8143-A9B9-D8FA0965707A}"/>
              </a:ext>
            </a:extLst>
          </p:cNvPr>
          <p:cNvSpPr/>
          <p:nvPr/>
        </p:nvSpPr>
        <p:spPr>
          <a:xfrm>
            <a:off x="594360" y="4319349"/>
            <a:ext cx="76466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Bogle" panose="020B0503020203060203" pitchFamily="34" charset="77"/>
              </a:rPr>
              <a:t>https://</a:t>
            </a:r>
            <a:r>
              <a:rPr lang="en-US" dirty="0" err="1">
                <a:solidFill>
                  <a:schemeClr val="accent1"/>
                </a:solidFill>
                <a:latin typeface="Bogle" panose="020B0503020203060203" pitchFamily="34" charset="77"/>
              </a:rPr>
              <a:t>rise.cs.berkeley.edu</a:t>
            </a:r>
            <a:r>
              <a:rPr lang="en-US" dirty="0">
                <a:solidFill>
                  <a:schemeClr val="accent1"/>
                </a:solidFill>
                <a:latin typeface="Bogle" panose="020B0503020203060203" pitchFamily="34" charset="77"/>
              </a:rPr>
              <a:t>/wp-content/uploads/2017/02/</a:t>
            </a:r>
            <a:r>
              <a:rPr lang="en-US" dirty="0" err="1">
                <a:solidFill>
                  <a:schemeClr val="accent1"/>
                </a:solidFill>
                <a:latin typeface="Bogle" panose="020B0503020203060203" pitchFamily="34" charset="77"/>
              </a:rPr>
              <a:t>clipper_final.pdf</a:t>
            </a:r>
            <a:endParaRPr lang="en-US" dirty="0">
              <a:solidFill>
                <a:schemeClr val="accent1"/>
              </a:solidFill>
              <a:latin typeface="Bogle" panose="020B050302020306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715950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B23E4-A7DD-1142-9245-55A3EF333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62307"/>
          </a:xfrm>
        </p:spPr>
        <p:txBody>
          <a:bodyPr/>
          <a:lstStyle/>
          <a:p>
            <a:r>
              <a:rPr lang="en-US" dirty="0">
                <a:latin typeface="Bogle" panose="020B0503020203060203" pitchFamily="34" charset="77"/>
              </a:rPr>
              <a:t>Clipper Architecture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91CC11-6E6B-ED47-A5DE-9B5811DD8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872549"/>
            <a:ext cx="5997179" cy="339840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0C7CD89-DEFE-9A4C-88DB-11270CD137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776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2F2E8C5-7F28-2F45-9945-B477E0F800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1150"/>
            <a:ext cx="7181849" cy="325986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7CF73D8F-43B9-C041-A083-5543EFC92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203" y="0"/>
            <a:ext cx="7886700" cy="462307"/>
          </a:xfrm>
        </p:spPr>
        <p:txBody>
          <a:bodyPr/>
          <a:lstStyle/>
          <a:p>
            <a:r>
              <a:rPr lang="en-US" dirty="0">
                <a:latin typeface="Bogle" panose="020B0503020203060203" pitchFamily="34" charset="77"/>
              </a:rPr>
              <a:t>Clipper Container Orchestration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FE3A27-33AC-4148-BA93-E22FAAB2B2D1}"/>
              </a:ext>
            </a:extLst>
          </p:cNvPr>
          <p:cNvSpPr txBox="1"/>
          <p:nvPr/>
        </p:nvSpPr>
        <p:spPr>
          <a:xfrm>
            <a:off x="381000" y="590550"/>
            <a:ext cx="548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ogle" panose="020B0503020203060203" pitchFamily="34" charset="77"/>
              </a:rPr>
              <a:t>Two Container Manager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ogle" panose="020B0503020203060203" pitchFamily="34" charset="77"/>
              </a:rPr>
              <a:t>Docker Container Manager - Local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ogle" panose="020B0503020203060203" pitchFamily="34" charset="77"/>
              </a:rPr>
              <a:t>Kubernetes Container Manager - Production</a:t>
            </a:r>
          </a:p>
        </p:txBody>
      </p:sp>
    </p:spTree>
    <p:extLst>
      <p:ext uri="{BB962C8B-B14F-4D97-AF65-F5344CB8AC3E}">
        <p14:creationId xmlns:p14="http://schemas.microsoft.com/office/powerpoint/2010/main" val="1528973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0EEF2-3398-FF49-BD2D-88175F581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4668"/>
            <a:ext cx="8229600" cy="462307"/>
          </a:xfrm>
        </p:spPr>
        <p:txBody>
          <a:bodyPr/>
          <a:lstStyle/>
          <a:p>
            <a:r>
              <a:rPr lang="en-US" dirty="0">
                <a:latin typeface="Bogle" panose="020B0503020203060203" pitchFamily="34" charset="77"/>
              </a:rPr>
              <a:t>Clipper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8760B-1135-5944-A090-879273450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42951"/>
            <a:ext cx="8229600" cy="3945730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Bogle" panose="020B0503020203060203" pitchFamily="34" charset="77"/>
              </a:rPr>
              <a:t>Key Capabilities </a:t>
            </a:r>
          </a:p>
          <a:p>
            <a:r>
              <a:rPr lang="en-US" b="1" dirty="0">
                <a:latin typeface="Bogle" panose="020B0503020203060203" pitchFamily="34" charset="77"/>
              </a:rPr>
              <a:t>Simplifies model deployment</a:t>
            </a:r>
            <a:endParaRPr lang="en-US" dirty="0">
              <a:latin typeface="Bogle" panose="020B0503020203060203" pitchFamily="34" charset="77"/>
            </a:endParaRPr>
          </a:p>
          <a:p>
            <a:r>
              <a:rPr lang="en-US" b="1" dirty="0">
                <a:latin typeface="Bogle" panose="020B0503020203060203" pitchFamily="34" charset="77"/>
              </a:rPr>
              <a:t>Model versioning</a:t>
            </a:r>
            <a:endParaRPr lang="en-US" dirty="0">
              <a:latin typeface="Bogle" panose="020B0503020203060203" pitchFamily="34" charset="77"/>
            </a:endParaRPr>
          </a:p>
          <a:p>
            <a:r>
              <a:rPr lang="en-US" b="1" dirty="0">
                <a:latin typeface="Bogle" panose="020B0503020203060203" pitchFamily="34" charset="77"/>
              </a:rPr>
              <a:t>Improve throughput</a:t>
            </a:r>
            <a:r>
              <a:rPr lang="en-US" dirty="0">
                <a:latin typeface="Bogle" panose="020B0503020203060203" pitchFamily="34" charset="77"/>
              </a:rPr>
              <a:t> - millisecond latencies </a:t>
            </a:r>
          </a:p>
          <a:p>
            <a:pPr lvl="1"/>
            <a:r>
              <a:rPr lang="en-US" dirty="0">
                <a:latin typeface="Bogle" panose="020B0503020203060203" pitchFamily="34" charset="77"/>
              </a:rPr>
              <a:t>Adaptive batching, caching, straggler mitigation </a:t>
            </a:r>
          </a:p>
          <a:p>
            <a:r>
              <a:rPr lang="en-US" b="1" dirty="0">
                <a:latin typeface="Bogle" panose="020B0503020203060203" pitchFamily="34" charset="77"/>
              </a:rPr>
              <a:t>Deployer support </a:t>
            </a:r>
          </a:p>
          <a:p>
            <a:pPr lvl="1"/>
            <a:r>
              <a:rPr lang="en-US" dirty="0">
                <a:latin typeface="Bogle" panose="020B0503020203060203" pitchFamily="34" charset="77"/>
              </a:rPr>
              <a:t>R, Python, </a:t>
            </a:r>
            <a:r>
              <a:rPr lang="en-US" dirty="0" err="1">
                <a:latin typeface="Bogle" panose="020B0503020203060203" pitchFamily="34" charset="77"/>
              </a:rPr>
              <a:t>PySpark</a:t>
            </a:r>
            <a:r>
              <a:rPr lang="en-US" dirty="0">
                <a:latin typeface="Bogle" panose="020B0503020203060203" pitchFamily="34" charset="77"/>
              </a:rPr>
              <a:t>, </a:t>
            </a:r>
            <a:r>
              <a:rPr lang="en-US" dirty="0" err="1">
                <a:latin typeface="Bogle" panose="020B0503020203060203" pitchFamily="34" charset="77"/>
              </a:rPr>
              <a:t>Keras</a:t>
            </a:r>
            <a:endParaRPr lang="en-US" dirty="0">
              <a:latin typeface="Bogle" panose="020B0503020203060203" pitchFamily="34" charset="77"/>
            </a:endParaRPr>
          </a:p>
          <a:p>
            <a:r>
              <a:rPr lang="en-US" b="1" dirty="0">
                <a:latin typeface="Bogle" panose="020B0503020203060203" pitchFamily="34" charset="77"/>
              </a:rPr>
              <a:t>Model monitoring </a:t>
            </a:r>
          </a:p>
          <a:p>
            <a:pPr lvl="1"/>
            <a:r>
              <a:rPr lang="en-US" dirty="0">
                <a:latin typeface="Bogle" panose="020B0503020203060203" pitchFamily="34" charset="77"/>
              </a:rPr>
              <a:t>key metrics, custom model metrics </a:t>
            </a:r>
          </a:p>
          <a:p>
            <a:r>
              <a:rPr lang="en-US" b="1" dirty="0">
                <a:latin typeface="Bogle" panose="020B0503020203060203" pitchFamily="34" charset="77"/>
              </a:rPr>
              <a:t>Improve prediction accuracy </a:t>
            </a:r>
          </a:p>
          <a:p>
            <a:pPr lvl="1"/>
            <a:r>
              <a:rPr lang="en-US" dirty="0">
                <a:latin typeface="Bogle" panose="020B0503020203060203" pitchFamily="34" charset="77"/>
              </a:rPr>
              <a:t>Support for state-of-the-art bandit &amp; ensemble methods</a:t>
            </a:r>
          </a:p>
          <a:p>
            <a:pPr marL="401638" lvl="1" indent="0">
              <a:buNone/>
            </a:pPr>
            <a:endParaRPr lang="en-US" dirty="0">
              <a:latin typeface="Bogle" panose="020B0503020203060203" pitchFamily="34" charset="77"/>
            </a:endParaRPr>
          </a:p>
          <a:p>
            <a:pPr lvl="1"/>
            <a:endParaRPr lang="en-US" dirty="0">
              <a:latin typeface="Bogle" panose="020B0503020203060203" pitchFamily="34" charset="77"/>
            </a:endParaRPr>
          </a:p>
          <a:p>
            <a:endParaRPr lang="en-US" dirty="0">
              <a:latin typeface="Bogle" panose="020B0503020203060203" pitchFamily="34" charset="77"/>
            </a:endParaRPr>
          </a:p>
          <a:p>
            <a:endParaRPr lang="en-US" dirty="0">
              <a:latin typeface="Bogle" panose="020B0503020203060203" pitchFamily="34" charset="77"/>
            </a:endParaRPr>
          </a:p>
          <a:p>
            <a:endParaRPr lang="en-US" dirty="0">
              <a:latin typeface="Bogle" panose="020B0503020203060203" pitchFamily="34" charset="77"/>
            </a:endParaRPr>
          </a:p>
          <a:p>
            <a:pPr marL="0" indent="0">
              <a:buNone/>
            </a:pPr>
            <a:endParaRPr lang="en-US" dirty="0">
              <a:latin typeface="Bogle" panose="020B0503020203060203" pitchFamily="34" charset="77"/>
            </a:endParaRPr>
          </a:p>
          <a:p>
            <a:pPr marL="0" indent="0">
              <a:buNone/>
            </a:pPr>
            <a:endParaRPr lang="en-US" dirty="0">
              <a:latin typeface="Bogle" panose="020B0503020203060203" pitchFamily="34" charset="77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593809-FD05-334E-8207-97FACF98A55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CCE5FB-7B73-E943-B5CA-F04BD3CBF9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116AC64-5383-420D-AFE7-A77FF75B0BF8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6127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8968A-3F4C-354F-8EE6-1CBF453BB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119" y="2298562"/>
            <a:ext cx="7886700" cy="523220"/>
          </a:xfrm>
        </p:spPr>
        <p:txBody>
          <a:bodyPr/>
          <a:lstStyle/>
          <a:p>
            <a:pPr algn="ctr"/>
            <a:r>
              <a:rPr lang="en-US" dirty="0"/>
              <a:t>Clipper Demo</a:t>
            </a:r>
          </a:p>
        </p:txBody>
      </p:sp>
    </p:spTree>
    <p:extLst>
      <p:ext uri="{BB962C8B-B14F-4D97-AF65-F5344CB8AC3E}">
        <p14:creationId xmlns:p14="http://schemas.microsoft.com/office/powerpoint/2010/main" val="40957323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1B5B7-3852-0A49-808E-9B41C42A9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440" y="35379"/>
            <a:ext cx="8229600" cy="462307"/>
          </a:xfrm>
        </p:spPr>
        <p:txBody>
          <a:bodyPr/>
          <a:lstStyle/>
          <a:p>
            <a:r>
              <a:rPr lang="en-US" dirty="0" err="1">
                <a:latin typeface="Bogle" panose="020B0503020203060203" pitchFamily="34" charset="77"/>
              </a:rPr>
              <a:t>Seldon.io</a:t>
            </a:r>
            <a:endParaRPr lang="en-US" dirty="0">
              <a:latin typeface="Bogle" panose="020B0503020203060203" pitchFamily="34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B9E47-B19F-C14C-AADF-DB60156C3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Bogle" panose="020B0503020203060203" pitchFamily="34" charset="77"/>
                <a:hlinkClick r:id="rId2"/>
              </a:rPr>
              <a:t>Seldon</a:t>
            </a:r>
            <a:r>
              <a:rPr lang="en-US" dirty="0">
                <a:latin typeface="Bogle" panose="020B0503020203060203" pitchFamily="34" charset="77"/>
              </a:rPr>
              <a:t>: London based AI company with offerings on ML serving,</a:t>
            </a:r>
          </a:p>
          <a:p>
            <a:r>
              <a:rPr lang="en-US" dirty="0">
                <a:latin typeface="Bogle" panose="020B0503020203060203" pitchFamily="34" charset="77"/>
                <a:hlinkClick r:id="rId3"/>
              </a:rPr>
              <a:t>Seldon core</a:t>
            </a:r>
            <a:r>
              <a:rPr lang="en-US" dirty="0">
                <a:latin typeface="Bogle" panose="020B0503020203060203" pitchFamily="34" charset="77"/>
              </a:rPr>
              <a:t>: Open source platform for deploying ML models on k8s </a:t>
            </a:r>
          </a:p>
          <a:p>
            <a:endParaRPr lang="en-US" dirty="0">
              <a:latin typeface="Bogle" panose="020B0503020203060203" pitchFamily="34" charset="77"/>
            </a:endParaRPr>
          </a:p>
          <a:p>
            <a:pPr marL="0" indent="0">
              <a:buNone/>
            </a:pPr>
            <a:endParaRPr lang="en-US" dirty="0">
              <a:latin typeface="Bogle" panose="020B0503020203060203" pitchFamily="34" charset="77"/>
            </a:endParaRPr>
          </a:p>
          <a:p>
            <a:r>
              <a:rPr lang="en-US" dirty="0">
                <a:latin typeface="Bogle" panose="020B0503020203060203" pitchFamily="34" charset="77"/>
              </a:rPr>
              <a:t>Built on K8s.</a:t>
            </a:r>
          </a:p>
          <a:p>
            <a:r>
              <a:rPr lang="en-US" dirty="0">
                <a:latin typeface="Bogle" panose="020B0503020203060203" pitchFamily="34" charset="77"/>
              </a:rPr>
              <a:t>Wrapping model with S2I(Source-to-Image)</a:t>
            </a:r>
          </a:p>
          <a:p>
            <a:r>
              <a:rPr lang="en-US" dirty="0">
                <a:latin typeface="Bogle" panose="020B0503020203060203" pitchFamily="34" charset="77"/>
              </a:rPr>
              <a:t>Supports </a:t>
            </a:r>
            <a:r>
              <a:rPr lang="en-US" dirty="0" err="1">
                <a:latin typeface="Bogle" panose="020B0503020203060203" pitchFamily="34" charset="77"/>
              </a:rPr>
              <a:t>Istio</a:t>
            </a:r>
            <a:r>
              <a:rPr lang="en-US" dirty="0">
                <a:latin typeface="Bogle" panose="020B0503020203060203" pitchFamily="34" charset="77"/>
              </a:rPr>
              <a:t> &amp; Ambassador for Gateway </a:t>
            </a:r>
          </a:p>
          <a:p>
            <a:r>
              <a:rPr lang="en-US" dirty="0">
                <a:latin typeface="Bogle" panose="020B0503020203060203" pitchFamily="34" charset="77"/>
              </a:rPr>
              <a:t>Support </a:t>
            </a:r>
            <a:r>
              <a:rPr lang="en-US" dirty="0" err="1">
                <a:latin typeface="Bogle" panose="020B0503020203060203" pitchFamily="34" charset="77"/>
              </a:rPr>
              <a:t>gRPC</a:t>
            </a:r>
            <a:r>
              <a:rPr lang="en-US" dirty="0">
                <a:latin typeface="Bogle" panose="020B0503020203060203" pitchFamily="34" charset="77"/>
              </a:rPr>
              <a:t> &amp; Rest</a:t>
            </a:r>
          </a:p>
          <a:p>
            <a:r>
              <a:rPr lang="en-US" dirty="0">
                <a:latin typeface="Bogle" panose="020B0503020203060203" pitchFamily="34" charset="77"/>
              </a:rPr>
              <a:t>Provides model monitoring - Grafana</a:t>
            </a:r>
          </a:p>
          <a:p>
            <a:pPr marL="0" indent="0">
              <a:buNone/>
            </a:pPr>
            <a:endParaRPr lang="en-US" dirty="0">
              <a:latin typeface="Bogle" panose="020B0503020203060203" pitchFamily="34" charset="77"/>
            </a:endParaRPr>
          </a:p>
          <a:p>
            <a:pPr marL="0" indent="0">
              <a:buNone/>
            </a:pPr>
            <a:endParaRPr lang="en-US" dirty="0">
              <a:latin typeface="Bogle" panose="020B050302020306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9034493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C8724D-B641-4142-9B84-5E0A0110C0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GB" dirty="0">
              <a:latin typeface="Bogle" panose="020B0503020203060203" pitchFamily="34" charset="77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54A8D4-7DDA-AB42-AB91-2F6F12ACE6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116AC64-5383-420D-AFE7-A77FF75B0BF8}" type="slidenum">
              <a:rPr lang="en-GB" smtClean="0">
                <a:latin typeface="Bogle" panose="020B0503020203060203" pitchFamily="34" charset="77"/>
              </a:rPr>
              <a:pPr>
                <a:defRPr/>
              </a:pPr>
              <a:t>16</a:t>
            </a:fld>
            <a:endParaRPr lang="en-GB">
              <a:latin typeface="Bogle" panose="020B0503020203060203" pitchFamily="34" charset="77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18C95E5-8431-B545-853B-386EABEB0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440" y="35379"/>
            <a:ext cx="8229600" cy="462307"/>
          </a:xfrm>
        </p:spPr>
        <p:txBody>
          <a:bodyPr/>
          <a:lstStyle/>
          <a:p>
            <a:r>
              <a:rPr lang="en-US" dirty="0">
                <a:latin typeface="Bogle" panose="020B0503020203060203" pitchFamily="34" charset="77"/>
              </a:rPr>
              <a:t>Seldon Core Architecture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7513D8D-EEAF-6A43-80E5-EDAB7CB459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8685"/>
            <a:ext cx="9144000" cy="3646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9928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4E277-B40F-1B46-8099-C8400B646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7150"/>
            <a:ext cx="8229600" cy="462307"/>
          </a:xfrm>
        </p:spPr>
        <p:txBody>
          <a:bodyPr/>
          <a:lstStyle/>
          <a:p>
            <a:r>
              <a:rPr lang="en-US" dirty="0">
                <a:latin typeface="Bogle" panose="020B0503020203060203" pitchFamily="34" charset="77"/>
              </a:rPr>
              <a:t>source-to-image(S2I)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8F81D1-3F26-1C4C-85EB-3C2D0DC8C6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691" y="1441587"/>
            <a:ext cx="6570617" cy="31207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778D000-2359-304D-A921-2D0D521B2AD1}"/>
              </a:ext>
            </a:extLst>
          </p:cNvPr>
          <p:cNvSpPr txBox="1"/>
          <p:nvPr/>
        </p:nvSpPr>
        <p:spPr>
          <a:xfrm>
            <a:off x="687977" y="581213"/>
            <a:ext cx="7733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ogle" panose="020B0503020203060203" pitchFamily="34" charset="77"/>
              </a:rPr>
              <a:t>S2I is toolkit to build reproducible container image from source code.</a:t>
            </a:r>
          </a:p>
          <a:p>
            <a:r>
              <a:rPr lang="en-US" dirty="0">
                <a:latin typeface="Bogle" panose="020B0503020203060203" pitchFamily="34" charset="77"/>
              </a:rPr>
              <a:t>S2I produce ready-to-run image by injecting source code to builder image</a:t>
            </a:r>
          </a:p>
        </p:txBody>
      </p:sp>
    </p:spTree>
    <p:extLst>
      <p:ext uri="{BB962C8B-B14F-4D97-AF65-F5344CB8AC3E}">
        <p14:creationId xmlns:p14="http://schemas.microsoft.com/office/powerpoint/2010/main" val="37485740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2385F-7D58-6145-AFA0-342ECC14A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62307"/>
          </a:xfrm>
        </p:spPr>
        <p:txBody>
          <a:bodyPr/>
          <a:lstStyle/>
          <a:p>
            <a:r>
              <a:rPr lang="en-US" dirty="0">
                <a:latin typeface="Bogle" panose="020B0503020203060203" pitchFamily="34" charset="77"/>
              </a:rPr>
              <a:t>Seldon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2545B-F9E0-4F4E-9BED-BDEE4FD5C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62307"/>
            <a:ext cx="8229600" cy="4322816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Bogle" panose="020B0503020203060203" pitchFamily="34" charset="77"/>
              </a:rPr>
              <a:t>Key features</a:t>
            </a:r>
          </a:p>
          <a:p>
            <a:r>
              <a:rPr lang="en-US" dirty="0">
                <a:latin typeface="Bogle" panose="020B0503020203060203" pitchFamily="34" charset="77"/>
              </a:rPr>
              <a:t>Seamless K8s Integration</a:t>
            </a:r>
          </a:p>
          <a:p>
            <a:pPr marL="0" indent="0">
              <a:buNone/>
            </a:pPr>
            <a:endParaRPr lang="en-US" dirty="0">
              <a:latin typeface="Bogle" panose="020B0503020203060203" pitchFamily="34" charset="77"/>
            </a:endParaRPr>
          </a:p>
          <a:p>
            <a:r>
              <a:rPr lang="en-US" dirty="0">
                <a:latin typeface="Bogle" panose="020B0503020203060203" pitchFamily="34" charset="77"/>
              </a:rPr>
              <a:t>Inference graph support</a:t>
            </a:r>
          </a:p>
          <a:p>
            <a:pPr lvl="1"/>
            <a:r>
              <a:rPr lang="en-US" dirty="0">
                <a:latin typeface="Bogle" panose="020B0503020203060203" pitchFamily="34" charset="77"/>
              </a:rPr>
              <a:t>A/B testing,  </a:t>
            </a:r>
            <a:r>
              <a:rPr lang="en-US" dirty="0" err="1">
                <a:latin typeface="Bogle" panose="020B0503020203060203" pitchFamily="34" charset="77"/>
              </a:rPr>
              <a:t>ensemblers</a:t>
            </a:r>
            <a:r>
              <a:rPr lang="en-US" dirty="0">
                <a:latin typeface="Bogle" panose="020B0503020203060203" pitchFamily="34" charset="77"/>
              </a:rPr>
              <a:t>, transformer </a:t>
            </a:r>
            <a:r>
              <a:rPr lang="en-US" dirty="0" err="1">
                <a:latin typeface="Bogle" panose="020B0503020203060203" pitchFamily="34" charset="77"/>
              </a:rPr>
              <a:t>etc</a:t>
            </a:r>
            <a:r>
              <a:rPr lang="en-US" dirty="0">
                <a:latin typeface="Bogle" panose="020B0503020203060203" pitchFamily="34" charset="77"/>
              </a:rPr>
              <a:t> </a:t>
            </a:r>
          </a:p>
          <a:p>
            <a:pPr lvl="1"/>
            <a:endParaRPr lang="en-US" dirty="0">
              <a:latin typeface="Bogle" panose="020B0503020203060203" pitchFamily="34" charset="77"/>
            </a:endParaRPr>
          </a:p>
          <a:p>
            <a:r>
              <a:rPr lang="en-US" dirty="0">
                <a:latin typeface="Bogle" panose="020B0503020203060203" pitchFamily="34" charset="77"/>
              </a:rPr>
              <a:t>Support for wide range of ml framework </a:t>
            </a:r>
          </a:p>
          <a:p>
            <a:r>
              <a:rPr lang="en-US" dirty="0">
                <a:latin typeface="Bogle" panose="020B0503020203060203" pitchFamily="34" charset="77"/>
              </a:rPr>
              <a:t>– R,Python,Spark,H2O,Keras </a:t>
            </a:r>
          </a:p>
          <a:p>
            <a:endParaRPr lang="en-US" dirty="0">
              <a:latin typeface="Bogle" panose="020B0503020203060203" pitchFamily="34" charset="77"/>
            </a:endParaRPr>
          </a:p>
          <a:p>
            <a:r>
              <a:rPr lang="en-US" dirty="0">
                <a:latin typeface="Bogle" panose="020B0503020203060203" pitchFamily="34" charset="77"/>
              </a:rPr>
              <a:t>S2I (source-to-image)  support , CI/CD</a:t>
            </a:r>
          </a:p>
          <a:p>
            <a:pPr marL="0" indent="0">
              <a:buNone/>
            </a:pPr>
            <a:endParaRPr lang="en-US" dirty="0">
              <a:latin typeface="Bogle" panose="020B0503020203060203" pitchFamily="34" charset="77"/>
            </a:endParaRPr>
          </a:p>
          <a:p>
            <a:r>
              <a:rPr lang="en-US" dirty="0">
                <a:latin typeface="Bogle" panose="020B0503020203060203" pitchFamily="34" charset="77"/>
              </a:rPr>
              <a:t>Update support </a:t>
            </a:r>
          </a:p>
          <a:p>
            <a:pPr lvl="1"/>
            <a:r>
              <a:rPr lang="en-US" dirty="0">
                <a:latin typeface="Bogle" panose="020B0503020203060203" pitchFamily="34" charset="77"/>
              </a:rPr>
              <a:t> Rolling, Canary, Blue-Green </a:t>
            </a:r>
            <a:r>
              <a:rPr lang="en-US" dirty="0" err="1">
                <a:latin typeface="Bogle" panose="020B0503020203060203" pitchFamily="34" charset="77"/>
              </a:rPr>
              <a:t>etc</a:t>
            </a:r>
            <a:endParaRPr lang="en-US" dirty="0">
              <a:latin typeface="Bogle" panose="020B0503020203060203" pitchFamily="34" charset="77"/>
            </a:endParaRPr>
          </a:p>
          <a:p>
            <a:r>
              <a:rPr lang="en-US" dirty="0">
                <a:latin typeface="Bogle" panose="020B0503020203060203" pitchFamily="34" charset="77"/>
              </a:rPr>
              <a:t>Monitoring, metrics, logging support</a:t>
            </a:r>
          </a:p>
          <a:p>
            <a:pPr marL="401638" lvl="1" indent="0">
              <a:buNone/>
            </a:pPr>
            <a:endParaRPr lang="en-US" dirty="0">
              <a:latin typeface="Bogle" panose="020B0503020203060203" pitchFamily="34" charset="77"/>
            </a:endParaRPr>
          </a:p>
          <a:p>
            <a:pPr marL="0" indent="0">
              <a:buNone/>
            </a:pPr>
            <a:endParaRPr lang="en-US" dirty="0">
              <a:latin typeface="Bogle" panose="020B0503020203060203" pitchFamily="34" charset="77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82864A-335E-674A-8F60-AAF5A4E4BBC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0E45CE-1FAC-3840-98E1-EF304C21E4B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116AC64-5383-420D-AFE7-A77FF75B0BF8}" type="slidenum">
              <a:rPr lang="en-GB" smtClean="0"/>
              <a:pPr>
                <a:defRPr/>
              </a:pPr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10025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69D17-40F1-DD46-A632-78BC2327A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6540" y="2523590"/>
            <a:ext cx="7886700" cy="523220"/>
          </a:xfrm>
        </p:spPr>
        <p:txBody>
          <a:bodyPr/>
          <a:lstStyle/>
          <a:p>
            <a:pPr algn="ctr"/>
            <a:r>
              <a:rPr lang="en-US" dirty="0"/>
              <a:t>Seldon Demo</a:t>
            </a:r>
          </a:p>
        </p:txBody>
      </p:sp>
    </p:spTree>
    <p:extLst>
      <p:ext uri="{BB962C8B-B14F-4D97-AF65-F5344CB8AC3E}">
        <p14:creationId xmlns:p14="http://schemas.microsoft.com/office/powerpoint/2010/main" val="2399110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8B54F-ED2B-2F41-84E6-90A56D906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7150"/>
            <a:ext cx="8229600" cy="462307"/>
          </a:xfrm>
        </p:spPr>
        <p:txBody>
          <a:bodyPr/>
          <a:lstStyle/>
          <a:p>
            <a:r>
              <a:rPr lang="en-US" dirty="0">
                <a:latin typeface="Bogle" panose="020B0503020203060203" pitchFamily="34" charset="77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1025C-9154-2A4A-965D-7D6B19B7F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1"/>
              </a:buClr>
            </a:pPr>
            <a:r>
              <a:rPr lang="en-US" dirty="0">
                <a:latin typeface="Bogle" panose="020B0503020203060203" pitchFamily="34" charset="77"/>
              </a:rPr>
              <a:t>Machine Learning Deployment Challenges</a:t>
            </a:r>
          </a:p>
          <a:p>
            <a:pPr>
              <a:buClr>
                <a:schemeClr val="accent1"/>
              </a:buClr>
            </a:pPr>
            <a:r>
              <a:rPr lang="en-US" dirty="0">
                <a:latin typeface="Bogle" panose="020B0503020203060203" pitchFamily="34" charset="77"/>
              </a:rPr>
              <a:t>Machine learning in Kubernetes &amp; docker</a:t>
            </a:r>
          </a:p>
          <a:p>
            <a:pPr>
              <a:buClr>
                <a:schemeClr val="accent1"/>
              </a:buClr>
            </a:pPr>
            <a:r>
              <a:rPr lang="en-US" dirty="0">
                <a:latin typeface="Bogle" panose="020B0503020203060203" pitchFamily="34" charset="77"/>
              </a:rPr>
              <a:t>Rise of Model Servers</a:t>
            </a:r>
          </a:p>
          <a:p>
            <a:pPr>
              <a:buClr>
                <a:schemeClr val="accent1"/>
              </a:buClr>
            </a:pPr>
            <a:r>
              <a:rPr lang="en-US" dirty="0">
                <a:latin typeface="Bogle" panose="020B0503020203060203" pitchFamily="34" charset="77"/>
              </a:rPr>
              <a:t>Clipper</a:t>
            </a:r>
          </a:p>
          <a:p>
            <a:pPr>
              <a:buClr>
                <a:schemeClr val="accent1"/>
              </a:buClr>
            </a:pPr>
            <a:r>
              <a:rPr lang="en-US" dirty="0">
                <a:latin typeface="Bogle" panose="020B0503020203060203" pitchFamily="34" charset="77"/>
              </a:rPr>
              <a:t>Clipper Demo</a:t>
            </a:r>
          </a:p>
          <a:p>
            <a:pPr>
              <a:buClr>
                <a:schemeClr val="accent1"/>
              </a:buClr>
            </a:pPr>
            <a:r>
              <a:rPr lang="en-US" dirty="0">
                <a:latin typeface="Bogle" panose="020B0503020203060203" pitchFamily="34" charset="77"/>
              </a:rPr>
              <a:t>Seldon core </a:t>
            </a:r>
          </a:p>
          <a:p>
            <a:pPr>
              <a:buClr>
                <a:schemeClr val="accent1"/>
              </a:buClr>
            </a:pPr>
            <a:r>
              <a:rPr lang="en-US" dirty="0">
                <a:latin typeface="Bogle" panose="020B0503020203060203" pitchFamily="34" charset="77"/>
              </a:rPr>
              <a:t>Seldon Demo </a:t>
            </a:r>
          </a:p>
          <a:p>
            <a:pPr marL="0" indent="0">
              <a:buClr>
                <a:schemeClr val="accent1"/>
              </a:buClr>
              <a:buNone/>
            </a:pPr>
            <a:endParaRPr lang="en-US" dirty="0">
              <a:latin typeface="Bogle" panose="020B0503020203060203" pitchFamily="34" charset="77"/>
            </a:endParaRPr>
          </a:p>
          <a:p>
            <a:pPr>
              <a:buClr>
                <a:schemeClr val="accent1"/>
              </a:buClr>
            </a:pPr>
            <a:endParaRPr lang="en-US" dirty="0">
              <a:latin typeface="Bogle" panose="020B050302020306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6216346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CE887-D42D-D946-B4E1-A63CCF655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5" y="2984362"/>
            <a:ext cx="7886700" cy="523220"/>
          </a:xfrm>
        </p:spPr>
        <p:txBody>
          <a:bodyPr/>
          <a:lstStyle/>
          <a:p>
            <a:pPr algn="ctr"/>
            <a:r>
              <a:rPr lang="en-US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29226663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6890A-6864-B74E-862D-676D5B154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8693"/>
            <a:ext cx="8229600" cy="462307"/>
          </a:xfrm>
        </p:spPr>
        <p:txBody>
          <a:bodyPr/>
          <a:lstStyle/>
          <a:p>
            <a:r>
              <a:rPr lang="en-US" dirty="0"/>
              <a:t>References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627AF-D88B-2B43-867E-DEA5092FD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http://clipper.ai/</a:t>
            </a:r>
            <a:endParaRPr lang="en-US" dirty="0"/>
          </a:p>
          <a:p>
            <a:r>
              <a:rPr lang="en-US" dirty="0">
                <a:hlinkClick r:id="rId3"/>
              </a:rPr>
              <a:t>https://github.com/SeldonIO/seldon-core</a:t>
            </a:r>
            <a:endParaRPr lang="en-US" dirty="0"/>
          </a:p>
          <a:p>
            <a:r>
              <a:rPr lang="en-US" dirty="0">
                <a:hlinkClick r:id="rId4"/>
              </a:rPr>
              <a:t>https://www.seldon.io/</a:t>
            </a:r>
            <a:endParaRPr lang="en-US" dirty="0"/>
          </a:p>
          <a:p>
            <a:r>
              <a:rPr lang="en-US" dirty="0">
                <a:hlinkClick r:id="rId5"/>
              </a:rPr>
              <a:t>https://papers.nips.cc/paper/5656-hidden-technical-debt-in-machine-learning-systems.pdf</a:t>
            </a:r>
            <a:endParaRPr lang="en-US" dirty="0"/>
          </a:p>
          <a:p>
            <a:r>
              <a:rPr lang="en-US" dirty="0">
                <a:hlinkClick r:id="rId6"/>
              </a:rPr>
              <a:t>https://github.com/openshift/source-to-image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1E41BB-0A60-174D-88A7-BC37B4867A8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Wal-Mart – Confidential – Do not distribute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CF7FCE-B691-3849-B405-73A2EAC387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116AC64-5383-420D-AFE7-A77FF75B0BF8}" type="slidenum">
              <a:rPr lang="en-GB" smtClean="0"/>
              <a:pPr>
                <a:defRPr/>
              </a:pPr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3341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3C1FE78-1D18-824A-AC0E-0E07CBAA2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19" y="3814746"/>
            <a:ext cx="9094381" cy="779558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>
                <a:latin typeface="Bogle" panose="020B0503020203060203" pitchFamily="34" charset="77"/>
              </a:rPr>
              <a:t>Only a small fraction ML systems is composed of the ML code.</a:t>
            </a:r>
          </a:p>
          <a:p>
            <a:pPr marL="0" indent="0">
              <a:buNone/>
            </a:pPr>
            <a:r>
              <a:rPr lang="en-US" sz="1600" dirty="0">
                <a:latin typeface="Bogle" panose="020B0503020203060203" pitchFamily="34" charset="77"/>
              </a:rPr>
              <a:t>The surrounding infrastructure is vast and complex.</a:t>
            </a:r>
            <a:br>
              <a:rPr lang="en-US" sz="1600" dirty="0">
                <a:latin typeface="Bogle" panose="020B0503020203060203" pitchFamily="34" charset="77"/>
              </a:rPr>
            </a:br>
            <a:r>
              <a:rPr lang="en-US" sz="1600" dirty="0">
                <a:latin typeface="Bogle" panose="020B0503020203060203" pitchFamily="34" charset="77"/>
                <a:hlinkClick r:id="rId2"/>
              </a:rPr>
              <a:t>https://papers.nips.cc/paper/5656-hidden-technical-debt-in-machine-learning-systems.pdf</a:t>
            </a:r>
            <a:endParaRPr lang="en-US" sz="1600" dirty="0">
              <a:latin typeface="Bogle" panose="020B0503020203060203" pitchFamily="34" charset="77"/>
            </a:endParaRPr>
          </a:p>
          <a:p>
            <a:pPr marL="0" indent="0">
              <a:buNone/>
            </a:pPr>
            <a:endParaRPr lang="en-US" sz="1600" dirty="0">
              <a:latin typeface="Bogle" panose="020B0503020203060203" pitchFamily="34" charset="77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76685A8-6927-5940-AF5D-7DBCF8B5E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814" y="0"/>
            <a:ext cx="8229600" cy="462307"/>
          </a:xfrm>
        </p:spPr>
        <p:txBody>
          <a:bodyPr/>
          <a:lstStyle/>
          <a:p>
            <a:r>
              <a:rPr lang="en-US" dirty="0">
                <a:latin typeface="Bogle" panose="020B0503020203060203" pitchFamily="34" charset="77"/>
              </a:rPr>
              <a:t>Machine Learning Deployment challenges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9D16B1-5B2F-3543-AEBF-B3F6078E90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BFFE39-05DB-4B48-9271-21B33BD4C6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B3A5B5-D464-4D94-A6FF-B439700E06B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9E9FAF-B832-934C-B839-69EC1741FAD0}"/>
              </a:ext>
            </a:extLst>
          </p:cNvPr>
          <p:cNvSpPr/>
          <p:nvPr/>
        </p:nvSpPr>
        <p:spPr bwMode="auto">
          <a:xfrm>
            <a:off x="3213342" y="2098538"/>
            <a:ext cx="598051" cy="42653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120000"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Arial" charset="0"/>
              </a:rPr>
              <a:t>ML </a:t>
            </a:r>
          </a:p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120000"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Arial" charset="0"/>
              </a:rPr>
              <a:t>Code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D6D6D8-0DDC-BA4A-B7A8-7B4489AC07DB}"/>
              </a:ext>
            </a:extLst>
          </p:cNvPr>
          <p:cNvSpPr/>
          <p:nvPr/>
        </p:nvSpPr>
        <p:spPr bwMode="auto">
          <a:xfrm>
            <a:off x="2971800" y="1427622"/>
            <a:ext cx="685800" cy="6858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287338" marR="0" indent="-2873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120000"/>
              <a:buFont typeface="Times" pitchFamily="18" charset="0"/>
              <a:buChar char="•"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405EE7-43BF-7248-8B54-0169802D9EB2}"/>
              </a:ext>
            </a:extLst>
          </p:cNvPr>
          <p:cNvSpPr/>
          <p:nvPr/>
        </p:nvSpPr>
        <p:spPr bwMode="auto">
          <a:xfrm>
            <a:off x="440256" y="1343972"/>
            <a:ext cx="1066800" cy="1447800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120000"/>
              <a:tabLst/>
            </a:pPr>
            <a:r>
              <a:rPr kumimoji="0" 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Configuration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B2DF6B-2B49-CA4D-A19D-9297C3C4F087}"/>
              </a:ext>
            </a:extLst>
          </p:cNvPr>
          <p:cNvSpPr/>
          <p:nvPr/>
        </p:nvSpPr>
        <p:spPr bwMode="auto">
          <a:xfrm>
            <a:off x="1548477" y="1630325"/>
            <a:ext cx="1497935" cy="923331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120000"/>
              <a:tabLst/>
            </a:pPr>
            <a:r>
              <a:rPr kumimoji="0" 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Data Collection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A23473-A8B6-5241-B7AA-4EC8B319B804}"/>
              </a:ext>
            </a:extLst>
          </p:cNvPr>
          <p:cNvSpPr/>
          <p:nvPr/>
        </p:nvSpPr>
        <p:spPr bwMode="auto">
          <a:xfrm>
            <a:off x="1712912" y="2613589"/>
            <a:ext cx="1600200" cy="728067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120000"/>
              <a:tabLst/>
            </a:pPr>
            <a:r>
              <a:rPr lang="en-US" sz="1200" dirty="0">
                <a:latin typeface="Arial" charset="0"/>
              </a:rPr>
              <a:t>Feature extraction</a:t>
            </a:r>
            <a:endParaRPr kumimoji="0" lang="en-US" sz="1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2AE639-8776-CA41-A3D9-18E704BEA6DA}"/>
              </a:ext>
            </a:extLst>
          </p:cNvPr>
          <p:cNvSpPr/>
          <p:nvPr/>
        </p:nvSpPr>
        <p:spPr bwMode="auto">
          <a:xfrm>
            <a:off x="3087833" y="971550"/>
            <a:ext cx="1014816" cy="1030541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120000"/>
              <a:tabLst/>
            </a:pPr>
            <a:r>
              <a:rPr kumimoji="0" 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Data Verification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906957-8129-8C47-9611-4969E95CF7B3}"/>
              </a:ext>
            </a:extLst>
          </p:cNvPr>
          <p:cNvSpPr/>
          <p:nvPr/>
        </p:nvSpPr>
        <p:spPr bwMode="auto">
          <a:xfrm>
            <a:off x="4197417" y="982986"/>
            <a:ext cx="1014816" cy="103054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120000"/>
              <a:tabLst/>
            </a:pPr>
            <a:r>
              <a:rPr kumimoji="0" 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Machine Resource Management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0D84290-29A6-E541-AD88-FB97F19AAB18}"/>
              </a:ext>
            </a:extLst>
          </p:cNvPr>
          <p:cNvSpPr/>
          <p:nvPr/>
        </p:nvSpPr>
        <p:spPr bwMode="auto">
          <a:xfrm>
            <a:off x="3916833" y="2103237"/>
            <a:ext cx="1207651" cy="46056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120000"/>
              <a:tabLst/>
            </a:pPr>
            <a:r>
              <a:rPr lang="en-US" sz="1200" dirty="0">
                <a:latin typeface="Arial" charset="0"/>
              </a:rPr>
              <a:t>Analysis Tools</a:t>
            </a:r>
            <a:endParaRPr kumimoji="0" lang="en-US" sz="1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BF08F34-18F5-5C49-8648-C2A8ABA840D6}"/>
              </a:ext>
            </a:extLst>
          </p:cNvPr>
          <p:cNvSpPr/>
          <p:nvPr/>
        </p:nvSpPr>
        <p:spPr bwMode="auto">
          <a:xfrm>
            <a:off x="3480042" y="2647745"/>
            <a:ext cx="1600200" cy="728067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120000"/>
              <a:tabLst/>
            </a:pPr>
            <a:r>
              <a:rPr lang="en-US" sz="1200" dirty="0">
                <a:latin typeface="Arial" charset="0"/>
              </a:rPr>
              <a:t>Process </a:t>
            </a:r>
          </a:p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120000"/>
              <a:tabLst/>
            </a:pPr>
            <a:r>
              <a:rPr lang="en-US" sz="1200" dirty="0">
                <a:latin typeface="Arial" charset="0"/>
              </a:rPr>
              <a:t>Management Tool</a:t>
            </a:r>
            <a:endParaRPr kumimoji="0" lang="en-US" sz="1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073D87E-EC09-2443-AF9A-BFCBE9F7F1BE}"/>
              </a:ext>
            </a:extLst>
          </p:cNvPr>
          <p:cNvSpPr/>
          <p:nvPr/>
        </p:nvSpPr>
        <p:spPr bwMode="auto">
          <a:xfrm>
            <a:off x="5291414" y="982986"/>
            <a:ext cx="1066800" cy="244261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120000"/>
              <a:tabLst/>
            </a:pPr>
            <a:r>
              <a:rPr kumimoji="0" 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Serving Infrastructure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51159DE-6698-8945-925E-325013CA5636}"/>
              </a:ext>
            </a:extLst>
          </p:cNvPr>
          <p:cNvSpPr/>
          <p:nvPr/>
        </p:nvSpPr>
        <p:spPr bwMode="auto">
          <a:xfrm>
            <a:off x="6437395" y="1343972"/>
            <a:ext cx="877805" cy="77955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120000"/>
              <a:tabLst/>
            </a:pPr>
            <a:r>
              <a:rPr kumimoji="0" 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Monitoring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539C3BB-DBC5-C242-ADBF-934A25B972C5}"/>
              </a:ext>
            </a:extLst>
          </p:cNvPr>
          <p:cNvSpPr/>
          <p:nvPr/>
        </p:nvSpPr>
        <p:spPr>
          <a:xfrm>
            <a:off x="336799" y="581635"/>
            <a:ext cx="70927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Bogle" panose="020B0503020203060203" pitchFamily="34" charset="77"/>
              </a:rPr>
              <a:t>Hidden Technical Debt in Machine Learning Systems – Google Paper </a:t>
            </a:r>
          </a:p>
        </p:txBody>
      </p:sp>
    </p:spTree>
    <p:extLst>
      <p:ext uri="{BB962C8B-B14F-4D97-AF65-F5344CB8AC3E}">
        <p14:creationId xmlns:p14="http://schemas.microsoft.com/office/powerpoint/2010/main" val="2800091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56908-F6DF-F94F-A5E6-FCD076C96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3423"/>
            <a:ext cx="8229600" cy="462307"/>
          </a:xfrm>
        </p:spPr>
        <p:txBody>
          <a:bodyPr/>
          <a:lstStyle/>
          <a:p>
            <a:r>
              <a:rPr lang="en-US" dirty="0">
                <a:latin typeface="Bogle" panose="020B0503020203060203" pitchFamily="34" charset="77"/>
              </a:rPr>
              <a:t>Challenges in ML deployment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8F302D-1301-BE4F-9F87-EE931E1BB0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4517FF-BE68-4140-9767-5EF4A750E1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116AC64-5383-420D-AFE7-A77FF75B0BF8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ABF8E9E8-51A5-7343-A710-70BE93AEC59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3956479"/>
              </p:ext>
            </p:extLst>
          </p:nvPr>
        </p:nvGraphicFramePr>
        <p:xfrm>
          <a:off x="228600" y="1733551"/>
          <a:ext cx="4572000" cy="9401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D516F786-26FD-374D-915F-10F3AC12A61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9603123"/>
              </p:ext>
            </p:extLst>
          </p:nvPr>
        </p:nvGraphicFramePr>
        <p:xfrm>
          <a:off x="5029200" y="1894341"/>
          <a:ext cx="3962401" cy="6774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31DB7F04-C272-C742-A1C0-9D8E5CC7ABD5}"/>
              </a:ext>
            </a:extLst>
          </p:cNvPr>
          <p:cNvSpPr txBox="1"/>
          <p:nvPr/>
        </p:nvSpPr>
        <p:spPr>
          <a:xfrm>
            <a:off x="1371600" y="1499666"/>
            <a:ext cx="1696595" cy="370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Bogle" panose="020B0503020203060203" pitchFamily="34" charset="77"/>
              </a:rPr>
              <a:t>Model Training 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2635F32-1A06-314D-91A3-387D2E9CE40D}"/>
              </a:ext>
            </a:extLst>
          </p:cNvPr>
          <p:cNvCxnSpPr>
            <a:cxnSpLocks/>
          </p:cNvCxnSpPr>
          <p:nvPr/>
        </p:nvCxnSpPr>
        <p:spPr>
          <a:xfrm>
            <a:off x="5181600" y="1894341"/>
            <a:ext cx="3581400" cy="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C9FFA22-EDCB-D545-9104-9711502CD0A6}"/>
              </a:ext>
            </a:extLst>
          </p:cNvPr>
          <p:cNvCxnSpPr>
            <a:cxnSpLocks/>
          </p:cNvCxnSpPr>
          <p:nvPr/>
        </p:nvCxnSpPr>
        <p:spPr>
          <a:xfrm flipV="1">
            <a:off x="304800" y="1885951"/>
            <a:ext cx="4267200" cy="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5AC1C5B-3785-3C4C-BF9F-25E9546D9B17}"/>
              </a:ext>
            </a:extLst>
          </p:cNvPr>
          <p:cNvSpPr txBox="1"/>
          <p:nvPr/>
        </p:nvSpPr>
        <p:spPr>
          <a:xfrm>
            <a:off x="5650707" y="1516619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Bogle" panose="020B0503020203060203" pitchFamily="34" charset="77"/>
              </a:rPr>
              <a:t>Deployment (MLOPS)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E04A01E-CE2F-1A4C-895B-E7970DEC6C55}"/>
              </a:ext>
            </a:extLst>
          </p:cNvPr>
          <p:cNvSpPr txBox="1"/>
          <p:nvPr/>
        </p:nvSpPr>
        <p:spPr>
          <a:xfrm>
            <a:off x="5650706" y="2673725"/>
            <a:ext cx="298370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Bogle" panose="020B0503020203060203" pitchFamily="34" charset="77"/>
              </a:rPr>
              <a:t>Lack of frameworks for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  <a:latin typeface="Bogle" panose="020B0503020203060203" pitchFamily="34" charset="77"/>
              </a:rPr>
              <a:t>Deployment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  <a:latin typeface="Bogle" panose="020B0503020203060203" pitchFamily="34" charset="77"/>
              </a:rPr>
              <a:t>Monitoring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  <a:latin typeface="Bogle" panose="020B0503020203060203" pitchFamily="34" charset="77"/>
              </a:rPr>
              <a:t>A/B testing , MAB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  <a:latin typeface="Bogle" panose="020B0503020203060203" pitchFamily="34" charset="77"/>
              </a:rPr>
              <a:t>Feedback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  <a:latin typeface="Bogle" panose="020B0503020203060203" pitchFamily="34" charset="77"/>
              </a:rPr>
              <a:t>Model interoperability</a:t>
            </a:r>
          </a:p>
          <a:p>
            <a:endParaRPr lang="en-US" sz="1600" dirty="0">
              <a:solidFill>
                <a:schemeClr val="accent1"/>
              </a:solidFill>
              <a:latin typeface="Bogle" panose="020B0503020203060203" pitchFamily="34" charset="77"/>
            </a:endParaRPr>
          </a:p>
          <a:p>
            <a:endParaRPr lang="en-US" sz="1600" dirty="0">
              <a:solidFill>
                <a:schemeClr val="accent1"/>
              </a:solidFill>
              <a:latin typeface="Bogle" panose="020B0503020203060203" pitchFamily="34" charset="77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2331B26-0EA0-ED45-9B58-C5D1E76F6505}"/>
              </a:ext>
            </a:extLst>
          </p:cNvPr>
          <p:cNvSpPr/>
          <p:nvPr/>
        </p:nvSpPr>
        <p:spPr>
          <a:xfrm>
            <a:off x="457200" y="677308"/>
            <a:ext cx="7696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Bogle" panose="020B0503020203060203" pitchFamily="34" charset="77"/>
              </a:rPr>
              <a:t>Focus of ML ecosystem has been on model building, not deployment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C2E206C-86F3-2242-93CC-667DA0D51F97}"/>
              </a:ext>
            </a:extLst>
          </p:cNvPr>
          <p:cNvSpPr txBox="1"/>
          <p:nvPr/>
        </p:nvSpPr>
        <p:spPr>
          <a:xfrm>
            <a:off x="761999" y="2826125"/>
            <a:ext cx="26550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Bogle" panose="020B0503020203060203" pitchFamily="34" charset="77"/>
              </a:rPr>
              <a:t>Multiple frameworks for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  <a:latin typeface="Bogle" panose="020B0503020203060203" pitchFamily="34" charset="77"/>
              </a:rPr>
              <a:t>Data processing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  <a:latin typeface="Bogle" panose="020B0503020203060203" pitchFamily="34" charset="77"/>
              </a:rPr>
              <a:t>Feature engineering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  <a:latin typeface="Bogle" panose="020B0503020203060203" pitchFamily="34" charset="77"/>
              </a:rPr>
              <a:t>Training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  <a:latin typeface="Bogle" panose="020B0503020203060203" pitchFamily="34" charset="77"/>
              </a:rPr>
              <a:t>Evolution</a:t>
            </a:r>
          </a:p>
          <a:p>
            <a:endParaRPr lang="en-US" sz="1600" dirty="0">
              <a:solidFill>
                <a:schemeClr val="accent1"/>
              </a:solidFill>
              <a:latin typeface="Bogle" panose="020B050302020306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239673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E9620-869B-C141-8435-DAF172A3A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712" y="77469"/>
            <a:ext cx="8229600" cy="462307"/>
          </a:xfrm>
        </p:spPr>
        <p:txBody>
          <a:bodyPr/>
          <a:lstStyle/>
          <a:p>
            <a:r>
              <a:rPr lang="en-US" dirty="0">
                <a:latin typeface="Bogle" panose="020B0503020203060203" pitchFamily="34" charset="77"/>
              </a:rPr>
              <a:t>Challenges in model deployment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27DAC2-438F-6148-8276-D7EC339E19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116AC64-5383-420D-AFE7-A77FF75B0BF8}" type="slidenum">
              <a:rPr lang="en-GB" smtClean="0">
                <a:latin typeface="Bogle" panose="020B0503020203060203" pitchFamily="34" charset="77"/>
              </a:rPr>
              <a:pPr>
                <a:defRPr/>
              </a:pPr>
              <a:t>5</a:t>
            </a:fld>
            <a:endParaRPr lang="en-GB">
              <a:latin typeface="Bogle" panose="020B0503020203060203" pitchFamily="34" charset="77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FE94B93-B58E-9146-86EA-53C74B9274C1}"/>
              </a:ext>
            </a:extLst>
          </p:cNvPr>
          <p:cNvSpPr txBox="1">
            <a:spLocks/>
          </p:cNvSpPr>
          <p:nvPr/>
        </p:nvSpPr>
        <p:spPr bwMode="auto">
          <a:xfrm>
            <a:off x="533400" y="661642"/>
            <a:ext cx="5410200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6038" rIns="0" bIns="46038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charset="0"/>
              </a:defRPr>
            </a:lvl9pPr>
          </a:lstStyle>
          <a:p>
            <a:r>
              <a:rPr lang="en-US" sz="1800" b="0" dirty="0">
                <a:latin typeface="Bogle" panose="020B0503020203060203" pitchFamily="34" charset="77"/>
              </a:rPr>
              <a:t>Diversity of ML ecosystem</a:t>
            </a:r>
          </a:p>
        </p:txBody>
      </p:sp>
      <p:sp>
        <p:nvSpPr>
          <p:cNvPr id="7" name="3. Unit of measure">
            <a:extLst>
              <a:ext uri="{FF2B5EF4-FFF2-40B4-BE49-F238E27FC236}">
                <a16:creationId xmlns:a16="http://schemas.microsoft.com/office/drawing/2014/main" id="{CDDE7145-1CBB-9C40-8AD6-99AF8BDD37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6392" y="2105071"/>
            <a:ext cx="1372758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171450" indent="-171450">
              <a:buFont typeface="Wingdings" pitchFamily="2" charset="2"/>
              <a:buChar char="§"/>
              <a:defRPr/>
            </a:pPr>
            <a:r>
              <a:rPr lang="en-US" sz="1400" dirty="0">
                <a:solidFill>
                  <a:schemeClr val="accent2"/>
                </a:solidFill>
                <a:latin typeface="Bogle" panose="020B0503020203060203" pitchFamily="34" charset="77"/>
              </a:rPr>
              <a:t>R</a:t>
            </a:r>
          </a:p>
          <a:p>
            <a:pPr marL="171450" indent="-171450">
              <a:buFont typeface="Wingdings" pitchFamily="2" charset="2"/>
              <a:buChar char="§"/>
              <a:defRPr/>
            </a:pPr>
            <a:r>
              <a:rPr lang="en-US" sz="1400" dirty="0">
                <a:solidFill>
                  <a:schemeClr val="accent2"/>
                </a:solidFill>
                <a:latin typeface="Bogle" panose="020B0503020203060203" pitchFamily="34" charset="77"/>
              </a:rPr>
              <a:t>Python</a:t>
            </a:r>
          </a:p>
          <a:p>
            <a:pPr marL="171450" indent="-171450">
              <a:buFont typeface="Wingdings" pitchFamily="2" charset="2"/>
              <a:buChar char="§"/>
              <a:defRPr/>
            </a:pPr>
            <a:r>
              <a:rPr lang="en-US" sz="1400" dirty="0">
                <a:solidFill>
                  <a:schemeClr val="accent2"/>
                </a:solidFill>
                <a:latin typeface="Bogle" panose="020B0503020203060203" pitchFamily="34" charset="77"/>
              </a:rPr>
              <a:t>Scala</a:t>
            </a:r>
          </a:p>
          <a:p>
            <a:pPr marL="171450" indent="-171450">
              <a:buFont typeface="Wingdings" pitchFamily="2" charset="2"/>
              <a:buChar char="§"/>
              <a:defRPr/>
            </a:pPr>
            <a:r>
              <a:rPr lang="en-US" sz="1400" dirty="0">
                <a:solidFill>
                  <a:schemeClr val="accent2"/>
                </a:solidFill>
                <a:latin typeface="Bogle" panose="020B0503020203060203" pitchFamily="34" charset="77"/>
              </a:rPr>
              <a:t>Java</a:t>
            </a:r>
          </a:p>
          <a:p>
            <a:pPr marL="171450" indent="-171450">
              <a:buFont typeface="Wingdings" pitchFamily="2" charset="2"/>
              <a:buChar char="§"/>
              <a:defRPr/>
            </a:pPr>
            <a:r>
              <a:rPr lang="en-US" sz="1400" dirty="0" err="1">
                <a:solidFill>
                  <a:schemeClr val="accent2"/>
                </a:solidFill>
                <a:latin typeface="Bogle" panose="020B0503020203060203" pitchFamily="34" charset="77"/>
              </a:rPr>
              <a:t>Cuda</a:t>
            </a:r>
            <a:r>
              <a:rPr lang="en-US" sz="1400" dirty="0">
                <a:solidFill>
                  <a:schemeClr val="accent2"/>
                </a:solidFill>
                <a:latin typeface="Bogle" panose="020B0503020203060203" pitchFamily="34" charset="77"/>
              </a:rPr>
              <a:t>(C++)</a:t>
            </a:r>
          </a:p>
        </p:txBody>
      </p:sp>
      <p:sp>
        <p:nvSpPr>
          <p:cNvPr id="8" name="3. Unit of measure">
            <a:extLst>
              <a:ext uri="{FF2B5EF4-FFF2-40B4-BE49-F238E27FC236}">
                <a16:creationId xmlns:a16="http://schemas.microsoft.com/office/drawing/2014/main" id="{4D35D698-36AD-B749-9658-607287F7FC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693" y="1643980"/>
            <a:ext cx="22489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en-US" sz="2000" b="1" dirty="0">
                <a:solidFill>
                  <a:schemeClr val="bg2"/>
                </a:solidFill>
                <a:latin typeface="Bogle" panose="020B0503020203060203" pitchFamily="34" charset="77"/>
              </a:rPr>
              <a:t>Multiple Languages</a:t>
            </a:r>
          </a:p>
        </p:txBody>
      </p:sp>
      <p:sp>
        <p:nvSpPr>
          <p:cNvPr id="9" name="3. Unit of measure">
            <a:extLst>
              <a:ext uri="{FF2B5EF4-FFF2-40B4-BE49-F238E27FC236}">
                <a16:creationId xmlns:a16="http://schemas.microsoft.com/office/drawing/2014/main" id="{061F1A17-A716-9A48-9AFF-520D8BE64A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1870" y="2114526"/>
            <a:ext cx="1372758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171450" indent="-171450">
              <a:buFont typeface="Wingdings" pitchFamily="2" charset="2"/>
              <a:buChar char="§"/>
              <a:defRPr/>
            </a:pPr>
            <a:r>
              <a:rPr lang="en-US" sz="1400" dirty="0" err="1">
                <a:solidFill>
                  <a:schemeClr val="accent2"/>
                </a:solidFill>
                <a:latin typeface="Bogle" panose="020B0503020203060203" pitchFamily="34" charset="77"/>
              </a:rPr>
              <a:t>Sklearn</a:t>
            </a:r>
            <a:endParaRPr lang="en-US" sz="1400" dirty="0">
              <a:solidFill>
                <a:schemeClr val="accent2"/>
              </a:solidFill>
              <a:latin typeface="Bogle" panose="020B0503020203060203" pitchFamily="34" charset="77"/>
            </a:endParaRPr>
          </a:p>
          <a:p>
            <a:pPr marL="171450" indent="-171450">
              <a:buFont typeface="Wingdings" pitchFamily="2" charset="2"/>
              <a:buChar char="§"/>
              <a:defRPr/>
            </a:pPr>
            <a:r>
              <a:rPr lang="en-US" sz="1400" dirty="0" err="1">
                <a:solidFill>
                  <a:schemeClr val="accent2"/>
                </a:solidFill>
                <a:latin typeface="Bogle" panose="020B0503020203060203" pitchFamily="34" charset="77"/>
              </a:rPr>
              <a:t>SparkML</a:t>
            </a:r>
            <a:endParaRPr lang="en-US" sz="1400" dirty="0">
              <a:solidFill>
                <a:schemeClr val="accent2"/>
              </a:solidFill>
              <a:latin typeface="Bogle" panose="020B0503020203060203" pitchFamily="34" charset="77"/>
            </a:endParaRPr>
          </a:p>
          <a:p>
            <a:pPr marL="171450" indent="-171450">
              <a:buFont typeface="Wingdings" pitchFamily="2" charset="2"/>
              <a:buChar char="§"/>
              <a:defRPr/>
            </a:pPr>
            <a:r>
              <a:rPr lang="en-US" sz="1400" dirty="0" err="1">
                <a:solidFill>
                  <a:schemeClr val="accent2"/>
                </a:solidFill>
                <a:latin typeface="Bogle" panose="020B0503020203060203" pitchFamily="34" charset="77"/>
              </a:rPr>
              <a:t>Tensorflow</a:t>
            </a:r>
            <a:endParaRPr lang="en-US" sz="1400" dirty="0">
              <a:solidFill>
                <a:schemeClr val="accent2"/>
              </a:solidFill>
              <a:latin typeface="Bogle" panose="020B0503020203060203" pitchFamily="34" charset="77"/>
            </a:endParaRPr>
          </a:p>
          <a:p>
            <a:pPr marL="171450" indent="-171450">
              <a:buFont typeface="Wingdings" pitchFamily="2" charset="2"/>
              <a:buChar char="§"/>
              <a:defRPr/>
            </a:pPr>
            <a:r>
              <a:rPr lang="en-US" sz="1400" dirty="0">
                <a:solidFill>
                  <a:schemeClr val="accent2"/>
                </a:solidFill>
                <a:latin typeface="Bogle" panose="020B0503020203060203" pitchFamily="34" charset="77"/>
              </a:rPr>
              <a:t>H2O</a:t>
            </a:r>
          </a:p>
          <a:p>
            <a:pPr marL="171450" indent="-171450">
              <a:buFont typeface="Wingdings" pitchFamily="2" charset="2"/>
              <a:buChar char="§"/>
              <a:defRPr/>
            </a:pPr>
            <a:r>
              <a:rPr lang="en-US" sz="1400" dirty="0" err="1">
                <a:solidFill>
                  <a:schemeClr val="accent2"/>
                </a:solidFill>
                <a:latin typeface="Bogle" panose="020B0503020203060203" pitchFamily="34" charset="77"/>
              </a:rPr>
              <a:t>Pytorch</a:t>
            </a:r>
            <a:endParaRPr lang="en-US" sz="1400" dirty="0">
              <a:solidFill>
                <a:schemeClr val="accent2"/>
              </a:solidFill>
              <a:latin typeface="Bogle" panose="020B0503020203060203" pitchFamily="34" charset="77"/>
            </a:endParaRPr>
          </a:p>
        </p:txBody>
      </p:sp>
      <p:sp>
        <p:nvSpPr>
          <p:cNvPr id="10" name="3. Unit of measure">
            <a:extLst>
              <a:ext uri="{FF2B5EF4-FFF2-40B4-BE49-F238E27FC236}">
                <a16:creationId xmlns:a16="http://schemas.microsoft.com/office/drawing/2014/main" id="{2473F5F1-193A-A842-84C1-F218931DAB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3156" y="1643980"/>
            <a:ext cx="30304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en-US" sz="2000" b="1" dirty="0">
                <a:solidFill>
                  <a:schemeClr val="bg2"/>
                </a:solidFill>
                <a:latin typeface="Bogle" panose="020B0503020203060203" pitchFamily="34" charset="77"/>
              </a:rPr>
              <a:t>Multiple ML Frameworks</a:t>
            </a:r>
          </a:p>
        </p:txBody>
      </p:sp>
      <p:sp>
        <p:nvSpPr>
          <p:cNvPr id="11" name="3. Unit of measure">
            <a:extLst>
              <a:ext uri="{FF2B5EF4-FFF2-40B4-BE49-F238E27FC236}">
                <a16:creationId xmlns:a16="http://schemas.microsoft.com/office/drawing/2014/main" id="{AFE88FC9-E996-6749-8ECB-803D39C090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7349" y="2033141"/>
            <a:ext cx="1372758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171450" indent="-171450">
              <a:buFont typeface="Wingdings" pitchFamily="2" charset="2"/>
              <a:buChar char="§"/>
              <a:defRPr/>
            </a:pPr>
            <a:r>
              <a:rPr lang="en-US" sz="1400" dirty="0">
                <a:solidFill>
                  <a:schemeClr val="accent2"/>
                </a:solidFill>
                <a:latin typeface="Bogle" panose="020B0503020203060203" pitchFamily="34" charset="77"/>
              </a:rPr>
              <a:t>CPU</a:t>
            </a:r>
          </a:p>
          <a:p>
            <a:pPr marL="171450" indent="-171450">
              <a:buFont typeface="Wingdings" pitchFamily="2" charset="2"/>
              <a:buChar char="§"/>
              <a:defRPr/>
            </a:pPr>
            <a:r>
              <a:rPr lang="en-US" sz="1400" dirty="0">
                <a:solidFill>
                  <a:schemeClr val="accent2"/>
                </a:solidFill>
                <a:latin typeface="Bogle" panose="020B0503020203060203" pitchFamily="34" charset="77"/>
              </a:rPr>
              <a:t>GPU</a:t>
            </a:r>
          </a:p>
          <a:p>
            <a:pPr marL="171450" indent="-171450">
              <a:buFont typeface="Wingdings" pitchFamily="2" charset="2"/>
              <a:buChar char="§"/>
              <a:defRPr/>
            </a:pPr>
            <a:r>
              <a:rPr lang="en-US" sz="1400" dirty="0">
                <a:solidFill>
                  <a:schemeClr val="accent2"/>
                </a:solidFill>
                <a:latin typeface="Bogle" panose="020B0503020203060203" pitchFamily="34" charset="77"/>
              </a:rPr>
              <a:t>Edge</a:t>
            </a:r>
          </a:p>
          <a:p>
            <a:pPr>
              <a:defRPr/>
            </a:pPr>
            <a:endParaRPr lang="en-US" sz="1400" dirty="0">
              <a:solidFill>
                <a:schemeClr val="accent2"/>
              </a:solidFill>
              <a:latin typeface="Bogle" panose="020B0503020203060203" pitchFamily="34" charset="77"/>
            </a:endParaRPr>
          </a:p>
          <a:p>
            <a:pPr marL="171450" indent="-171450">
              <a:buFont typeface="Wingdings" pitchFamily="2" charset="2"/>
              <a:buChar char="§"/>
              <a:defRPr/>
            </a:pPr>
            <a:endParaRPr lang="en-US" sz="1400" dirty="0">
              <a:solidFill>
                <a:schemeClr val="accent2"/>
              </a:solidFill>
              <a:latin typeface="Bogle" panose="020B0503020203060203" pitchFamily="34" charset="77"/>
            </a:endParaRPr>
          </a:p>
        </p:txBody>
      </p:sp>
      <p:sp>
        <p:nvSpPr>
          <p:cNvPr id="12" name="3. Unit of measure">
            <a:extLst>
              <a:ext uri="{FF2B5EF4-FFF2-40B4-BE49-F238E27FC236}">
                <a16:creationId xmlns:a16="http://schemas.microsoft.com/office/drawing/2014/main" id="{C20AD848-E141-284B-B2AA-70F38F2DEC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7064" y="1643980"/>
            <a:ext cx="356030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en-US" sz="2000" b="1" dirty="0">
                <a:solidFill>
                  <a:schemeClr val="bg2"/>
                </a:solidFill>
                <a:latin typeface="Bogle" panose="020B0503020203060203" pitchFamily="34" charset="77"/>
              </a:rPr>
              <a:t>Multiple  Devices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B59F872-6AB1-2C4D-86F8-76F7D797F121}"/>
              </a:ext>
            </a:extLst>
          </p:cNvPr>
          <p:cNvSpPr txBox="1">
            <a:spLocks/>
          </p:cNvSpPr>
          <p:nvPr/>
        </p:nvSpPr>
        <p:spPr bwMode="auto">
          <a:xfrm>
            <a:off x="966327" y="4019550"/>
            <a:ext cx="7239000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6038" rIns="0" bIns="46038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charset="0"/>
              </a:defRPr>
            </a:lvl9pPr>
          </a:lstStyle>
          <a:p>
            <a:r>
              <a:rPr lang="en-US" sz="1800" b="0" dirty="0">
                <a:latin typeface="Bogle" panose="020B0503020203060203" pitchFamily="34" charset="77"/>
              </a:rPr>
              <a:t>Makes it hard to have a single framework for deployment &amp; MLOPS  </a:t>
            </a:r>
          </a:p>
        </p:txBody>
      </p:sp>
    </p:spTree>
    <p:extLst>
      <p:ext uri="{BB962C8B-B14F-4D97-AF65-F5344CB8AC3E}">
        <p14:creationId xmlns:p14="http://schemas.microsoft.com/office/powerpoint/2010/main" val="2793266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CB53CA-039D-F543-B03D-370BAC2878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Wal-Mart – Confidential – Do not distribute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D38C19-E06F-D544-A78C-17E7945AD8E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116AC64-5383-420D-AFE7-A77FF75B0BF8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207C1CA-1367-0943-BF1F-269F0A400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712" y="77469"/>
            <a:ext cx="8229600" cy="462307"/>
          </a:xfrm>
        </p:spPr>
        <p:txBody>
          <a:bodyPr/>
          <a:lstStyle/>
          <a:p>
            <a:r>
              <a:rPr lang="en-US" dirty="0">
                <a:latin typeface="Bogle" panose="020B0503020203060203" pitchFamily="34" charset="77"/>
              </a:rPr>
              <a:t>Challenges in model deployment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C44CE40-4F2B-0043-963D-11836DEC4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817424"/>
            <a:ext cx="4014786" cy="1940487"/>
          </a:xfrm>
        </p:spPr>
        <p:txBody>
          <a:bodyPr/>
          <a:lstStyle/>
          <a:p>
            <a:pPr marL="0" lvl="0" indent="0">
              <a:buNone/>
            </a:pPr>
            <a:r>
              <a:rPr lang="en-US" sz="1800" b="1" dirty="0">
                <a:solidFill>
                  <a:schemeClr val="accent1"/>
                </a:solidFill>
                <a:latin typeface="Bogle" panose="020B0503020203060203" pitchFamily="34" charset="77"/>
              </a:rPr>
              <a:t>Deployment</a:t>
            </a:r>
          </a:p>
          <a:p>
            <a:pPr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  <a:latin typeface="Bogle" panose="020B0503020203060203" pitchFamily="34" charset="77"/>
              </a:rPr>
              <a:t>Auto scaling</a:t>
            </a:r>
          </a:p>
          <a:p>
            <a:pPr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  <a:latin typeface="Bogle" panose="020B0503020203060203" pitchFamily="34" charset="77"/>
              </a:rPr>
              <a:t>Recovery &amp; HA</a:t>
            </a:r>
          </a:p>
          <a:p>
            <a:pPr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  <a:latin typeface="Bogle" panose="020B0503020203060203" pitchFamily="34" charset="77"/>
              </a:rPr>
              <a:t>Low latency, high throughput </a:t>
            </a:r>
          </a:p>
          <a:p>
            <a:pPr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  <a:latin typeface="Bogle" panose="020B0503020203060203" pitchFamily="34" charset="77"/>
              </a:rPr>
              <a:t>Updates–</a:t>
            </a:r>
          </a:p>
          <a:p>
            <a:pPr lvl="1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  <a:latin typeface="Bogle" panose="020B0503020203060203" pitchFamily="34" charset="77"/>
              </a:rPr>
              <a:t> Rolling, Canary, Blue-green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  <a:latin typeface="Bogle" panose="020B0503020203060203" pitchFamily="34" charset="7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0645EE-98DF-4A40-8307-52BD51E1A68A}"/>
              </a:ext>
            </a:extLst>
          </p:cNvPr>
          <p:cNvSpPr/>
          <p:nvPr/>
        </p:nvSpPr>
        <p:spPr>
          <a:xfrm>
            <a:off x="5486400" y="817424"/>
            <a:ext cx="4572000" cy="1600438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b="1" dirty="0">
                <a:solidFill>
                  <a:schemeClr val="accent1"/>
                </a:solidFill>
                <a:latin typeface="Bogle" panose="020B0503020203060203" pitchFamily="34" charset="77"/>
              </a:rPr>
              <a:t>Management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  <a:latin typeface="Bogle" panose="020B0503020203060203" pitchFamily="34" charset="77"/>
              </a:rPr>
              <a:t>Monitoring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  <a:latin typeface="Bogle" panose="020B0503020203060203" pitchFamily="34" charset="77"/>
              </a:rPr>
              <a:t>Auditing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  <a:latin typeface="Bogle" panose="020B0503020203060203" pitchFamily="34" charset="77"/>
              </a:rPr>
              <a:t>Versioning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  <a:latin typeface="Bogle" panose="020B0503020203060203" pitchFamily="34" charset="77"/>
              </a:rPr>
              <a:t>CI/CD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  <a:latin typeface="Bogle" panose="020B0503020203060203" pitchFamily="34" charset="77"/>
              </a:rPr>
              <a:t>Security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D88C6F-A4F1-0843-9CBA-932ED6A74CE4}"/>
              </a:ext>
            </a:extLst>
          </p:cNvPr>
          <p:cNvSpPr/>
          <p:nvPr/>
        </p:nvSpPr>
        <p:spPr>
          <a:xfrm>
            <a:off x="252416" y="2908826"/>
            <a:ext cx="4572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b="1" dirty="0">
                <a:solidFill>
                  <a:schemeClr val="accent1"/>
                </a:solidFill>
                <a:latin typeface="Bogle" panose="020B0503020203060203" pitchFamily="34" charset="77"/>
              </a:rPr>
              <a:t>Interface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  <a:latin typeface="Bogle" panose="020B0503020203060203" pitchFamily="34" charset="77"/>
              </a:rPr>
              <a:t>Synchronous  - Rest, </a:t>
            </a:r>
            <a:r>
              <a:rPr lang="en-US" sz="1600" dirty="0" err="1">
                <a:solidFill>
                  <a:schemeClr val="accent1"/>
                </a:solidFill>
                <a:latin typeface="Bogle" panose="020B0503020203060203" pitchFamily="34" charset="77"/>
              </a:rPr>
              <a:t>gRPC</a:t>
            </a:r>
            <a:endParaRPr lang="en-US" sz="1600" dirty="0">
              <a:solidFill>
                <a:schemeClr val="accent1"/>
              </a:solidFill>
              <a:latin typeface="Bogle" panose="020B0503020203060203" pitchFamily="34" charset="77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  <a:latin typeface="Bogle" panose="020B0503020203060203" pitchFamily="34" charset="77"/>
              </a:rPr>
              <a:t>Asynchronous – message queue </a:t>
            </a:r>
          </a:p>
        </p:txBody>
      </p:sp>
    </p:spTree>
    <p:extLst>
      <p:ext uri="{BB962C8B-B14F-4D97-AF65-F5344CB8AC3E}">
        <p14:creationId xmlns:p14="http://schemas.microsoft.com/office/powerpoint/2010/main" val="3753993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63340-7B77-7F43-AFF7-F74E073F7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2873"/>
            <a:ext cx="8229600" cy="462307"/>
          </a:xfrm>
        </p:spPr>
        <p:txBody>
          <a:bodyPr/>
          <a:lstStyle/>
          <a:p>
            <a:r>
              <a:rPr lang="en-US" dirty="0">
                <a:latin typeface="Bogle" panose="020B0503020203060203" pitchFamily="34" charset="77"/>
              </a:rPr>
              <a:t>Challenges in model deployment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1F860-7DFB-B84B-A7F3-388737979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21531"/>
            <a:ext cx="3505200" cy="3867150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  <a:latin typeface="Bogle" panose="020B0503020203060203" pitchFamily="34" charset="77"/>
              </a:rPr>
              <a:t>Traditional approach </a:t>
            </a:r>
          </a:p>
          <a:p>
            <a:r>
              <a:rPr lang="en-US" sz="1600" dirty="0">
                <a:solidFill>
                  <a:schemeClr val="accent1"/>
                </a:solidFill>
                <a:latin typeface="Bogle" panose="020B0503020203060203" pitchFamily="34" charset="77"/>
              </a:rPr>
              <a:t>Rewrite of Model in Java/Scala</a:t>
            </a:r>
          </a:p>
          <a:p>
            <a:pPr lvl="1"/>
            <a:r>
              <a:rPr lang="en-US" sz="1600" dirty="0">
                <a:solidFill>
                  <a:schemeClr val="accent1"/>
                </a:solidFill>
                <a:latin typeface="Bogle" panose="020B0503020203060203" pitchFamily="34" charset="77"/>
              </a:rPr>
              <a:t>Difference in skillset, toolset</a:t>
            </a:r>
          </a:p>
          <a:p>
            <a:pPr lvl="1"/>
            <a:r>
              <a:rPr lang="en-US" sz="1600" dirty="0">
                <a:solidFill>
                  <a:schemeClr val="accent1"/>
                </a:solidFill>
                <a:latin typeface="Bogle" panose="020B0503020203060203" pitchFamily="34" charset="77"/>
              </a:rPr>
              <a:t>Leads to delay for deployment</a:t>
            </a:r>
          </a:p>
          <a:p>
            <a:pPr lvl="1"/>
            <a:endParaRPr lang="en-US" sz="1600" dirty="0">
              <a:solidFill>
                <a:schemeClr val="accent1"/>
              </a:solidFill>
              <a:latin typeface="Bogle" panose="020B0503020203060203" pitchFamily="34" charset="77"/>
            </a:endParaRPr>
          </a:p>
          <a:p>
            <a:r>
              <a:rPr lang="en-US" sz="1600" dirty="0">
                <a:solidFill>
                  <a:schemeClr val="accent1"/>
                </a:solidFill>
                <a:latin typeface="Bogle" panose="020B0503020203060203" pitchFamily="34" charset="77"/>
              </a:rPr>
              <a:t>Docker with flask </a:t>
            </a:r>
          </a:p>
          <a:p>
            <a:pPr lvl="1"/>
            <a:r>
              <a:rPr lang="en-US" sz="1600" dirty="0">
                <a:solidFill>
                  <a:schemeClr val="accent1"/>
                </a:solidFill>
                <a:latin typeface="Bogle" panose="020B0503020203060203" pitchFamily="34" charset="77"/>
              </a:rPr>
              <a:t>Latency &amp; throughput challenge</a:t>
            </a:r>
          </a:p>
          <a:p>
            <a:pPr lvl="1"/>
            <a:r>
              <a:rPr lang="en-US" sz="1600" dirty="0">
                <a:solidFill>
                  <a:schemeClr val="accent1"/>
                </a:solidFill>
                <a:latin typeface="Bogle" panose="020B0503020203060203" pitchFamily="34" charset="77"/>
              </a:rPr>
              <a:t>Model interoperability </a:t>
            </a:r>
          </a:p>
          <a:p>
            <a:pPr lvl="1"/>
            <a:endParaRPr lang="en-US" sz="1600" dirty="0">
              <a:solidFill>
                <a:schemeClr val="accent1"/>
              </a:solidFill>
              <a:latin typeface="Bogle" panose="020B0503020203060203" pitchFamily="34" charset="77"/>
            </a:endParaRPr>
          </a:p>
          <a:p>
            <a:pPr lvl="1"/>
            <a:endParaRPr lang="en-US" sz="1600" dirty="0">
              <a:solidFill>
                <a:schemeClr val="accent1"/>
              </a:solidFill>
              <a:latin typeface="Bogle" panose="020B0503020203060203" pitchFamily="34" charset="77"/>
            </a:endParaRPr>
          </a:p>
          <a:p>
            <a:pPr lvl="1"/>
            <a:endParaRPr lang="en-US" sz="1600" dirty="0">
              <a:solidFill>
                <a:schemeClr val="accent1"/>
              </a:solidFill>
              <a:latin typeface="Bogle" panose="020B0503020203060203" pitchFamily="34" charset="77"/>
            </a:endParaRPr>
          </a:p>
          <a:p>
            <a:pPr lvl="1"/>
            <a:endParaRPr lang="en-US" sz="1600" dirty="0">
              <a:solidFill>
                <a:schemeClr val="accent1"/>
              </a:solidFill>
              <a:latin typeface="Bogle" panose="020B0503020203060203" pitchFamily="34" charset="77"/>
            </a:endParaRPr>
          </a:p>
          <a:p>
            <a:pPr lvl="1"/>
            <a:endParaRPr lang="en-US" dirty="0">
              <a:solidFill>
                <a:schemeClr val="accent1"/>
              </a:solidFill>
              <a:latin typeface="Bogle" panose="020B0503020203060203" pitchFamily="34" charset="77"/>
            </a:endParaRPr>
          </a:p>
          <a:p>
            <a:pPr lvl="1"/>
            <a:endParaRPr lang="en-US" dirty="0">
              <a:solidFill>
                <a:schemeClr val="accent1"/>
              </a:solidFill>
              <a:latin typeface="Bogle" panose="020B0503020203060203" pitchFamily="34" charset="77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42E420-D769-064A-AEFC-C23C221FBBE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56DF1C-82F6-5741-931F-DA1375CBC2A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116AC64-5383-420D-AFE7-A77FF75B0BF8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E2A4B0C-2014-CB4D-AF1D-D297C8FCD70E}"/>
              </a:ext>
            </a:extLst>
          </p:cNvPr>
          <p:cNvSpPr txBox="1">
            <a:spLocks/>
          </p:cNvSpPr>
          <p:nvPr/>
        </p:nvSpPr>
        <p:spPr bwMode="auto">
          <a:xfrm>
            <a:off x="5181600" y="821531"/>
            <a:ext cx="3505200" cy="386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87338" indent="-28733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120000"/>
              <a:buFont typeface="Times" pitchFamily="18" charset="0"/>
              <a:buChar char="•"/>
              <a:defRPr sz="20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627063" indent="-225425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2000">
                <a:solidFill>
                  <a:schemeClr val="accent2"/>
                </a:solidFill>
                <a:latin typeface="+mn-lt"/>
              </a:defRPr>
            </a:lvl2pPr>
            <a:lvl3pPr marL="911225" indent="-169863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Times" pitchFamily="18" charset="0"/>
              <a:buChar char="•"/>
              <a:defRPr sz="2000">
                <a:solidFill>
                  <a:schemeClr val="accent2"/>
                </a:solidFill>
                <a:latin typeface="+mn-lt"/>
              </a:defRPr>
            </a:lvl3pPr>
            <a:lvl4pPr marL="1262063" indent="-236538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2000">
                <a:solidFill>
                  <a:schemeClr val="accent2"/>
                </a:solidFill>
                <a:latin typeface="+mn-lt"/>
              </a:defRPr>
            </a:lvl4pPr>
            <a:lvl5pPr marL="1600200" indent="-223838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+mn-lt"/>
              </a:defRPr>
            </a:lvl5pPr>
            <a:lvl6pPr marL="20574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+mn-lt"/>
              </a:defRPr>
            </a:lvl6pPr>
            <a:lvl7pPr marL="25146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+mn-lt"/>
              </a:defRPr>
            </a:lvl7pPr>
            <a:lvl8pPr marL="29718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+mn-lt"/>
              </a:defRPr>
            </a:lvl8pPr>
            <a:lvl9pPr marL="34290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+mn-lt"/>
              </a:defRPr>
            </a:lvl9pPr>
          </a:lstStyle>
          <a:p>
            <a:pPr marL="401638" lvl="1" indent="0">
              <a:buNone/>
            </a:pPr>
            <a:r>
              <a:rPr lang="en-US" b="1" kern="0" dirty="0">
                <a:solidFill>
                  <a:schemeClr val="accent1"/>
                </a:solidFill>
                <a:latin typeface="Bogle" panose="020B0503020203060203" pitchFamily="34" charset="77"/>
              </a:rPr>
              <a:t>Ideal solution</a:t>
            </a:r>
          </a:p>
          <a:p>
            <a:r>
              <a:rPr lang="en-US" sz="1600" kern="0" dirty="0">
                <a:solidFill>
                  <a:schemeClr val="accent1"/>
                </a:solidFill>
                <a:latin typeface="Bogle" panose="020B0503020203060203" pitchFamily="34" charset="77"/>
              </a:rPr>
              <a:t>Integrated framework</a:t>
            </a:r>
          </a:p>
          <a:p>
            <a:r>
              <a:rPr lang="en-US" sz="1600" kern="0" dirty="0">
                <a:solidFill>
                  <a:schemeClr val="accent1"/>
                </a:solidFill>
                <a:latin typeface="Bogle" panose="020B0503020203060203" pitchFamily="34" charset="77"/>
              </a:rPr>
              <a:t>Recovery &amp; HA</a:t>
            </a:r>
          </a:p>
          <a:p>
            <a:r>
              <a:rPr lang="en-US" sz="1600" kern="0" dirty="0">
                <a:solidFill>
                  <a:schemeClr val="accent1"/>
                </a:solidFill>
                <a:latin typeface="Bogle" panose="020B0503020203060203" pitchFamily="34" charset="77"/>
              </a:rPr>
              <a:t>Low latency &amp; high throughput</a:t>
            </a:r>
          </a:p>
          <a:p>
            <a:r>
              <a:rPr lang="en-US" sz="1600" kern="0" dirty="0">
                <a:solidFill>
                  <a:schemeClr val="accent1"/>
                </a:solidFill>
                <a:latin typeface="Bogle" panose="020B0503020203060203" pitchFamily="34" charset="77"/>
              </a:rPr>
              <a:t>Support multiple framework</a:t>
            </a:r>
          </a:p>
          <a:p>
            <a:r>
              <a:rPr lang="en-US" sz="1600" kern="0" dirty="0">
                <a:solidFill>
                  <a:schemeClr val="accent1"/>
                </a:solidFill>
                <a:latin typeface="Bogle" panose="020B0503020203060203" pitchFamily="34" charset="77"/>
              </a:rPr>
              <a:t>CI/CD,</a:t>
            </a:r>
          </a:p>
          <a:p>
            <a:r>
              <a:rPr lang="en-US" sz="1600" kern="0" dirty="0">
                <a:solidFill>
                  <a:schemeClr val="accent1"/>
                </a:solidFill>
                <a:latin typeface="Bogle" panose="020B0503020203060203" pitchFamily="34" charset="77"/>
              </a:rPr>
              <a:t> Auditing Rest &amp; </a:t>
            </a:r>
            <a:r>
              <a:rPr lang="en-US" sz="1600" kern="0" dirty="0" err="1">
                <a:solidFill>
                  <a:schemeClr val="accent1"/>
                </a:solidFill>
                <a:latin typeface="Bogle" panose="020B0503020203060203" pitchFamily="34" charset="77"/>
              </a:rPr>
              <a:t>gRPC</a:t>
            </a:r>
            <a:r>
              <a:rPr lang="en-US" sz="1600" kern="0" dirty="0">
                <a:solidFill>
                  <a:schemeClr val="accent1"/>
                </a:solidFill>
                <a:latin typeface="Bogle" panose="020B0503020203060203" pitchFamily="34" charset="77"/>
              </a:rPr>
              <a:t> support </a:t>
            </a:r>
          </a:p>
          <a:p>
            <a:r>
              <a:rPr lang="en-US" sz="1600" kern="0" dirty="0">
                <a:solidFill>
                  <a:schemeClr val="accent1"/>
                </a:solidFill>
                <a:latin typeface="Bogle" panose="020B0503020203060203" pitchFamily="34" charset="77"/>
              </a:rPr>
              <a:t>Support for update </a:t>
            </a:r>
          </a:p>
          <a:p>
            <a:pPr marL="0" indent="0">
              <a:buNone/>
            </a:pPr>
            <a:endParaRPr lang="en-US" sz="1600" kern="0" dirty="0">
              <a:solidFill>
                <a:schemeClr val="accent1"/>
              </a:solidFill>
              <a:latin typeface="Bogle" panose="020B0503020203060203" pitchFamily="34" charset="77"/>
            </a:endParaRPr>
          </a:p>
          <a:p>
            <a:endParaRPr lang="en-US" kern="0" dirty="0">
              <a:solidFill>
                <a:schemeClr val="accent1"/>
              </a:solidFill>
              <a:latin typeface="Bogle" panose="020B0503020203060203" pitchFamily="34" charset="77"/>
            </a:endParaRPr>
          </a:p>
          <a:p>
            <a:endParaRPr lang="en-US" kern="0" dirty="0">
              <a:solidFill>
                <a:schemeClr val="accent1"/>
              </a:solidFill>
              <a:latin typeface="Bogle" panose="020B050302020306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21480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2E7E30-8F75-AC48-88DE-DA3891984E0B}"/>
              </a:ext>
            </a:extLst>
          </p:cNvPr>
          <p:cNvSpPr txBox="1"/>
          <p:nvPr/>
        </p:nvSpPr>
        <p:spPr>
          <a:xfrm>
            <a:off x="1142464" y="1133970"/>
            <a:ext cx="1995405" cy="739484"/>
          </a:xfrm>
          <a:prstGeom prst="rect">
            <a:avLst/>
          </a:prstGeom>
          <a:noFill/>
          <a:ln w="3175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929CCD-03CA-B843-AFAD-9B46BAEC9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688" y="28464"/>
            <a:ext cx="8447836" cy="462307"/>
          </a:xfrm>
        </p:spPr>
        <p:txBody>
          <a:bodyPr/>
          <a:lstStyle/>
          <a:p>
            <a:r>
              <a:rPr lang="en-US" dirty="0"/>
              <a:t>Machine Learning in Docker &amp; Kubernetes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2D5CE4-6457-0947-AC46-0F5B4B3CB1F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57200" y="4789885"/>
            <a:ext cx="5863293" cy="141817"/>
          </a:xfrm>
        </p:spPr>
        <p:txBody>
          <a:bodyPr/>
          <a:lstStyle/>
          <a:p>
            <a:pPr>
              <a:defRPr/>
            </a:pPr>
            <a:r>
              <a:rPr lang="en-GB"/>
              <a:t>Wal-Mart – Confidential – Do not distribute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59E8FB-1487-504B-B8B8-52941E70D5E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305801" y="4785123"/>
            <a:ext cx="337327" cy="169129"/>
          </a:xfrm>
        </p:spPr>
        <p:txBody>
          <a:bodyPr/>
          <a:lstStyle/>
          <a:p>
            <a:pPr>
              <a:defRPr/>
            </a:pPr>
            <a:fld id="{0116AC64-5383-420D-AFE7-A77FF75B0BF8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  <p:sp>
        <p:nvSpPr>
          <p:cNvPr id="625" name="Rectangle 624">
            <a:extLst>
              <a:ext uri="{FF2B5EF4-FFF2-40B4-BE49-F238E27FC236}">
                <a16:creationId xmlns:a16="http://schemas.microsoft.com/office/drawing/2014/main" id="{E96D1AAE-9732-8049-8E30-B1864E6D4006}"/>
              </a:ext>
            </a:extLst>
          </p:cNvPr>
          <p:cNvSpPr>
            <a:spLocks noChangeAspect="1" noEditPoints="1" noChangeArrowheads="1" noChangeShapeType="1" noTextEdit="1"/>
          </p:cNvSpPr>
          <p:nvPr/>
        </p:nvSpPr>
        <p:spPr bwMode="auto">
          <a:xfrm>
            <a:off x="0" y="-1"/>
            <a:ext cx="9386484" cy="5279897"/>
          </a:xfrm>
          <a:prstGeom prst="rect">
            <a:avLst/>
          </a:prstGeom>
          <a:noFill/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grpSp>
        <p:nvGrpSpPr>
          <p:cNvPr id="626" name="Group 625">
            <a:extLst>
              <a:ext uri="{FF2B5EF4-FFF2-40B4-BE49-F238E27FC236}">
                <a16:creationId xmlns:a16="http://schemas.microsoft.com/office/drawing/2014/main" id="{D9A2218E-0E11-B04F-A00D-E5FDEE1B5D0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18409" y="987184"/>
            <a:ext cx="4976577" cy="1888216"/>
            <a:chOff x="1113" y="534"/>
            <a:chExt cx="10558" cy="3240"/>
          </a:xfrm>
        </p:grpSpPr>
        <p:sp>
          <p:nvSpPr>
            <p:cNvPr id="629" name="Rectangle 628">
              <a:extLst>
                <a:ext uri="{FF2B5EF4-FFF2-40B4-BE49-F238E27FC236}">
                  <a16:creationId xmlns:a16="http://schemas.microsoft.com/office/drawing/2014/main" id="{91BBB8CB-4793-D548-98F0-6B385960EE65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1113" y="3081"/>
              <a:ext cx="10558" cy="693"/>
            </a:xfrm>
            <a:prstGeom prst="rect">
              <a:avLst/>
            </a:prstGeom>
            <a:solidFill>
              <a:srgbClr val="4A86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630" name="Rectangle 629">
              <a:extLst>
                <a:ext uri="{FF2B5EF4-FFF2-40B4-BE49-F238E27FC236}">
                  <a16:creationId xmlns:a16="http://schemas.microsoft.com/office/drawing/2014/main" id="{8C46CDB5-6A3D-4147-97D6-402AD37D11EE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1113" y="3081"/>
              <a:ext cx="10558" cy="693"/>
            </a:xfrm>
            <a:prstGeom prst="rect">
              <a:avLst/>
            </a:prstGeom>
            <a:noFill/>
            <a:ln w="9525">
              <a:solidFill>
                <a:srgbClr val="59595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639" name="Rectangle 638">
              <a:extLst>
                <a:ext uri="{FF2B5EF4-FFF2-40B4-BE49-F238E27FC236}">
                  <a16:creationId xmlns:a16="http://schemas.microsoft.com/office/drawing/2014/main" id="{70B507AD-9C33-C840-9FC1-7315ABBEF288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1233" y="1295"/>
              <a:ext cx="1620" cy="471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642" name="Rectangle 641">
              <a:extLst>
                <a:ext uri="{FF2B5EF4-FFF2-40B4-BE49-F238E27FC236}">
                  <a16:creationId xmlns:a16="http://schemas.microsoft.com/office/drawing/2014/main" id="{63539DFA-8433-0047-AECB-52BEA8ACBA86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3004" y="1945"/>
              <a:ext cx="1547" cy="693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645" name="Rectangle 644">
              <a:extLst>
                <a:ext uri="{FF2B5EF4-FFF2-40B4-BE49-F238E27FC236}">
                  <a16:creationId xmlns:a16="http://schemas.microsoft.com/office/drawing/2014/main" id="{382EA562-46FD-2A47-8553-A4810343E98A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1233" y="1960"/>
              <a:ext cx="1620" cy="693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648" name="Rectangle 647">
              <a:extLst>
                <a:ext uri="{FF2B5EF4-FFF2-40B4-BE49-F238E27FC236}">
                  <a16:creationId xmlns:a16="http://schemas.microsoft.com/office/drawing/2014/main" id="{A6E9E964-B4EF-B74E-808F-5AE1D91E3A66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3006" y="1295"/>
              <a:ext cx="1547" cy="471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651" name="Rectangle 650">
              <a:extLst>
                <a:ext uri="{FF2B5EF4-FFF2-40B4-BE49-F238E27FC236}">
                  <a16:creationId xmlns:a16="http://schemas.microsoft.com/office/drawing/2014/main" id="{5E0D4A41-97AA-054B-A8C1-2209BB58CA90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1928" y="534"/>
              <a:ext cx="2060" cy="567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pic>
          <p:nvPicPr>
            <p:cNvPr id="657" name="Picture 656">
              <a:extLst>
                <a:ext uri="{FF2B5EF4-FFF2-40B4-BE49-F238E27FC236}">
                  <a16:creationId xmlns:a16="http://schemas.microsoft.com/office/drawing/2014/main" id="{7970B32D-5AAA-D143-B24C-F512ECABB0C7}"/>
                </a:ext>
              </a:extLst>
            </p:cNvPr>
            <p:cNvPicPr>
              <a:picLocks noChangeAspect="1" noEditPoints="1" noChangeArrowheads="1" noChangeShapeType="1" noCrop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78" y="3144"/>
              <a:ext cx="2313" cy="5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60" name="Text Box 510">
              <a:extLst>
                <a:ext uri="{FF2B5EF4-FFF2-40B4-BE49-F238E27FC236}">
                  <a16:creationId xmlns:a16="http://schemas.microsoft.com/office/drawing/2014/main" id="{2755F1DD-FBE8-6C40-B999-ECE80CC13223}"/>
                </a:ext>
              </a:extLst>
            </p:cNvPr>
            <p:cNvSpPr txBox="1">
              <a:spLocks noChangeAspect="1" noEditPoints="1" noChangeArrowheads="1" noChangeShapeType="1" noTextEdit="1"/>
            </p:cNvSpPr>
            <p:nvPr/>
          </p:nvSpPr>
          <p:spPr bwMode="auto">
            <a:xfrm>
              <a:off x="5511" y="2081"/>
              <a:ext cx="1863" cy="937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ctr" anchorCtr="0" upright="1">
              <a:noAutofit/>
            </a:bodyPr>
            <a:lstStyle/>
            <a:p>
              <a:pPr marL="377825" marR="95885" indent="-252095">
                <a:lnSpc>
                  <a:spcPct val="101000"/>
                </a:lnSpc>
                <a:spcBef>
                  <a:spcPts val="720"/>
                </a:spcBef>
                <a:spcAft>
                  <a:spcPts val="0"/>
                </a:spcAft>
              </a:pPr>
              <a:r>
                <a:rPr lang="en-US" sz="1000" b="1" dirty="0" err="1">
                  <a:solidFill>
                    <a:srgbClr val="FFFFFF"/>
                  </a:solidFill>
                  <a:effectLst/>
                  <a:latin typeface="Bogle" panose="020B0503020203060203" pitchFamily="34" charset="77"/>
                  <a:ea typeface="Arial" panose="020B0604020202020204" pitchFamily="34" charset="0"/>
                </a:rPr>
                <a:t>Tensorflow</a:t>
              </a:r>
              <a:endParaRPr lang="en-US" sz="1000" dirty="0">
                <a:effectLst/>
                <a:latin typeface="Bogle" panose="020B0503020203060203" pitchFamily="34" charset="77"/>
                <a:ea typeface="Arial" panose="020B0604020202020204" pitchFamily="34" charset="0"/>
              </a:endParaRPr>
            </a:p>
          </p:txBody>
        </p:sp>
        <p:sp>
          <p:nvSpPr>
            <p:cNvPr id="661" name="Text Box 509">
              <a:extLst>
                <a:ext uri="{FF2B5EF4-FFF2-40B4-BE49-F238E27FC236}">
                  <a16:creationId xmlns:a16="http://schemas.microsoft.com/office/drawing/2014/main" id="{0CE55EC5-7A97-2F48-842D-5887D8DE773F}"/>
                </a:ext>
              </a:extLst>
            </p:cNvPr>
            <p:cNvSpPr txBox="1">
              <a:spLocks noChangeAspect="1" noEditPoints="1" noChangeArrowheads="1" noChangeShapeType="1" noTextEdit="1"/>
            </p:cNvSpPr>
            <p:nvPr/>
          </p:nvSpPr>
          <p:spPr bwMode="auto">
            <a:xfrm>
              <a:off x="3278" y="2101"/>
              <a:ext cx="2086" cy="86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595959"/>
              </a:solidFill>
              <a:miter lim="800000"/>
              <a:headEnd/>
              <a:tailEnd/>
            </a:ln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>
                <a:spcBef>
                  <a:spcPts val="35"/>
                </a:spcBef>
                <a:spcAft>
                  <a:spcPts val="0"/>
                </a:spcAft>
              </a:pPr>
              <a:r>
                <a:rPr lang="en-US" sz="1300" b="1" dirty="0">
                  <a:effectLst/>
                  <a:latin typeface="Gill Sans MT" panose="020B0502020104020203" pitchFamily="34" charset="77"/>
                  <a:ea typeface="Arial" panose="020B0604020202020204" pitchFamily="34" charset="0"/>
                </a:rPr>
                <a:t> </a:t>
              </a:r>
              <a:endParaRPr lang="en-US" sz="1100" dirty="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  <a:p>
              <a:pPr marL="260985" marR="0" algn="ctr">
                <a:spcBef>
                  <a:spcPts val="5"/>
                </a:spcBef>
                <a:spcAft>
                  <a:spcPts val="0"/>
                </a:spcAft>
              </a:pPr>
              <a:r>
                <a:rPr lang="en-US" sz="1000" b="1" dirty="0" err="1">
                  <a:solidFill>
                    <a:srgbClr val="FFFFFF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Kubrflow</a:t>
              </a:r>
              <a:endParaRPr lang="en-US" sz="1000" dirty="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662" name="Text Box 508">
              <a:extLst>
                <a:ext uri="{FF2B5EF4-FFF2-40B4-BE49-F238E27FC236}">
                  <a16:creationId xmlns:a16="http://schemas.microsoft.com/office/drawing/2014/main" id="{57A08DA4-C56C-6A46-96A3-D8FC652C6913}"/>
                </a:ext>
              </a:extLst>
            </p:cNvPr>
            <p:cNvSpPr txBox="1">
              <a:spLocks noChangeAspect="1" noEditPoints="1" noChangeArrowheads="1" noChangeShapeType="1" noTextEdit="1"/>
            </p:cNvSpPr>
            <p:nvPr/>
          </p:nvSpPr>
          <p:spPr bwMode="auto">
            <a:xfrm>
              <a:off x="7495" y="2121"/>
              <a:ext cx="1969" cy="878"/>
            </a:xfrm>
            <a:prstGeom prst="rect">
              <a:avLst/>
            </a:prstGeom>
            <a:solidFill>
              <a:srgbClr val="85200C"/>
            </a:solidFill>
            <a:ln w="19050">
              <a:solidFill>
                <a:srgbClr val="595959"/>
              </a:solidFill>
              <a:prstDash val="solid"/>
              <a:miter lim="800000"/>
              <a:headEnd/>
              <a:tailEnd/>
            </a:ln>
          </p:spPr>
          <p:txBody>
            <a:bodyPr rot="0" vert="horz" wrap="square" lIns="0" tIns="0" rIns="0" bIns="0" anchor="ctr" anchorCtr="0" upright="1">
              <a:noAutofit/>
            </a:bodyPr>
            <a:lstStyle/>
            <a:p>
              <a:pPr marL="0" marR="0">
                <a:spcBef>
                  <a:spcPts val="35"/>
                </a:spcBef>
                <a:spcAft>
                  <a:spcPts val="0"/>
                </a:spcAft>
              </a:pPr>
              <a:r>
                <a:rPr lang="en-US" sz="1300" b="1" dirty="0">
                  <a:effectLst/>
                  <a:latin typeface="Bogle" panose="020B0503020203060203" pitchFamily="34" charset="77"/>
                  <a:ea typeface="Arial" panose="020B0604020202020204" pitchFamily="34" charset="0"/>
                </a:rPr>
                <a:t> </a:t>
              </a:r>
              <a:endParaRPr lang="en-US" sz="1300" dirty="0">
                <a:effectLst/>
                <a:latin typeface="Bogle" panose="020B0503020203060203" pitchFamily="34" charset="77"/>
                <a:ea typeface="Arial" panose="020B0604020202020204" pitchFamily="34" charset="0"/>
              </a:endParaRPr>
            </a:p>
            <a:p>
              <a:pPr marL="151130" marR="0">
                <a:spcBef>
                  <a:spcPts val="5"/>
                </a:spcBef>
                <a:spcAft>
                  <a:spcPts val="0"/>
                </a:spcAft>
              </a:pPr>
              <a:r>
                <a:rPr lang="en-US" sz="1000" b="1" dirty="0">
                  <a:solidFill>
                    <a:srgbClr val="FFFFFF"/>
                  </a:solidFill>
                  <a:effectLst/>
                  <a:latin typeface="Bogle" panose="020B0503020203060203" pitchFamily="34" charset="77"/>
                  <a:ea typeface="Arial" panose="020B0604020202020204" pitchFamily="34" charset="0"/>
                </a:rPr>
                <a:t>TF-Serving</a:t>
              </a:r>
              <a:endParaRPr lang="en-US" sz="1000" dirty="0">
                <a:effectLst/>
                <a:latin typeface="Bogle" panose="020B0503020203060203" pitchFamily="34" charset="77"/>
                <a:ea typeface="Arial" panose="020B0604020202020204" pitchFamily="34" charset="0"/>
              </a:endParaRPr>
            </a:p>
          </p:txBody>
        </p:sp>
        <p:sp>
          <p:nvSpPr>
            <p:cNvPr id="663" name="Text Box 507">
              <a:extLst>
                <a:ext uri="{FF2B5EF4-FFF2-40B4-BE49-F238E27FC236}">
                  <a16:creationId xmlns:a16="http://schemas.microsoft.com/office/drawing/2014/main" id="{DC992547-71A6-624C-859C-AA4B6FA131B2}"/>
                </a:ext>
              </a:extLst>
            </p:cNvPr>
            <p:cNvSpPr txBox="1">
              <a:spLocks noChangeAspect="1" noEditPoints="1" noChangeArrowheads="1" noChangeShapeType="1" noTextEdit="1"/>
            </p:cNvSpPr>
            <p:nvPr/>
          </p:nvSpPr>
          <p:spPr bwMode="auto">
            <a:xfrm>
              <a:off x="1204" y="2121"/>
              <a:ext cx="1969" cy="866"/>
            </a:xfrm>
            <a:prstGeom prst="rect">
              <a:avLst/>
            </a:prstGeom>
            <a:solidFill>
              <a:srgbClr val="76A5AE"/>
            </a:solidFill>
            <a:ln w="19050">
              <a:solidFill>
                <a:srgbClr val="595959"/>
              </a:solidFill>
              <a:prstDash val="solid"/>
              <a:miter lim="800000"/>
              <a:headEnd/>
              <a:tailEnd/>
            </a:ln>
          </p:spPr>
          <p:txBody>
            <a:bodyPr rot="0" vert="horz" wrap="square" lIns="0" tIns="0" rIns="0" bIns="0" anchor="ctr" anchorCtr="0" upright="1">
              <a:noAutofit/>
            </a:bodyPr>
            <a:lstStyle/>
            <a:p>
              <a:pPr marL="250825" marR="238125" indent="53975" algn="ctr">
                <a:lnSpc>
                  <a:spcPct val="101000"/>
                </a:lnSpc>
                <a:spcBef>
                  <a:spcPts val="720"/>
                </a:spcBef>
                <a:spcAft>
                  <a:spcPts val="0"/>
                </a:spcAft>
              </a:pPr>
              <a:r>
                <a:rPr lang="en-US" sz="1000" b="1" dirty="0">
                  <a:solidFill>
                    <a:srgbClr val="FFFFFF"/>
                  </a:solidFill>
                  <a:effectLst/>
                  <a:latin typeface="Bogle" panose="020B0503020203060203" pitchFamily="34" charset="77"/>
                  <a:ea typeface="Arial" panose="020B0604020202020204" pitchFamily="34" charset="0"/>
                </a:rPr>
                <a:t>Argo</a:t>
              </a:r>
            </a:p>
          </p:txBody>
        </p:sp>
        <p:sp>
          <p:nvSpPr>
            <p:cNvPr id="664" name="Text Box 506">
              <a:extLst>
                <a:ext uri="{FF2B5EF4-FFF2-40B4-BE49-F238E27FC236}">
                  <a16:creationId xmlns:a16="http://schemas.microsoft.com/office/drawing/2014/main" id="{31521488-EF1B-7340-81A9-B1439772D44E}"/>
                </a:ext>
              </a:extLst>
            </p:cNvPr>
            <p:cNvSpPr txBox="1">
              <a:spLocks noChangeAspect="1" noEditPoints="1" noChangeArrowheads="1" noChangeShapeType="1" noTextEdit="1"/>
            </p:cNvSpPr>
            <p:nvPr/>
          </p:nvSpPr>
          <p:spPr bwMode="auto">
            <a:xfrm>
              <a:off x="5542" y="1057"/>
              <a:ext cx="1864" cy="903"/>
            </a:xfrm>
            <a:prstGeom prst="rect">
              <a:avLst/>
            </a:prstGeom>
            <a:solidFill>
              <a:srgbClr val="4285F4"/>
            </a:solidFill>
            <a:ln w="19050">
              <a:solidFill>
                <a:srgbClr val="595959"/>
              </a:solidFill>
              <a:prstDash val="solid"/>
              <a:miter lim="800000"/>
              <a:headEnd/>
              <a:tailEnd/>
            </a:ln>
          </p:spPr>
          <p:txBody>
            <a:bodyPr rot="0" vert="horz" wrap="square" lIns="0" tIns="0" rIns="0" bIns="0" anchor="ctr" anchorCtr="0" upright="1">
              <a:noAutofit/>
            </a:bodyPr>
            <a:lstStyle/>
            <a:p>
              <a:pPr marL="0" marR="0" algn="ctr">
                <a:spcBef>
                  <a:spcPts val="35"/>
                </a:spcBef>
                <a:spcAft>
                  <a:spcPts val="0"/>
                </a:spcAft>
              </a:pPr>
              <a:r>
                <a:rPr lang="en-US" sz="1300" b="1" dirty="0">
                  <a:effectLst/>
                  <a:latin typeface="Bogle" panose="020B0503020203060203" pitchFamily="34" charset="77"/>
                  <a:ea typeface="Arial" panose="020B0604020202020204" pitchFamily="34" charset="0"/>
                </a:rPr>
                <a:t> </a:t>
              </a:r>
              <a:r>
                <a:rPr lang="en-US" sz="1000" b="1" dirty="0">
                  <a:solidFill>
                    <a:srgbClr val="FFFFFF"/>
                  </a:solidFill>
                  <a:effectLst/>
                  <a:latin typeface="Bogle" panose="020B0503020203060203" pitchFamily="34" charset="77"/>
                  <a:ea typeface="Arial" panose="020B0604020202020204" pitchFamily="34" charset="0"/>
                </a:rPr>
                <a:t>Clipper</a:t>
              </a:r>
              <a:endParaRPr lang="en-US" sz="1000" dirty="0">
                <a:effectLst/>
                <a:latin typeface="Bogle" panose="020B0503020203060203" pitchFamily="34" charset="77"/>
                <a:ea typeface="Arial" panose="020B0604020202020204" pitchFamily="34" charset="0"/>
              </a:endParaRPr>
            </a:p>
          </p:txBody>
        </p:sp>
        <p:sp>
          <p:nvSpPr>
            <p:cNvPr id="665" name="Text Box 505">
              <a:extLst>
                <a:ext uri="{FF2B5EF4-FFF2-40B4-BE49-F238E27FC236}">
                  <a16:creationId xmlns:a16="http://schemas.microsoft.com/office/drawing/2014/main" id="{4791B3A2-E87A-3348-AC42-F755F600B767}"/>
                </a:ext>
              </a:extLst>
            </p:cNvPr>
            <p:cNvSpPr txBox="1">
              <a:spLocks noChangeAspect="1" noEditPoints="1" noChangeArrowheads="1" noChangeShapeType="1" noTextEdit="1"/>
            </p:cNvSpPr>
            <p:nvPr/>
          </p:nvSpPr>
          <p:spPr bwMode="auto">
            <a:xfrm>
              <a:off x="3466" y="1052"/>
              <a:ext cx="1969" cy="903"/>
            </a:xfrm>
            <a:prstGeom prst="rect">
              <a:avLst/>
            </a:prstGeom>
            <a:solidFill>
              <a:srgbClr val="3EAB98"/>
            </a:solidFill>
            <a:ln w="19050">
              <a:solidFill>
                <a:srgbClr val="595959"/>
              </a:solidFill>
              <a:prstDash val="solid"/>
              <a:miter lim="800000"/>
              <a:headEnd/>
              <a:tailEnd/>
            </a:ln>
          </p:spPr>
          <p:txBody>
            <a:bodyPr rot="0" vert="horz" wrap="square" lIns="0" tIns="0" rIns="0" bIns="0" anchor="ctr" anchorCtr="0" upright="1">
              <a:noAutofit/>
            </a:bodyPr>
            <a:lstStyle/>
            <a:p>
              <a:pPr marL="208280" marR="0">
                <a:spcBef>
                  <a:spcPts val="1290"/>
                </a:spcBef>
                <a:spcAft>
                  <a:spcPts val="0"/>
                </a:spcAft>
              </a:pPr>
              <a:r>
                <a:rPr lang="en-US" sz="1000" b="1" dirty="0">
                  <a:solidFill>
                    <a:srgbClr val="FFFFFF"/>
                  </a:solidFill>
                  <a:effectLst/>
                  <a:latin typeface="Bogle" panose="020B0503020203060203" pitchFamily="34" charset="77"/>
                  <a:ea typeface="Arial" panose="020B0604020202020204" pitchFamily="34" charset="0"/>
                </a:rPr>
                <a:t>Seldon core</a:t>
              </a:r>
              <a:endParaRPr lang="en-US" sz="1000" dirty="0">
                <a:effectLst/>
                <a:latin typeface="Bogle" panose="020B0503020203060203" pitchFamily="34" charset="77"/>
                <a:ea typeface="Arial" panose="020B0604020202020204" pitchFamily="34" charset="0"/>
              </a:endParaRPr>
            </a:p>
          </p:txBody>
        </p:sp>
      </p:grpSp>
      <p:sp>
        <p:nvSpPr>
          <p:cNvPr id="688" name="Text Box 508">
            <a:extLst>
              <a:ext uri="{FF2B5EF4-FFF2-40B4-BE49-F238E27FC236}">
                <a16:creationId xmlns:a16="http://schemas.microsoft.com/office/drawing/2014/main" id="{F9F0F0AC-B194-164A-8BAA-E356869813A1}"/>
              </a:ext>
            </a:extLst>
          </p:cNvPr>
          <p:cNvSpPr txBox="1">
            <a:spLocks noChangeAspect="1" noEditPoints="1" noChangeArrowheads="1" noChangeShapeType="1" noTextEdit="1"/>
          </p:cNvSpPr>
          <p:nvPr/>
        </p:nvSpPr>
        <p:spPr bwMode="auto">
          <a:xfrm>
            <a:off x="4074834" y="1904260"/>
            <a:ext cx="999622" cy="546067"/>
          </a:xfrm>
          <a:prstGeom prst="rect">
            <a:avLst/>
          </a:prstGeom>
          <a:solidFill>
            <a:schemeClr val="accent2"/>
          </a:solidFill>
          <a:ln w="19050">
            <a:solidFill>
              <a:srgbClr val="595959"/>
            </a:solidFill>
            <a:prstDash val="solid"/>
            <a:miter lim="800000"/>
            <a:headEnd/>
            <a:tailEnd/>
          </a:ln>
        </p:spPr>
        <p:txBody>
          <a:bodyPr rot="0" vert="horz" wrap="square" lIns="0" tIns="0" rIns="0" bIns="0" anchor="t" anchorCtr="0" upright="1">
            <a:noAutofit/>
          </a:bodyPr>
          <a:lstStyle/>
          <a:p>
            <a:pPr marL="0" marR="0">
              <a:spcBef>
                <a:spcPts val="35"/>
              </a:spcBef>
              <a:spcAft>
                <a:spcPts val="0"/>
              </a:spcAft>
            </a:pPr>
            <a:r>
              <a:rPr lang="en-US" sz="1300" b="1" dirty="0">
                <a:effectLst/>
                <a:latin typeface="Bogle" panose="020B0503020203060203" pitchFamily="34" charset="77"/>
                <a:ea typeface="Arial" panose="020B0604020202020204" pitchFamily="34" charset="0"/>
              </a:rPr>
              <a:t> </a:t>
            </a:r>
            <a:endParaRPr lang="en-US" sz="1100" dirty="0">
              <a:effectLst/>
              <a:latin typeface="Bogle" panose="020B0503020203060203" pitchFamily="34" charset="77"/>
              <a:ea typeface="Arial" panose="020B0604020202020204" pitchFamily="34" charset="0"/>
            </a:endParaRPr>
          </a:p>
          <a:p>
            <a:pPr marL="151130" marR="0">
              <a:spcBef>
                <a:spcPts val="5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FFFFFF"/>
                </a:solidFill>
                <a:effectLst/>
                <a:latin typeface="Bogle" panose="020B0503020203060203" pitchFamily="34" charset="77"/>
                <a:ea typeface="Arial" panose="020B0604020202020204" pitchFamily="34" charset="0"/>
              </a:rPr>
              <a:t> Spark</a:t>
            </a:r>
          </a:p>
        </p:txBody>
      </p:sp>
      <p:sp>
        <p:nvSpPr>
          <p:cNvPr id="693" name="Text Box 505">
            <a:extLst>
              <a:ext uri="{FF2B5EF4-FFF2-40B4-BE49-F238E27FC236}">
                <a16:creationId xmlns:a16="http://schemas.microsoft.com/office/drawing/2014/main" id="{5B846DDC-82D9-1149-9AD9-B4C4EF9AB9F2}"/>
              </a:ext>
            </a:extLst>
          </p:cNvPr>
          <p:cNvSpPr txBox="1">
            <a:spLocks noChangeAspect="1" noEditPoints="1" noChangeArrowheads="1" noChangeShapeType="1" noTextEdit="1"/>
          </p:cNvSpPr>
          <p:nvPr/>
        </p:nvSpPr>
        <p:spPr bwMode="auto">
          <a:xfrm>
            <a:off x="127680" y="1280399"/>
            <a:ext cx="972261" cy="505855"/>
          </a:xfrm>
          <a:prstGeom prst="rect">
            <a:avLst/>
          </a:prstGeom>
          <a:solidFill>
            <a:srgbClr val="3EAB98"/>
          </a:solidFill>
          <a:ln w="19050">
            <a:solidFill>
              <a:srgbClr val="595959"/>
            </a:solidFill>
            <a:prstDash val="solid"/>
            <a:miter lim="800000"/>
            <a:headEnd/>
            <a:tailEnd/>
          </a:ln>
        </p:spPr>
        <p:txBody>
          <a:bodyPr rot="0" vert="horz" wrap="square" lIns="0" tIns="0" rIns="0" bIns="0" anchor="ctr" anchorCtr="0" upright="1">
            <a:noAutofit/>
          </a:bodyPr>
          <a:lstStyle/>
          <a:p>
            <a:pPr marL="208280" marR="0">
              <a:spcBef>
                <a:spcPts val="1290"/>
              </a:spcBef>
              <a:spcAft>
                <a:spcPts val="0"/>
              </a:spcAft>
            </a:pPr>
            <a:r>
              <a:rPr lang="en-US" sz="1000" b="1" dirty="0" err="1">
                <a:solidFill>
                  <a:srgbClr val="FFFFFF"/>
                </a:solidFill>
                <a:effectLst/>
                <a:latin typeface="Bogle" panose="020B0503020203060203" pitchFamily="34" charset="77"/>
                <a:ea typeface="Arial" panose="020B0604020202020204" pitchFamily="34" charset="0"/>
              </a:rPr>
              <a:t>Itsio</a:t>
            </a:r>
            <a:r>
              <a:rPr lang="en-US" sz="1000" b="1" dirty="0">
                <a:solidFill>
                  <a:srgbClr val="FFFFFF"/>
                </a:solidFill>
                <a:effectLst/>
                <a:latin typeface="Bogle" panose="020B0503020203060203" pitchFamily="34" charset="77"/>
                <a:ea typeface="Arial" panose="020B0604020202020204" pitchFamily="34" charset="0"/>
              </a:rPr>
              <a:t>, Ambassador</a:t>
            </a:r>
            <a:endParaRPr lang="en-US" sz="1000" dirty="0">
              <a:effectLst/>
              <a:latin typeface="Bogle" panose="020B0503020203060203" pitchFamily="34" charset="77"/>
              <a:ea typeface="Arial" panose="020B0604020202020204" pitchFamily="34" charset="0"/>
            </a:endParaRPr>
          </a:p>
        </p:txBody>
      </p:sp>
      <p:sp>
        <p:nvSpPr>
          <p:cNvPr id="694" name="Text Box 506">
            <a:extLst>
              <a:ext uri="{FF2B5EF4-FFF2-40B4-BE49-F238E27FC236}">
                <a16:creationId xmlns:a16="http://schemas.microsoft.com/office/drawing/2014/main" id="{13ECD369-0C01-A648-88BD-4178744ED2CC}"/>
              </a:ext>
            </a:extLst>
          </p:cNvPr>
          <p:cNvSpPr txBox="1">
            <a:spLocks noChangeAspect="1" noEditPoints="1" noChangeArrowheads="1" noChangeShapeType="1" noTextEdit="1"/>
          </p:cNvSpPr>
          <p:nvPr/>
        </p:nvSpPr>
        <p:spPr bwMode="auto">
          <a:xfrm>
            <a:off x="3292557" y="1299457"/>
            <a:ext cx="885828" cy="530577"/>
          </a:xfrm>
          <a:prstGeom prst="rect">
            <a:avLst/>
          </a:prstGeom>
          <a:solidFill>
            <a:srgbClr val="4285F4"/>
          </a:solidFill>
          <a:ln w="19050">
            <a:solidFill>
              <a:srgbClr val="595959"/>
            </a:solidFill>
            <a:prstDash val="solid"/>
            <a:miter lim="800000"/>
            <a:headEnd/>
            <a:tailEnd/>
          </a:ln>
        </p:spPr>
        <p:txBody>
          <a:bodyPr rot="0" vert="horz" wrap="square" lIns="0" tIns="0" rIns="0" bIns="0" anchor="ctr" anchorCtr="0" upright="1">
            <a:noAutofit/>
          </a:bodyPr>
          <a:lstStyle/>
          <a:p>
            <a:pPr marL="0" marR="0" algn="ctr">
              <a:spcBef>
                <a:spcPts val="35"/>
              </a:spcBef>
              <a:spcAft>
                <a:spcPts val="0"/>
              </a:spcAft>
            </a:pPr>
            <a:r>
              <a:rPr lang="en-US" sz="1300" b="1" dirty="0">
                <a:effectLst/>
                <a:latin typeface="Bogle" panose="020B0503020203060203" pitchFamily="34" charset="77"/>
                <a:ea typeface="Arial" panose="020B0604020202020204" pitchFamily="34" charset="0"/>
              </a:rPr>
              <a:t> </a:t>
            </a:r>
            <a:r>
              <a:rPr lang="en-US" sz="1000" b="1" dirty="0">
                <a:solidFill>
                  <a:srgbClr val="FFFFFF"/>
                </a:solidFill>
                <a:effectLst/>
                <a:latin typeface="Bogle" panose="020B0503020203060203" pitchFamily="34" charset="77"/>
                <a:ea typeface="Arial" panose="020B0604020202020204" pitchFamily="34" charset="0"/>
              </a:rPr>
              <a:t>H2O</a:t>
            </a:r>
            <a:endParaRPr lang="en-US" sz="1000" dirty="0">
              <a:effectLst/>
              <a:latin typeface="Bogle" panose="020B0503020203060203" pitchFamily="34" charset="77"/>
              <a:ea typeface="Arial" panose="020B0604020202020204" pitchFamily="34" charset="0"/>
            </a:endParaRPr>
          </a:p>
        </p:txBody>
      </p:sp>
      <p:sp>
        <p:nvSpPr>
          <p:cNvPr id="1330" name="Rectangle 1329">
            <a:extLst>
              <a:ext uri="{FF2B5EF4-FFF2-40B4-BE49-F238E27FC236}">
                <a16:creationId xmlns:a16="http://schemas.microsoft.com/office/drawing/2014/main" id="{5742F5BB-7D04-2B49-B012-B5918CEB376F}"/>
              </a:ext>
            </a:extLst>
          </p:cNvPr>
          <p:cNvSpPr/>
          <p:nvPr/>
        </p:nvSpPr>
        <p:spPr>
          <a:xfrm>
            <a:off x="2586167" y="3223594"/>
            <a:ext cx="5015551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Bogle" panose="020B0503020203060203" pitchFamily="34" charset="77"/>
              </a:rPr>
              <a:t>Docker for 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latin typeface="Bogle" panose="020B0503020203060203" pitchFamily="34" charset="77"/>
              </a:rPr>
              <a:t>Isolation of environment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latin typeface="Bogle" panose="020B0503020203060203" pitchFamily="34" charset="77"/>
              </a:rPr>
              <a:t>Reproducible ML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latin typeface="Bogle" panose="020B0503020203060203" pitchFamily="34" charset="77"/>
              </a:rPr>
              <a:t>Ready to use data science env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  <a:latin typeface="Bogle" panose="020B0503020203060203" pitchFamily="34" charset="77"/>
            </a:endParaRPr>
          </a:p>
        </p:txBody>
      </p:sp>
      <p:sp>
        <p:nvSpPr>
          <p:cNvPr id="1331" name="Rectangle 1330">
            <a:extLst>
              <a:ext uri="{FF2B5EF4-FFF2-40B4-BE49-F238E27FC236}">
                <a16:creationId xmlns:a16="http://schemas.microsoft.com/office/drawing/2014/main" id="{2BBC6D9C-A48E-9248-B612-C0D540741B19}"/>
              </a:ext>
            </a:extLst>
          </p:cNvPr>
          <p:cNvSpPr/>
          <p:nvPr/>
        </p:nvSpPr>
        <p:spPr>
          <a:xfrm>
            <a:off x="5366937" y="974173"/>
            <a:ext cx="3777063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Bogle" panose="020B0503020203060203" pitchFamily="34" charset="77"/>
              </a:rPr>
              <a:t>Kubernetes for 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latin typeface="Bogle" panose="020B0503020203060203" pitchFamily="34" charset="77"/>
              </a:rPr>
              <a:t>Autoscaling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latin typeface="Bogle" panose="020B0503020203060203" pitchFamily="34" charset="77"/>
              </a:rPr>
              <a:t>Multi-tenancy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latin typeface="Bogle" panose="020B0503020203060203" pitchFamily="34" charset="77"/>
              </a:rPr>
              <a:t>Fine grain resource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latin typeface="Bogle" panose="020B0503020203060203" pitchFamily="34" charset="77"/>
              </a:rPr>
              <a:t>Multiple ML/Pipeline framework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latin typeface="Bogle" panose="020B0503020203060203" pitchFamily="34" charset="77"/>
              </a:rPr>
              <a:t>Tools for monitoring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latin typeface="Bogle" panose="020B0503020203060203" pitchFamily="34" charset="77"/>
              </a:rPr>
              <a:t>Tools for service mesh</a:t>
            </a:r>
          </a:p>
        </p:txBody>
      </p:sp>
    </p:spTree>
    <p:extLst>
      <p:ext uri="{BB962C8B-B14F-4D97-AF65-F5344CB8AC3E}">
        <p14:creationId xmlns:p14="http://schemas.microsoft.com/office/powerpoint/2010/main" val="820810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A16A3-B1F6-A640-9A00-17C331F10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304" y="64654"/>
            <a:ext cx="8229600" cy="462307"/>
          </a:xfrm>
        </p:spPr>
        <p:txBody>
          <a:bodyPr/>
          <a:lstStyle/>
          <a:p>
            <a:r>
              <a:rPr lang="en-US" dirty="0">
                <a:latin typeface="Bogle" panose="020B0503020203060203" pitchFamily="34" charset="77"/>
              </a:rPr>
              <a:t>Rise of Model Servers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2D2B2-6CA0-0B49-8EBD-5B618608E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304" y="1388304"/>
            <a:ext cx="3176996" cy="1335846"/>
          </a:xfrm>
          <a:ln>
            <a:noFill/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bg2"/>
                </a:solidFill>
                <a:latin typeface="Bogle" panose="020B0503020203060203" pitchFamily="34" charset="77"/>
              </a:rPr>
              <a:t>Open Source</a:t>
            </a:r>
            <a:r>
              <a:rPr lang="en-US" b="1" dirty="0">
                <a:latin typeface="Bogle" panose="020B0503020203060203" pitchFamily="34" charset="77"/>
              </a:rPr>
              <a:t> </a:t>
            </a:r>
          </a:p>
          <a:p>
            <a:pPr>
              <a:buClr>
                <a:schemeClr val="accent1"/>
              </a:buClr>
            </a:pPr>
            <a:r>
              <a:rPr lang="en-US" dirty="0" err="1">
                <a:solidFill>
                  <a:schemeClr val="accent1"/>
                </a:solidFill>
                <a:latin typeface="Bogle" panose="020B0503020203060203" pitchFamily="34" charset="77"/>
              </a:rPr>
              <a:t>TensorServe</a:t>
            </a:r>
            <a:r>
              <a:rPr lang="en-US" dirty="0">
                <a:solidFill>
                  <a:schemeClr val="accent1"/>
                </a:solidFill>
                <a:latin typeface="Bogle" panose="020B0503020203060203" pitchFamily="34" charset="77"/>
              </a:rPr>
              <a:t> - Google</a:t>
            </a:r>
          </a:p>
          <a:p>
            <a:pPr>
              <a:buClr>
                <a:schemeClr val="accent1"/>
              </a:buClr>
            </a:pPr>
            <a:r>
              <a:rPr lang="en-US" dirty="0">
                <a:solidFill>
                  <a:schemeClr val="accent1"/>
                </a:solidFill>
                <a:latin typeface="Bogle" panose="020B0503020203060203" pitchFamily="34" charset="77"/>
              </a:rPr>
              <a:t>Clipper - Berkley Rise Lab</a:t>
            </a:r>
          </a:p>
          <a:p>
            <a:pPr>
              <a:buClr>
                <a:schemeClr val="accent1"/>
              </a:buClr>
            </a:pPr>
            <a:r>
              <a:rPr lang="en-US" dirty="0">
                <a:solidFill>
                  <a:schemeClr val="accent1"/>
                </a:solidFill>
                <a:latin typeface="Bogle" panose="020B0503020203060203" pitchFamily="34" charset="77"/>
              </a:rPr>
              <a:t>Seldon core - </a:t>
            </a:r>
            <a:r>
              <a:rPr lang="en-US" dirty="0" err="1">
                <a:solidFill>
                  <a:schemeClr val="accent1"/>
                </a:solidFill>
                <a:latin typeface="Bogle" panose="020B0503020203060203" pitchFamily="34" charset="77"/>
              </a:rPr>
              <a:t>Seldon.io</a:t>
            </a:r>
            <a:endParaRPr lang="en-US" dirty="0">
              <a:solidFill>
                <a:schemeClr val="accent1"/>
              </a:solidFill>
              <a:latin typeface="Bogle" panose="020B0503020203060203" pitchFamily="34" charset="77"/>
            </a:endParaRPr>
          </a:p>
          <a:p>
            <a:pPr>
              <a:buClr>
                <a:schemeClr val="accent1"/>
              </a:buClr>
            </a:pPr>
            <a:r>
              <a:rPr lang="en-US" dirty="0">
                <a:solidFill>
                  <a:schemeClr val="accent1"/>
                </a:solidFill>
                <a:latin typeface="Bogle" panose="020B0503020203060203" pitchFamily="34" charset="77"/>
              </a:rPr>
              <a:t>Apache </a:t>
            </a:r>
            <a:r>
              <a:rPr lang="en-US" dirty="0" err="1">
                <a:solidFill>
                  <a:schemeClr val="accent1"/>
                </a:solidFill>
                <a:latin typeface="Bogle" panose="020B0503020203060203" pitchFamily="34" charset="77"/>
              </a:rPr>
              <a:t>PredictionIO</a:t>
            </a:r>
            <a:endParaRPr lang="en-US" dirty="0">
              <a:solidFill>
                <a:schemeClr val="accent1"/>
              </a:solidFill>
              <a:latin typeface="Bogle" panose="020B0503020203060203" pitchFamily="34" charset="77"/>
            </a:endParaRPr>
          </a:p>
          <a:p>
            <a:pPr marL="0" indent="0">
              <a:buNone/>
            </a:pPr>
            <a:endParaRPr lang="en-US" dirty="0">
              <a:latin typeface="Bogle" panose="020B0503020203060203" pitchFamily="34" charset="77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CFFD624-F488-F948-B70B-26EC82C94604}"/>
              </a:ext>
            </a:extLst>
          </p:cNvPr>
          <p:cNvSpPr txBox="1">
            <a:spLocks/>
          </p:cNvSpPr>
          <p:nvPr/>
        </p:nvSpPr>
        <p:spPr bwMode="auto">
          <a:xfrm>
            <a:off x="327304" y="2914725"/>
            <a:ext cx="462697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marL="274320" indent="-274320" algn="l" rtl="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20000"/>
              <a:buFont typeface="Times" pitchFamily="18" charset="0"/>
              <a:buChar char="•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Bogle" charset="0"/>
                <a:ea typeface="Bogle" charset="0"/>
                <a:cs typeface="Bogle" charset="0"/>
              </a:defRPr>
            </a:lvl1pPr>
            <a:lvl2pPr marL="457200" indent="-274320" algn="l" rtl="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Char char="–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Bogle" charset="0"/>
                <a:ea typeface="Bogle" charset="0"/>
                <a:cs typeface="Bogle" charset="0"/>
              </a:defRPr>
            </a:lvl2pPr>
            <a:lvl3pPr marL="731520" indent="-274320" algn="l" rtl="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Times" pitchFamily="18" charset="0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Bogle" charset="0"/>
                <a:ea typeface="Bogle" charset="0"/>
                <a:cs typeface="Bogle" charset="0"/>
              </a:defRPr>
            </a:lvl3pPr>
            <a:lvl4pPr marL="1005840" indent="-274320" algn="l" rtl="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Estrangelo Edessa" panose="03080600000000000000" pitchFamily="66" charset="0"/>
              <a:buChar char="›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Bogle" charset="0"/>
                <a:ea typeface="Bogle" charset="0"/>
                <a:cs typeface="Bogle" charset="0"/>
              </a:defRPr>
            </a:lvl4pPr>
            <a:lvl5pPr marL="1280160" indent="-274320" algn="l" rtl="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Char char="»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Bogle" charset="0"/>
                <a:ea typeface="Bogle" charset="0"/>
                <a:cs typeface="Bogle" charset="0"/>
              </a:defRPr>
            </a:lvl5pPr>
            <a:lvl6pPr marL="20574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5146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29718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4290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Times" pitchFamily="18" charset="0"/>
              <a:buNone/>
            </a:pPr>
            <a:r>
              <a:rPr lang="en-US" b="1" kern="0" dirty="0">
                <a:solidFill>
                  <a:schemeClr val="bg2"/>
                </a:solidFill>
                <a:latin typeface="Bogle" panose="020B0503020203060203" pitchFamily="34" charset="77"/>
              </a:rPr>
              <a:t>Cloud</a:t>
            </a:r>
          </a:p>
          <a:p>
            <a:r>
              <a:rPr lang="en-US" kern="0" dirty="0">
                <a:solidFill>
                  <a:schemeClr val="accent1"/>
                </a:solidFill>
                <a:latin typeface="Bogle" panose="020B0503020203060203" pitchFamily="34" charset="77"/>
              </a:rPr>
              <a:t>GCP - Cloud AI Platform</a:t>
            </a:r>
          </a:p>
          <a:p>
            <a:r>
              <a:rPr lang="en-US" kern="0" dirty="0">
                <a:solidFill>
                  <a:schemeClr val="accent1"/>
                </a:solidFill>
                <a:latin typeface="Bogle" panose="020B0503020203060203" pitchFamily="34" charset="77"/>
              </a:rPr>
              <a:t>Azure - Azure ML</a:t>
            </a:r>
          </a:p>
          <a:p>
            <a:r>
              <a:rPr lang="en-US" kern="0" dirty="0">
                <a:solidFill>
                  <a:schemeClr val="accent1"/>
                </a:solidFill>
                <a:latin typeface="Bogle" panose="020B0503020203060203" pitchFamily="34" charset="77"/>
              </a:rPr>
              <a:t>AWS - </a:t>
            </a:r>
            <a:r>
              <a:rPr lang="en-US" kern="0" dirty="0" err="1">
                <a:solidFill>
                  <a:schemeClr val="accent1"/>
                </a:solidFill>
                <a:latin typeface="Bogle" panose="020B0503020203060203" pitchFamily="34" charset="77"/>
              </a:rPr>
              <a:t>SageMaker</a:t>
            </a:r>
            <a:endParaRPr lang="en-US" kern="0" dirty="0">
              <a:solidFill>
                <a:schemeClr val="accent1"/>
              </a:solidFill>
              <a:latin typeface="Bogle" panose="020B0503020203060203" pitchFamily="34" charset="77"/>
            </a:endParaRPr>
          </a:p>
          <a:p>
            <a:pPr marL="0" indent="0">
              <a:buFont typeface="Times" pitchFamily="18" charset="0"/>
              <a:buNone/>
            </a:pPr>
            <a:endParaRPr lang="en-US" kern="0" dirty="0">
              <a:latin typeface="Bogle" panose="020B0503020203060203" pitchFamily="34" charset="77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132BC78-6AF7-C84E-812E-6C71B288C6CD}"/>
              </a:ext>
            </a:extLst>
          </p:cNvPr>
          <p:cNvSpPr txBox="1">
            <a:spLocks/>
          </p:cNvSpPr>
          <p:nvPr/>
        </p:nvSpPr>
        <p:spPr bwMode="auto">
          <a:xfrm>
            <a:off x="5467276" y="1406468"/>
            <a:ext cx="3448124" cy="1335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 lnSpcReduction="10000"/>
          </a:bodyPr>
          <a:lstStyle>
            <a:lvl1pPr marL="274320" indent="-274320" algn="l" rtl="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20000"/>
              <a:buFont typeface="Times" pitchFamily="18" charset="0"/>
              <a:buChar char="•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Bogle" charset="0"/>
                <a:ea typeface="Bogle" charset="0"/>
                <a:cs typeface="Bogle" charset="0"/>
              </a:defRPr>
            </a:lvl1pPr>
            <a:lvl2pPr marL="457200" indent="-274320" algn="l" rtl="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Char char="–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Bogle" charset="0"/>
                <a:ea typeface="Bogle" charset="0"/>
                <a:cs typeface="Bogle" charset="0"/>
              </a:defRPr>
            </a:lvl2pPr>
            <a:lvl3pPr marL="731520" indent="-274320" algn="l" rtl="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Times" pitchFamily="18" charset="0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Bogle" charset="0"/>
                <a:ea typeface="Bogle" charset="0"/>
                <a:cs typeface="Bogle" charset="0"/>
              </a:defRPr>
            </a:lvl3pPr>
            <a:lvl4pPr marL="1005840" indent="-274320" algn="l" rtl="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Estrangelo Edessa" panose="03080600000000000000" pitchFamily="66" charset="0"/>
              <a:buChar char="›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Bogle" charset="0"/>
                <a:ea typeface="Bogle" charset="0"/>
                <a:cs typeface="Bogle" charset="0"/>
              </a:defRPr>
            </a:lvl4pPr>
            <a:lvl5pPr marL="1280160" indent="-274320" algn="l" rtl="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Char char="»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Bogle" charset="0"/>
                <a:ea typeface="Bogle" charset="0"/>
                <a:cs typeface="Bogle" charset="0"/>
              </a:defRPr>
            </a:lvl5pPr>
            <a:lvl6pPr marL="20574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5146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29718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4290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Times" pitchFamily="18" charset="0"/>
              <a:buNone/>
            </a:pPr>
            <a:r>
              <a:rPr lang="en-US" b="1" kern="0" dirty="0">
                <a:solidFill>
                  <a:schemeClr val="bg2"/>
                </a:solidFill>
                <a:latin typeface="Bogle" panose="020B0503020203060203" pitchFamily="34" charset="77"/>
              </a:rPr>
              <a:t>Deep Learning </a:t>
            </a:r>
          </a:p>
          <a:p>
            <a:r>
              <a:rPr lang="en-US" kern="0" dirty="0" err="1">
                <a:solidFill>
                  <a:schemeClr val="accent1"/>
                </a:solidFill>
                <a:latin typeface="Bogle" panose="020B0503020203060203" pitchFamily="34" charset="77"/>
              </a:rPr>
              <a:t>TensorRT</a:t>
            </a:r>
            <a:r>
              <a:rPr lang="en-US" kern="0" dirty="0">
                <a:solidFill>
                  <a:schemeClr val="accent1"/>
                </a:solidFill>
                <a:latin typeface="Bogle" panose="020B0503020203060203" pitchFamily="34" charset="77"/>
              </a:rPr>
              <a:t> (Nvidia)</a:t>
            </a:r>
          </a:p>
          <a:p>
            <a:r>
              <a:rPr lang="en-US" kern="0" dirty="0" err="1">
                <a:solidFill>
                  <a:schemeClr val="accent1"/>
                </a:solidFill>
                <a:latin typeface="Bogle" panose="020B0503020203060203" pitchFamily="34" charset="77"/>
              </a:rPr>
              <a:t>DeepDetect</a:t>
            </a:r>
            <a:r>
              <a:rPr lang="en-US" kern="0" dirty="0">
                <a:solidFill>
                  <a:schemeClr val="accent1"/>
                </a:solidFill>
                <a:latin typeface="Bogle" panose="020B0503020203060203" pitchFamily="34" charset="77"/>
              </a:rPr>
              <a:t> (</a:t>
            </a:r>
            <a:r>
              <a:rPr lang="en-US" kern="0" dirty="0" err="1">
                <a:solidFill>
                  <a:schemeClr val="accent1"/>
                </a:solidFill>
                <a:latin typeface="Bogle" panose="020B0503020203060203" pitchFamily="34" charset="77"/>
              </a:rPr>
              <a:t>Jolibrain</a:t>
            </a:r>
            <a:r>
              <a:rPr lang="en-US" kern="0" dirty="0">
                <a:solidFill>
                  <a:schemeClr val="accent1"/>
                </a:solidFill>
                <a:latin typeface="Bogle" panose="020B0503020203060203" pitchFamily="34" charset="77"/>
              </a:rPr>
              <a:t>)</a:t>
            </a:r>
          </a:p>
          <a:p>
            <a:r>
              <a:rPr lang="en-US" kern="0" dirty="0" err="1">
                <a:solidFill>
                  <a:schemeClr val="accent1"/>
                </a:solidFill>
                <a:latin typeface="Bogle" panose="020B0503020203060203" pitchFamily="34" charset="77"/>
              </a:rPr>
              <a:t>MXNet</a:t>
            </a:r>
            <a:r>
              <a:rPr lang="en-US" kern="0" dirty="0">
                <a:solidFill>
                  <a:schemeClr val="accent1"/>
                </a:solidFill>
                <a:latin typeface="Bogle" panose="020B0503020203060203" pitchFamily="34" charset="77"/>
              </a:rPr>
              <a:t> Model Server (Amazon)</a:t>
            </a:r>
          </a:p>
          <a:p>
            <a:r>
              <a:rPr lang="en-US" kern="0" dirty="0" err="1">
                <a:solidFill>
                  <a:schemeClr val="accent1"/>
                </a:solidFill>
                <a:latin typeface="Bogle" panose="020B0503020203060203" pitchFamily="34" charset="77"/>
              </a:rPr>
              <a:t>Determined.AI</a:t>
            </a:r>
            <a:r>
              <a:rPr lang="en-US" kern="0" dirty="0">
                <a:solidFill>
                  <a:schemeClr val="accent1"/>
                </a:solidFill>
                <a:latin typeface="Bogle" panose="020B0503020203060203" pitchFamily="34" charset="77"/>
              </a:rPr>
              <a:t>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9C790B6-255C-0C40-BF25-89C7F9001FBE}"/>
              </a:ext>
            </a:extLst>
          </p:cNvPr>
          <p:cNvSpPr txBox="1">
            <a:spLocks/>
          </p:cNvSpPr>
          <p:nvPr/>
        </p:nvSpPr>
        <p:spPr bwMode="auto">
          <a:xfrm>
            <a:off x="327304" y="593233"/>
            <a:ext cx="8359496" cy="606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 lnSpcReduction="10000"/>
          </a:bodyPr>
          <a:lstStyle>
            <a:lvl1pPr marL="287338" indent="-28733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120000"/>
              <a:buFont typeface="Times" pitchFamily="18" charset="0"/>
              <a:buChar char="•"/>
              <a:defRPr sz="20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627063" indent="-225425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2000">
                <a:solidFill>
                  <a:schemeClr val="accent2"/>
                </a:solidFill>
                <a:latin typeface="+mn-lt"/>
              </a:defRPr>
            </a:lvl2pPr>
            <a:lvl3pPr marL="911225" indent="-169863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Times" pitchFamily="18" charset="0"/>
              <a:buChar char="•"/>
              <a:defRPr sz="2000">
                <a:solidFill>
                  <a:schemeClr val="accent2"/>
                </a:solidFill>
                <a:latin typeface="+mn-lt"/>
              </a:defRPr>
            </a:lvl3pPr>
            <a:lvl4pPr marL="1262063" indent="-236538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2000">
                <a:solidFill>
                  <a:schemeClr val="accent2"/>
                </a:solidFill>
                <a:latin typeface="+mn-lt"/>
              </a:defRPr>
            </a:lvl4pPr>
            <a:lvl5pPr marL="1600200" indent="-223838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+mn-lt"/>
              </a:defRPr>
            </a:lvl5pPr>
            <a:lvl6pPr marL="20574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+mn-lt"/>
              </a:defRPr>
            </a:lvl6pPr>
            <a:lvl7pPr marL="25146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+mn-lt"/>
              </a:defRPr>
            </a:lvl7pPr>
            <a:lvl8pPr marL="29718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+mn-lt"/>
              </a:defRPr>
            </a:lvl8pPr>
            <a:lvl9pPr marL="34290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+mn-lt"/>
              </a:defRPr>
            </a:lvl9pPr>
          </a:lstStyle>
          <a:p>
            <a:pPr marL="0" indent="0">
              <a:buFont typeface="Times" pitchFamily="18" charset="0"/>
              <a:buNone/>
            </a:pPr>
            <a:r>
              <a:rPr lang="en-US" kern="0" dirty="0">
                <a:latin typeface="Bogle" panose="020B0503020203060203" pitchFamily="34" charset="77"/>
              </a:rPr>
              <a:t>Rapid emergence of new class of Model Servers for productionizing ML deployment and serving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720B05B-3A50-1246-A423-1B9B76CAF40C}"/>
              </a:ext>
            </a:extLst>
          </p:cNvPr>
          <p:cNvSpPr txBox="1">
            <a:spLocks/>
          </p:cNvSpPr>
          <p:nvPr/>
        </p:nvSpPr>
        <p:spPr bwMode="auto">
          <a:xfrm>
            <a:off x="3877340" y="4057725"/>
            <a:ext cx="5266660" cy="606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 lnSpcReduction="10000"/>
          </a:bodyPr>
          <a:lstStyle>
            <a:lvl1pPr marL="274320" indent="-274320" algn="l" rtl="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20000"/>
              <a:buFont typeface="Times" pitchFamily="18" charset="0"/>
              <a:buChar char="•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Bogle" charset="0"/>
                <a:ea typeface="Bogle" charset="0"/>
                <a:cs typeface="Bogle" charset="0"/>
              </a:defRPr>
            </a:lvl1pPr>
            <a:lvl2pPr marL="457200" indent="-274320" algn="l" rtl="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Char char="–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Bogle" charset="0"/>
                <a:ea typeface="Bogle" charset="0"/>
                <a:cs typeface="Bogle" charset="0"/>
              </a:defRPr>
            </a:lvl2pPr>
            <a:lvl3pPr marL="731520" indent="-274320" algn="l" rtl="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Times" pitchFamily="18" charset="0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Bogle" charset="0"/>
                <a:ea typeface="Bogle" charset="0"/>
                <a:cs typeface="Bogle" charset="0"/>
              </a:defRPr>
            </a:lvl3pPr>
            <a:lvl4pPr marL="1005840" indent="-274320" algn="l" rtl="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Estrangelo Edessa" panose="03080600000000000000" pitchFamily="66" charset="0"/>
              <a:buChar char="›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Bogle" charset="0"/>
                <a:ea typeface="Bogle" charset="0"/>
                <a:cs typeface="Bogle" charset="0"/>
              </a:defRPr>
            </a:lvl4pPr>
            <a:lvl5pPr marL="1280160" indent="-274320" algn="l" rtl="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Char char="»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Bogle" charset="0"/>
                <a:ea typeface="Bogle" charset="0"/>
                <a:cs typeface="Bogle" charset="0"/>
              </a:defRPr>
            </a:lvl5pPr>
            <a:lvl6pPr marL="20574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5146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29718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4290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Times" pitchFamily="18" charset="0"/>
              <a:buNone/>
            </a:pPr>
            <a:r>
              <a:rPr lang="en-US" sz="2000" kern="0" dirty="0">
                <a:solidFill>
                  <a:schemeClr val="accent2">
                    <a:lumMod val="60000"/>
                    <a:lumOff val="40000"/>
                  </a:schemeClr>
                </a:solidFill>
                <a:latin typeface="Bogle" panose="020B0503020203060203" pitchFamily="34" charset="77"/>
                <a:ea typeface="+mn-ea"/>
                <a:cs typeface="+mn-cs"/>
              </a:rPr>
              <a:t>Clipper &amp; Seldon core are based on docker k8s </a:t>
            </a:r>
          </a:p>
          <a:p>
            <a:pPr marL="0" indent="0">
              <a:buFont typeface="Times" pitchFamily="18" charset="0"/>
              <a:buNone/>
            </a:pPr>
            <a:r>
              <a:rPr lang="en-US" sz="2000" kern="0" dirty="0">
                <a:solidFill>
                  <a:schemeClr val="accent2">
                    <a:lumMod val="60000"/>
                    <a:lumOff val="40000"/>
                  </a:schemeClr>
                </a:solidFill>
                <a:latin typeface="Bogle" panose="020B0503020203060203" pitchFamily="34" charset="77"/>
                <a:ea typeface="+mn-ea"/>
                <a:cs typeface="+mn-cs"/>
              </a:rPr>
              <a:t>We will do deep dive for them</a:t>
            </a:r>
          </a:p>
        </p:txBody>
      </p:sp>
    </p:spTree>
    <p:extLst>
      <p:ext uri="{BB962C8B-B14F-4D97-AF65-F5344CB8AC3E}">
        <p14:creationId xmlns:p14="http://schemas.microsoft.com/office/powerpoint/2010/main" val="2829945623"/>
      </p:ext>
    </p:extLst>
  </p:cSld>
  <p:clrMapOvr>
    <a:masterClrMapping/>
  </p:clrMapOvr>
</p:sld>
</file>

<file path=ppt/theme/theme1.xml><?xml version="1.0" encoding="utf-8"?>
<a:theme xmlns:a="http://schemas.openxmlformats.org/drawingml/2006/main" name="Walmart PPT Template NEW">
  <a:themeElements>
    <a:clrScheme name="">
      <a:dk1>
        <a:srgbClr val="000000"/>
      </a:dk1>
      <a:lt1>
        <a:srgbClr val="FFFFFF"/>
      </a:lt1>
      <a:dk2>
        <a:srgbClr val="F47B20"/>
      </a:dk2>
      <a:lt2>
        <a:srgbClr val="7AC142"/>
      </a:lt2>
      <a:accent1>
        <a:srgbClr val="2B7FC3"/>
      </a:accent1>
      <a:accent2>
        <a:srgbClr val="003B7E"/>
      </a:accent2>
      <a:accent3>
        <a:srgbClr val="FFFFFF"/>
      </a:accent3>
      <a:accent4>
        <a:srgbClr val="000000"/>
      </a:accent4>
      <a:accent5>
        <a:srgbClr val="ACC0DE"/>
      </a:accent5>
      <a:accent6>
        <a:srgbClr val="003572"/>
      </a:accent6>
      <a:hlink>
        <a:srgbClr val="6CADDF"/>
      </a:hlink>
      <a:folHlink>
        <a:srgbClr val="FDBB30"/>
      </a:folHlink>
    </a:clrScheme>
    <a:fontScheme name="Walmart PPT Template NEW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287338" marR="0" indent="-287338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folHlink"/>
          </a:buClr>
          <a:buSzPct val="120000"/>
          <a:buFont typeface="Times" pitchFamily="18" charset="0"/>
          <a:buChar char="•"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287338" marR="0" indent="-287338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folHlink"/>
          </a:buClr>
          <a:buSzPct val="120000"/>
          <a:buFont typeface="Times" pitchFamily="18" charset="0"/>
          <a:buChar char="•"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Walmart PPT Template NEW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lmart PPT Template NEW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lmart PPT Template NEW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lmart PPT Template NEW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lmart PPT Template NEW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lmart PPT Template NEW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lmart PPT Template NEW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lmart PPT Template NEW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lmart PPT Template NEW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lmart PPT Template NEW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lmart PPT Template NEW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lmart PPT Template NEW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7422</TotalTime>
  <Words>771</Words>
  <Application>Microsoft Macintosh PowerPoint</Application>
  <PresentationFormat>On-screen Show (16:9)</PresentationFormat>
  <Paragraphs>231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Bogle</vt:lpstr>
      <vt:lpstr>Calibri</vt:lpstr>
      <vt:lpstr>Gill Sans MT</vt:lpstr>
      <vt:lpstr>Times</vt:lpstr>
      <vt:lpstr>Wingdings</vt:lpstr>
      <vt:lpstr>Walmart PPT Template NEW</vt:lpstr>
      <vt:lpstr>Productionizing ML model at scale with docker &amp; kubernetes</vt:lpstr>
      <vt:lpstr>Agenda</vt:lpstr>
      <vt:lpstr>Machine Learning Deployment challenges</vt:lpstr>
      <vt:lpstr>Challenges in ML deployment </vt:lpstr>
      <vt:lpstr>Challenges in model deployment </vt:lpstr>
      <vt:lpstr>Challenges in model deployment </vt:lpstr>
      <vt:lpstr>Challenges in model deployment </vt:lpstr>
      <vt:lpstr>Machine Learning in Docker &amp; Kubernetes</vt:lpstr>
      <vt:lpstr>Rise of Model Servers</vt:lpstr>
      <vt:lpstr>Clipper.ai </vt:lpstr>
      <vt:lpstr>Clipper Architecture </vt:lpstr>
      <vt:lpstr>Clipper Container Orchestration </vt:lpstr>
      <vt:lpstr>Clipper </vt:lpstr>
      <vt:lpstr>Clipper Demo</vt:lpstr>
      <vt:lpstr>Seldon.io</vt:lpstr>
      <vt:lpstr>Seldon Core Architecture</vt:lpstr>
      <vt:lpstr>source-to-image(S2I)</vt:lpstr>
      <vt:lpstr>Seldon</vt:lpstr>
      <vt:lpstr>Seldon Demo</vt:lpstr>
      <vt:lpstr>Q &amp; A</vt:lpstr>
      <vt:lpstr>References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JIB - </dc:title>
  <cp:lastModifiedBy>Satya Narayan</cp:lastModifiedBy>
  <cp:revision>170</cp:revision>
  <dcterms:created xsi:type="dcterms:W3CDTF">2019-07-29T05:24:58Z</dcterms:created>
  <dcterms:modified xsi:type="dcterms:W3CDTF">2019-08-03T15:43:48Z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