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Proxima Nova Semibold"/>
      <p:regular r:id="rId36"/>
      <p:bold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e347aea8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2e347aea8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dfb3e7bd2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dfb3e7bd2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ded388fdd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ded388fdd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ded388fdd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ded388fdd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dfb3e7bd2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dfb3e7bd2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ab635e2f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ab635e2f2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dfb3e7bd2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dfb3e7bd2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ab635e2f2_3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ab635e2f2_3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586f4821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586f4821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ed388fdd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5ded388fdd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ded388fdd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5ded388fd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ded388fdd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5ded388fdd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ded388fdd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5ded388fdd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dfb3e7bd2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dfb3e7bd2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ded388fdd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5ded388fdd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5" name="Google Shape;49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dfb3e7bd2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dfb3e7bd2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ab635e2f2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ab635e2f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dfb3e7bd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dfb3e7bd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ded388fdd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ded388fdd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ded388fd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ded388fdd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dfb3e7bd2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dfb3e7bd2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b635e2f2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ab635e2f2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b635e2f2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ab635e2f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 Logo slide" showMasterSp="0" type="tx">
  <p:cSld name="TITLE_AND_BODY">
    <p:bg>
      <p:bgPr>
        <a:solidFill>
          <a:srgbClr val="0080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10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624" y="2257220"/>
            <a:ext cx="3682751" cy="629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 Blank Slide">
  <p:cSld name="05 Blank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 Blank Slide Blue" showMasterSp="0">
  <p:cSld name="07 Blank Slide Blue">
    <p:bg>
      <p:bgPr>
        <a:solidFill>
          <a:srgbClr val="0080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36"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1" cy="4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 Blank Slide Confidential">
  <p:cSld name="06 Blank Slide Confidenti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3423299" y="4679374"/>
            <a:ext cx="2297402" cy="271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Proxima Nova"/>
              <a:buNone/>
            </a:pPr>
            <a:r>
              <a:rPr b="0" i="0" lang="en-US" sz="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 Blank" showMasterSp="0">
  <p:cSld name="15 Blank"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 End Slide" showMasterSp="0">
  <p:cSld name="14 End Slide 2">
    <p:bg>
      <p:bgPr>
        <a:solidFill>
          <a:srgbClr val="0080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50"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486" y="4489470"/>
            <a:ext cx="1627026" cy="2742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397449" y="1702324"/>
            <a:ext cx="4349102" cy="203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 Logo slide" showMasterSp="0">
  <p:cSld name="02 Logo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53"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624" y="2257229"/>
            <a:ext cx="3682751" cy="62904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 Blank Slide Blue Confidential" showMasterSp="0">
  <p:cSld name="08 Blank Slide Blue Confidential">
    <p:bg>
      <p:bgPr>
        <a:solidFill>
          <a:srgbClr val="008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56"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1" cy="4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/>
        </p:nvSpPr>
        <p:spPr>
          <a:xfrm>
            <a:off x="3423299" y="4679374"/>
            <a:ext cx="2297402" cy="271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roxima Nova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/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Top Title and Two Columns">
  <p:cSld name="10 Top 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975099" y="179375"/>
            <a:ext cx="7787101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975224" y="887849"/>
            <a:ext cx="3819902" cy="372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942452" y="887849"/>
            <a:ext cx="3819902" cy="3725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 Logo slide" showMasterSp="0">
  <p:cSld name="01 Logo slide">
    <p:bg>
      <p:bgPr>
        <a:solidFill>
          <a:srgbClr val="0080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9"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624" y="2257220"/>
            <a:ext cx="3682659" cy="629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 Title Slide" showMasterSp="0">
  <p:cSld name="04 Title Slide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71" id="85" name="Google Shape;8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19915" cy="4199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962549" y="968999"/>
            <a:ext cx="7218901" cy="1518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987425" y="2545625"/>
            <a:ext cx="7194000" cy="2049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 Title Slide">
  <p:cSld name="04 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62549" y="968999"/>
            <a:ext cx="7218901" cy="1518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87425" y="2545625"/>
            <a:ext cx="7194000" cy="2049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Title Slide Blue" showMasterSp="0">
  <p:cSld name="03 Title Slide Blue 2">
    <p:bg>
      <p:bgPr>
        <a:solidFill>
          <a:srgbClr val="0080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962549" y="968999"/>
            <a:ext cx="7218901" cy="1518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987425" y="2545625"/>
            <a:ext cx="7194000" cy="2049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3" name="Google Shape;93;p21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84"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1" cy="4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 Blank Slide" showMasterSp="0">
  <p:cSld name="05 Blank Slide 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86" id="97" name="Google Shape;9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19915" cy="41991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 Centred title and short body copy/ bullets" showMasterSp="0">
  <p:cSld name="12 Centred title and short body copy/ bullets 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93" id="101" name="Google Shape;10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19915" cy="41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1925099" y="788299"/>
            <a:ext cx="5293802" cy="1252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1925099" y="2182149"/>
            <a:ext cx="5293802" cy="247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 Blank Slide Blue" showMasterSp="0">
  <p:cSld name="07 Blank Slide Blue 2">
    <p:bg>
      <p:bgPr>
        <a:solidFill>
          <a:srgbClr val="0080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102" id="108" name="Google Shape;10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1" cy="4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 Blank Slide Confidential" showMasterSp="0">
  <p:cSld name="06 Blank Slide Confidential 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104" id="111" name="Google Shape;11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19915" cy="41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3423299" y="4679374"/>
            <a:ext cx="2297402" cy="271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Proxima Nova"/>
              <a:buNone/>
            </a:pPr>
            <a:r>
              <a:rPr b="0" i="0" lang="en-US" sz="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/>
          </a:p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 Horizontal Layout " showMasterSp="0">
  <p:cSld name="11 Horizontal Layout 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109" id="117" name="Google Shape;1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19915" cy="41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493824" y="1618049"/>
            <a:ext cx="3819902" cy="1062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942449" y="390000"/>
            <a:ext cx="3819902" cy="4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 Blank" showMasterSp="0">
  <p:cSld name="15 Blank 2"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 Logo slide" showMasterSp="0">
  <p:cSld name="02 Logo slide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116" id="125" name="Google Shape;12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624" y="2257229"/>
            <a:ext cx="3682659" cy="629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 Blank Slide Blue Confidential" showMasterSp="0">
  <p:cSld name="08 Blank Slide Blue Confidential 2">
    <p:bg>
      <p:bgPr>
        <a:solidFill>
          <a:srgbClr val="0080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119" id="129" name="Google Shape;12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1" cy="4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 txBox="1"/>
          <p:nvPr/>
        </p:nvSpPr>
        <p:spPr>
          <a:xfrm>
            <a:off x="3423299" y="4679374"/>
            <a:ext cx="2297402" cy="271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roxima Nova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Top Title and Two Columns" showMasterSp="0">
  <p:cSld name="10 Top Title and Two Columns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122" id="133" name="Google Shape;1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19915" cy="41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35" name="Google Shape;135;p30"/>
          <p:cNvSpPr txBox="1"/>
          <p:nvPr>
            <p:ph type="title"/>
          </p:nvPr>
        </p:nvSpPr>
        <p:spPr>
          <a:xfrm>
            <a:off x="975099" y="179375"/>
            <a:ext cx="7787101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975224" y="887849"/>
            <a:ext cx="3819902" cy="372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4942452" y="887849"/>
            <a:ext cx="3819902" cy="3725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 Top Title and Long body copy/ bullets" showMasterSp="0">
  <p:cSld name="09 Top Title and Long body copy/ bulle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76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19915" cy="41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975099" y="179375"/>
            <a:ext cx="7787101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75224" y="887849"/>
            <a:ext cx="7787101" cy="372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showMasterSp="0" type="tx">
  <p:cSld name="TITLE_AND_BODY">
    <p:bg>
      <p:bgPr>
        <a:solidFill>
          <a:srgbClr val="0080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12" id="146" name="Google Shape;1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624" y="2257219"/>
            <a:ext cx="3682752" cy="62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Title Slide Blue" showMasterSp="0">
  <p:cSld name="03 Title Slide Blue">
    <p:bg>
      <p:bgPr>
        <a:solidFill>
          <a:srgbClr val="0080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962548" y="968998"/>
            <a:ext cx="72189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987425" y="2545625"/>
            <a:ext cx="71940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1" name="Google Shape;151;p33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28" id="152" name="Google Shape;15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2" cy="42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 Top Title and Long body copy/ bullets">
  <p:cSld name="09 Top Title and Long body copy/ bulle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975224" y="887849"/>
            <a:ext cx="7787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 Title Slide" showMasterSp="0">
  <p:cSld name="04 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" id="159" name="Google Shape;15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7" y="214172"/>
            <a:ext cx="420053" cy="4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5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61" name="Google Shape;161;p35"/>
          <p:cNvSpPr txBox="1"/>
          <p:nvPr>
            <p:ph type="title"/>
          </p:nvPr>
        </p:nvSpPr>
        <p:spPr>
          <a:xfrm>
            <a:off x="962548" y="968998"/>
            <a:ext cx="72189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987425" y="2545625"/>
            <a:ext cx="71940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 Top Title and Long body copy/ bullets" showMasterSp="0">
  <p:cSld name="09 Top Title and Long body copy/ bullets 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165" name="Google Shape;16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19914" cy="41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6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17462" lvl="0" marL="17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67" name="Google Shape;167;p36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975224" y="887849"/>
            <a:ext cx="7787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4419600" y="4608064"/>
            <a:ext cx="213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15875" lvl="0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" lvl="1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" lvl="2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" lvl="3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875" lvl="4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875" lvl="5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" lvl="6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" lvl="7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875" lvl="8" marL="158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5875" lvl="0" marL="1587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 Centred title and short body copy/ bullets" showMasterSp="0">
  <p:cSld name="12 Centred title and short body copy/ bulle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" id="171" name="Google Shape;17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7" y="214172"/>
            <a:ext cx="420053" cy="4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7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1925098" y="788298"/>
            <a:ext cx="5293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1925098" y="2182148"/>
            <a:ext cx="52938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 Top Title and Long body copy/ bullets 2" showMasterSp="0">
  <p:cSld name="09 Top Title and Long body copy/ bullets 2 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" id="177" name="Google Shape;17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7" y="214172"/>
            <a:ext cx="420053" cy="4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8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79" name="Google Shape;179;p38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975224" y="887849"/>
            <a:ext cx="7787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1" name="Google Shape;181;p38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showMasterSp="0">
  <p:cSld name="Title and 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311698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698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5" name="Google Shape;185;p39"/>
          <p:cNvSpPr txBox="1"/>
          <p:nvPr>
            <p:ph idx="12" type="sldNum"/>
          </p:nvPr>
        </p:nvSpPr>
        <p:spPr>
          <a:xfrm>
            <a:off x="8472457" y="4669924"/>
            <a:ext cx="393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585858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 End Slide" showMasterSp="0">
  <p:cSld name="14 End Slide">
    <p:bg>
      <p:bgPr>
        <a:solidFill>
          <a:srgbClr val="0080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50" id="187" name="Google Shape;18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486" y="4489470"/>
            <a:ext cx="1625441" cy="27415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2397449" y="1702323"/>
            <a:ext cx="43491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 Horizontal Layout " showMasterSp="0">
  <p:cSld name="11 Horizontal Layout 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/>
          <p:nvPr/>
        </p:nvSpPr>
        <p:spPr>
          <a:xfrm>
            <a:off x="4572000" y="-126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40" id="192" name="Google Shape;19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7" y="214172"/>
            <a:ext cx="420053" cy="4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1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94" name="Google Shape;194;p41"/>
          <p:cNvSpPr txBox="1"/>
          <p:nvPr>
            <p:ph type="title"/>
          </p:nvPr>
        </p:nvSpPr>
        <p:spPr>
          <a:xfrm>
            <a:off x="493824" y="1618049"/>
            <a:ext cx="3819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4942449" y="390000"/>
            <a:ext cx="3819900" cy="4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6" name="Google Shape;196;p41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Title Slide Blue" showMasterSp="0">
  <p:cSld name="03 Title Slide Blue">
    <p:bg>
      <p:bgPr>
        <a:solidFill>
          <a:srgbClr val="0080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62549" y="968999"/>
            <a:ext cx="7218901" cy="1518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87425" y="2545625"/>
            <a:ext cx="7194000" cy="2049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" name="Google Shape;27;p5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20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1" cy="4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 Blank Slide" showMasterSp="0">
  <p:cSld name="05 Blank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" id="198" name="Google Shape;19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7" y="214172"/>
            <a:ext cx="420053" cy="4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2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200" name="Google Shape;200;p42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 Blank Slide Blue" showMasterSp="0">
  <p:cSld name="07 Blank Slide Blue">
    <p:bg>
      <p:bgPr>
        <a:solidFill>
          <a:srgbClr val="0080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57" id="203" name="Google Shape;20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2" cy="420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3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 Blank Slide Confidential" showMasterSp="0">
  <p:cSld name="06 Blank Slide Confidential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" id="206" name="Google Shape;20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7" y="214172"/>
            <a:ext cx="420053" cy="4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4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208" name="Google Shape;208;p44"/>
          <p:cNvSpPr txBox="1"/>
          <p:nvPr/>
        </p:nvSpPr>
        <p:spPr>
          <a:xfrm>
            <a:off x="3423299" y="4679373"/>
            <a:ext cx="22974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Proxima Nova"/>
              <a:buNone/>
            </a:pPr>
            <a:r>
              <a:rPr b="0" i="0" lang="en-US" sz="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/>
          </a:p>
        </p:txBody>
      </p:sp>
      <p:sp>
        <p:nvSpPr>
          <p:cNvPr id="209" name="Google Shape;209;p44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 Blank" showMasterSp="0">
  <p:cSld name="15 Blank">
    <p:bg>
      <p:bgPr>
        <a:solidFill>
          <a:srgbClr val="00000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 End Slide 2" showMasterSp="0">
  <p:cSld name="14 End Slide 2">
    <p:bg>
      <p:bgPr>
        <a:solidFill>
          <a:srgbClr val="0080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5" id="213" name="Google Shape;21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486" y="4489470"/>
            <a:ext cx="1627027" cy="27422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6"/>
          <p:cNvSpPr txBox="1"/>
          <p:nvPr>
            <p:ph idx="1" type="body"/>
          </p:nvPr>
        </p:nvSpPr>
        <p:spPr>
          <a:xfrm>
            <a:off x="2397449" y="1702323"/>
            <a:ext cx="43491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5" name="Google Shape;215;p46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 Logo slide" showMasterSp="0">
  <p:cSld name="02 Logo slid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9" id="217" name="Google Shape;21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624" y="2257229"/>
            <a:ext cx="3682752" cy="629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7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 Blank Slide Blue Confidential" showMasterSp="0">
  <p:cSld name="08 Blank Slide Blue Confidential">
    <p:bg>
      <p:bgPr>
        <a:solidFill>
          <a:srgbClr val="0080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73" id="221" name="Google Shape;22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2" cy="4200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8"/>
          <p:cNvSpPr txBox="1"/>
          <p:nvPr/>
        </p:nvSpPr>
        <p:spPr>
          <a:xfrm>
            <a:off x="3423299" y="4679373"/>
            <a:ext cx="22974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roxima Nova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/>
          </a:p>
        </p:txBody>
      </p:sp>
      <p:sp>
        <p:nvSpPr>
          <p:cNvPr id="223" name="Google Shape;223;p48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Top Title and Two Columns" showMasterSp="0">
  <p:cSld name="10 Top Title and Two 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6" id="225" name="Google Shape;22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7" y="214172"/>
            <a:ext cx="420053" cy="4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9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227" name="Google Shape;227;p49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28" name="Google Shape;228;p49"/>
          <p:cNvSpPr txBox="1"/>
          <p:nvPr>
            <p:ph idx="1" type="body"/>
          </p:nvPr>
        </p:nvSpPr>
        <p:spPr>
          <a:xfrm>
            <a:off x="975224" y="887849"/>
            <a:ext cx="381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9" name="Google Shape;229;p49"/>
          <p:cNvSpPr txBox="1"/>
          <p:nvPr>
            <p:ph idx="2" type="body"/>
          </p:nvPr>
        </p:nvSpPr>
        <p:spPr>
          <a:xfrm>
            <a:off x="4942451" y="887849"/>
            <a:ext cx="381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0" name="Google Shape;230;p49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 Logo slide" showMasterSp="0">
  <p:cSld name="01 Logo slide">
    <p:bg>
      <p:bgPr>
        <a:solidFill>
          <a:srgbClr val="0080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82" id="232" name="Google Shape;23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624" y="2257219"/>
            <a:ext cx="3682660" cy="62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0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 Title Slide 2">
  <p:cSld name="04 Title Slide 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1"/>
          <p:cNvSpPr txBox="1"/>
          <p:nvPr>
            <p:ph type="title"/>
          </p:nvPr>
        </p:nvSpPr>
        <p:spPr>
          <a:xfrm>
            <a:off x="962548" y="968998"/>
            <a:ext cx="72189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1" type="body"/>
          </p:nvPr>
        </p:nvSpPr>
        <p:spPr>
          <a:xfrm>
            <a:off x="987425" y="2545625"/>
            <a:ext cx="71940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7" name="Google Shape;237;p51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 Centred title and short body copy/ bullets">
  <p:cSld name="12 Centred title and short body copy/ 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925099" y="788299"/>
            <a:ext cx="5293802" cy="1252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925099" y="2182149"/>
            <a:ext cx="5293802" cy="247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Title Slide Blue 2" showMasterSp="0">
  <p:cSld name="03 Title Slide Blue 2">
    <p:bg>
      <p:bgPr>
        <a:solidFill>
          <a:srgbClr val="0080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 txBox="1"/>
          <p:nvPr>
            <p:ph type="title"/>
          </p:nvPr>
        </p:nvSpPr>
        <p:spPr>
          <a:xfrm>
            <a:off x="962548" y="968998"/>
            <a:ext cx="72189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0" name="Google Shape;240;p52"/>
          <p:cNvSpPr txBox="1"/>
          <p:nvPr>
            <p:ph idx="1" type="body"/>
          </p:nvPr>
        </p:nvSpPr>
        <p:spPr>
          <a:xfrm>
            <a:off x="987425" y="2545625"/>
            <a:ext cx="71940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1" name="Google Shape;241;p52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94" id="242" name="Google Shape;24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2" cy="420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2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 Blank Slide 2">
  <p:cSld name="05 Blank Slide 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3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 Centred title and short body copy/ bullets 2">
  <p:cSld name="12 Centred title and short body copy/ bullets 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4"/>
          <p:cNvSpPr txBox="1"/>
          <p:nvPr>
            <p:ph type="title"/>
          </p:nvPr>
        </p:nvSpPr>
        <p:spPr>
          <a:xfrm>
            <a:off x="1925098" y="788298"/>
            <a:ext cx="5293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8" name="Google Shape;248;p54"/>
          <p:cNvSpPr txBox="1"/>
          <p:nvPr>
            <p:ph idx="1" type="body"/>
          </p:nvPr>
        </p:nvSpPr>
        <p:spPr>
          <a:xfrm>
            <a:off x="1925098" y="2182148"/>
            <a:ext cx="52938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9" name="Google Shape;249;p54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 Blank Slide Blue 2" showMasterSp="0">
  <p:cSld name="07 Blank Slide Blue 2">
    <p:bg>
      <p:bgPr>
        <a:solidFill>
          <a:srgbClr val="0080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108" id="252" name="Google Shape;25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2" cy="42005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5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 Blank Slide Confidential 2">
  <p:cSld name="06 Blank Slide Confidential 2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6"/>
          <p:cNvSpPr txBox="1"/>
          <p:nvPr/>
        </p:nvSpPr>
        <p:spPr>
          <a:xfrm>
            <a:off x="3423299" y="4679373"/>
            <a:ext cx="22974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Proxima Nova"/>
              <a:buNone/>
            </a:pPr>
            <a:r>
              <a:rPr b="0" i="0" lang="en-US" sz="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/>
          </a:p>
        </p:txBody>
      </p:sp>
      <p:sp>
        <p:nvSpPr>
          <p:cNvPr id="256" name="Google Shape;256;p56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 Horizontal Layout  2" showMasterSp="0">
  <p:cSld name="11 Horizontal Layout  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7"/>
          <p:cNvSpPr/>
          <p:nvPr/>
        </p:nvSpPr>
        <p:spPr>
          <a:xfrm>
            <a:off x="4572000" y="-126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117" id="259" name="Google Shape;259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7" y="214172"/>
            <a:ext cx="419917" cy="4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7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261" name="Google Shape;261;p57"/>
          <p:cNvSpPr txBox="1"/>
          <p:nvPr>
            <p:ph type="title"/>
          </p:nvPr>
        </p:nvSpPr>
        <p:spPr>
          <a:xfrm>
            <a:off x="493824" y="1618049"/>
            <a:ext cx="3819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62" name="Google Shape;262;p57"/>
          <p:cNvSpPr txBox="1"/>
          <p:nvPr>
            <p:ph idx="1" type="body"/>
          </p:nvPr>
        </p:nvSpPr>
        <p:spPr>
          <a:xfrm>
            <a:off x="4942449" y="390000"/>
            <a:ext cx="3819900" cy="4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3" name="Google Shape;263;p57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 Blank 2" showMasterSp="0">
  <p:cSld name="15 Blank 2"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8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 Logo slide 2" showMasterSp="0">
  <p:cSld name="02 Logo slide 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125" id="267" name="Google Shape;26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0624" y="2257229"/>
            <a:ext cx="3682660" cy="62901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9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 Blank Slide Blue Confidential 2" showMasterSp="0">
  <p:cSld name="08 Blank Slide Blue Confidential 2">
    <p:bg>
      <p:bgPr>
        <a:solidFill>
          <a:srgbClr val="0080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0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129" id="271" name="Google Shape;271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4" y="214169"/>
            <a:ext cx="420052" cy="42005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0"/>
          <p:cNvSpPr txBox="1"/>
          <p:nvPr/>
        </p:nvSpPr>
        <p:spPr>
          <a:xfrm>
            <a:off x="3423299" y="4679373"/>
            <a:ext cx="22974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roxima Nova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/>
          </a:p>
        </p:txBody>
      </p:sp>
      <p:sp>
        <p:nvSpPr>
          <p:cNvPr id="273" name="Google Shape;273;p60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Top Title and Two Columns 2">
  <p:cSld name="10 Top Title and Two Columns 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1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76" name="Google Shape;276;p61"/>
          <p:cNvSpPr txBox="1"/>
          <p:nvPr>
            <p:ph idx="1" type="body"/>
          </p:nvPr>
        </p:nvSpPr>
        <p:spPr>
          <a:xfrm>
            <a:off x="975224" y="887849"/>
            <a:ext cx="381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7" name="Google Shape;277;p61"/>
          <p:cNvSpPr txBox="1"/>
          <p:nvPr>
            <p:ph idx="2" type="body"/>
          </p:nvPr>
        </p:nvSpPr>
        <p:spPr>
          <a:xfrm>
            <a:off x="4942451" y="887849"/>
            <a:ext cx="381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8" name="Google Shape;278;p61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 Top Title and Long body copy/ bullets">
  <p:cSld name="09 Top Title and Long body copy/ bullets 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975099" y="179375"/>
            <a:ext cx="7787101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975224" y="887849"/>
            <a:ext cx="7787101" cy="372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 Horizontal Layout " showMasterSp="0">
  <p:cSld name="11 Horizontal Layout 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43"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148" y="214173"/>
            <a:ext cx="420051" cy="4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93824" y="1618049"/>
            <a:ext cx="3819902" cy="1062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4942449" y="390000"/>
            <a:ext cx="3819902" cy="4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showMasterSp="0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7" y="4669899"/>
            <a:ext cx="393319" cy="380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58585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 End Slide" showMasterSp="0">
  <p:cSld name="14 End Slide">
    <p:bg>
      <p:bgPr>
        <a:solidFill>
          <a:srgbClr val="0080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98"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486" y="4489470"/>
            <a:ext cx="1625440" cy="27415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397449" y="1702324"/>
            <a:ext cx="4349102" cy="203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57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7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148" y="214173"/>
            <a:ext cx="420051" cy="4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7656700" y="4653250"/>
            <a:ext cx="1226101" cy="34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  <a:defRPr b="0" i="0" sz="30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19" id="140" name="Google Shape;140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147" y="214172"/>
            <a:ext cx="419917" cy="4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1"/>
          <p:cNvSpPr txBox="1"/>
          <p:nvPr/>
        </p:nvSpPr>
        <p:spPr>
          <a:xfrm>
            <a:off x="7656700" y="4653250"/>
            <a:ext cx="122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100"/>
              <a:buFont typeface="Proxima Nova"/>
              <a:buNone/>
            </a:pPr>
            <a:r>
              <a:rPr b="0" i="0" lang="en-US" sz="11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sp>
        <p:nvSpPr>
          <p:cNvPr id="142" name="Google Shape;142;p31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975224" y="887849"/>
            <a:ext cx="7787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6216437" y="460808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igitalocean.com/community/tutorials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igitalocean.com/community/tutorials/how-to-install-software-on-kubernetes-clusters-with-the-helm-package-manag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stio.io/docs/reference/config/networkin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digitalocean.com/community/tutorials/how-to-install-and-use-istio-with-kubernet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igitalocean.com/community/tutorials/how-to-do-canary-deployments-with-istio-and-kubernetes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witter.com/@im_mamtajha" TargetMode="External"/><Relationship Id="rId4" Type="http://schemas.openxmlformats.org/officeDocument/2006/relationships/hyperlink" Target="https://twitter.com/@im_mamtajha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hyperlink" Target="http://www.gocd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hyperlink" Target="https://do.co/dockermeetu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2"/>
          <p:cNvSpPr txBox="1"/>
          <p:nvPr>
            <p:ph type="title"/>
          </p:nvPr>
        </p:nvSpPr>
        <p:spPr>
          <a:xfrm>
            <a:off x="128375" y="2286850"/>
            <a:ext cx="88920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Canary deployment with Istio and Kubernetes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On DigitalOcean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Mamta Jha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(Sr.Developer Advocate @ DigitalOcean)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1"/>
          <p:cNvSpPr/>
          <p:nvPr/>
        </p:nvSpPr>
        <p:spPr>
          <a:xfrm>
            <a:off x="3839395" y="2395917"/>
            <a:ext cx="2150700" cy="1679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69FF"/>
            </a:solidFill>
            <a:prstDash val="solid"/>
            <a:round/>
            <a:headEnd len="sm" w="sm" type="none"/>
            <a:tailEnd len="sm" w="sm" type="none"/>
          </a:ln>
          <a:effectLst>
            <a:outerShdw blurRad="1041400" rotWithShape="0">
              <a:srgbClr val="0069FF">
                <a:alpha val="64999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1"/>
          <p:cNvSpPr/>
          <p:nvPr/>
        </p:nvSpPr>
        <p:spPr>
          <a:xfrm flipH="1" rot="5400000">
            <a:off x="4427282" y="-2301582"/>
            <a:ext cx="628800" cy="7925100"/>
          </a:xfrm>
          <a:prstGeom prst="rect">
            <a:avLst/>
          </a:prstGeom>
          <a:solidFill>
            <a:srgbClr val="0069FF"/>
          </a:solidFill>
          <a:ln>
            <a:noFill/>
          </a:ln>
          <a:effectLst>
            <a:outerShdw blurRad="381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1"/>
          <p:cNvSpPr txBox="1"/>
          <p:nvPr/>
        </p:nvSpPr>
        <p:spPr>
          <a:xfrm rot="-13149">
            <a:off x="3604365" y="1475567"/>
            <a:ext cx="2274617" cy="37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Canary Deployment</a:t>
            </a:r>
            <a:endParaRPr/>
          </a:p>
        </p:txBody>
      </p:sp>
      <p:grpSp>
        <p:nvGrpSpPr>
          <p:cNvPr id="372" name="Google Shape;372;p71"/>
          <p:cNvGrpSpPr/>
          <p:nvPr/>
        </p:nvGrpSpPr>
        <p:grpSpPr>
          <a:xfrm>
            <a:off x="1282495" y="2369729"/>
            <a:ext cx="2150700" cy="1679400"/>
            <a:chOff x="1282495" y="2369729"/>
            <a:chExt cx="2150700" cy="1679400"/>
          </a:xfrm>
        </p:grpSpPr>
        <p:sp>
          <p:nvSpPr>
            <p:cNvPr id="373" name="Google Shape;373;p71"/>
            <p:cNvSpPr/>
            <p:nvPr/>
          </p:nvSpPr>
          <p:spPr>
            <a:xfrm>
              <a:off x="12824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4" name="Google Shape;374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3934" y="2496050"/>
              <a:ext cx="1387825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71"/>
            <p:cNvSpPr txBox="1"/>
            <p:nvPr/>
          </p:nvSpPr>
          <p:spPr>
            <a:xfrm>
              <a:off x="1373271" y="358827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       K8s Cluster</a:t>
              </a:r>
              <a:endParaRPr sz="1600"/>
            </a:p>
          </p:txBody>
        </p:sp>
      </p:grpSp>
      <p:grpSp>
        <p:nvGrpSpPr>
          <p:cNvPr id="376" name="Google Shape;376;p71"/>
          <p:cNvGrpSpPr/>
          <p:nvPr/>
        </p:nvGrpSpPr>
        <p:grpSpPr>
          <a:xfrm>
            <a:off x="3839400" y="2369725"/>
            <a:ext cx="2150700" cy="1705500"/>
            <a:chOff x="3839400" y="2369725"/>
            <a:chExt cx="2150700" cy="1705500"/>
          </a:xfrm>
        </p:grpSpPr>
        <p:sp>
          <p:nvSpPr>
            <p:cNvPr id="377" name="Google Shape;377;p71"/>
            <p:cNvSpPr/>
            <p:nvPr/>
          </p:nvSpPr>
          <p:spPr>
            <a:xfrm>
              <a:off x="3839400" y="2369725"/>
              <a:ext cx="2150700" cy="1705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Google Shape;378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9800" y="2496049"/>
              <a:ext cx="1209900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71"/>
            <p:cNvSpPr txBox="1"/>
            <p:nvPr/>
          </p:nvSpPr>
          <p:spPr>
            <a:xfrm>
              <a:off x="392864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Helm Installation</a:t>
              </a:r>
              <a:endParaRPr sz="1600"/>
            </a:p>
          </p:txBody>
        </p:sp>
      </p:grpSp>
      <p:grpSp>
        <p:nvGrpSpPr>
          <p:cNvPr id="380" name="Google Shape;380;p71"/>
          <p:cNvGrpSpPr/>
          <p:nvPr/>
        </p:nvGrpSpPr>
        <p:grpSpPr>
          <a:xfrm>
            <a:off x="6312645" y="2369729"/>
            <a:ext cx="2150700" cy="1679400"/>
            <a:chOff x="6312645" y="2369729"/>
            <a:chExt cx="2150700" cy="1679400"/>
          </a:xfrm>
        </p:grpSpPr>
        <p:sp>
          <p:nvSpPr>
            <p:cNvPr id="381" name="Google Shape;381;p71"/>
            <p:cNvSpPr/>
            <p:nvPr/>
          </p:nvSpPr>
          <p:spPr>
            <a:xfrm>
              <a:off x="631264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1"/>
            <p:cNvSpPr txBox="1"/>
            <p:nvPr/>
          </p:nvSpPr>
          <p:spPr>
            <a:xfrm>
              <a:off x="639629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Istio Installation</a:t>
              </a:r>
              <a:endParaRPr sz="17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83" name="Google Shape;383;p7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8375" y="2543671"/>
              <a:ext cx="1059250" cy="99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2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What is Helm?</a:t>
            </a:r>
            <a:endParaRPr/>
          </a:p>
        </p:txBody>
      </p:sp>
      <p:sp>
        <p:nvSpPr>
          <p:cNvPr id="389" name="Google Shape;389;p72"/>
          <p:cNvSpPr txBox="1"/>
          <p:nvPr>
            <p:ph idx="1" type="body"/>
          </p:nvPr>
        </p:nvSpPr>
        <p:spPr>
          <a:xfrm>
            <a:off x="975224" y="887849"/>
            <a:ext cx="7787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Package manager for Kubernetes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Like apt, yum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/>
              <a:t>Makes app deployment easy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/>
              <a:t>Provides ease in managing apps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900" y="2844600"/>
            <a:ext cx="2095500" cy="17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Helm components</a:t>
            </a:r>
            <a:endParaRPr sz="3200">
              <a:solidFill>
                <a:srgbClr val="0080FF"/>
              </a:solidFill>
            </a:endParaRPr>
          </a:p>
        </p:txBody>
      </p:sp>
      <p:sp>
        <p:nvSpPr>
          <p:cNvPr id="396" name="Google Shape;396;p73"/>
          <p:cNvSpPr txBox="1"/>
          <p:nvPr>
            <p:ph idx="1" type="body"/>
          </p:nvPr>
        </p:nvSpPr>
        <p:spPr>
          <a:xfrm>
            <a:off x="638575" y="887850"/>
            <a:ext cx="8289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Helm Client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Command line interface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Development of charts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Interaction with Tiller server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Tiller server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Interacts with Helm client and Kubernetes API server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Manages lifecycle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4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Community Tutorials</a:t>
            </a:r>
            <a:endParaRPr/>
          </a:p>
        </p:txBody>
      </p:sp>
      <p:sp>
        <p:nvSpPr>
          <p:cNvPr id="402" name="Google Shape;402;p74"/>
          <p:cNvSpPr txBox="1"/>
          <p:nvPr>
            <p:ph idx="1" type="body"/>
          </p:nvPr>
        </p:nvSpPr>
        <p:spPr>
          <a:xfrm>
            <a:off x="731475" y="887850"/>
            <a:ext cx="803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https://www.digitalocean.com/community/tutorials</a:t>
            </a:r>
            <a:endParaRPr/>
          </a:p>
        </p:txBody>
      </p:sp>
      <p:pic>
        <p:nvPicPr>
          <p:cNvPr id="403" name="Google Shape;40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00" y="1764800"/>
            <a:ext cx="7881646" cy="2744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5"/>
          <p:cNvSpPr txBox="1"/>
          <p:nvPr/>
        </p:nvSpPr>
        <p:spPr>
          <a:xfrm>
            <a:off x="611500" y="1255400"/>
            <a:ext cx="81507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https://www.digitalocean.com/community/tutorials/how-to-install-software-on-kubernetes-clusters-with-the-helm-package-manager</a:t>
            </a:r>
            <a:endParaRPr sz="2400"/>
          </a:p>
        </p:txBody>
      </p:sp>
      <p:sp>
        <p:nvSpPr>
          <p:cNvPr id="409" name="Google Shape;409;p75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Install Helm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6"/>
          <p:cNvSpPr/>
          <p:nvPr/>
        </p:nvSpPr>
        <p:spPr>
          <a:xfrm>
            <a:off x="6312645" y="2369717"/>
            <a:ext cx="2150700" cy="1679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69FF"/>
            </a:solidFill>
            <a:prstDash val="solid"/>
            <a:round/>
            <a:headEnd len="sm" w="sm" type="none"/>
            <a:tailEnd len="sm" w="sm" type="none"/>
          </a:ln>
          <a:effectLst>
            <a:outerShdw blurRad="1041400" rotWithShape="0">
              <a:srgbClr val="0069FF">
                <a:alpha val="64999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6"/>
          <p:cNvSpPr/>
          <p:nvPr/>
        </p:nvSpPr>
        <p:spPr>
          <a:xfrm flipH="1" rot="5400000">
            <a:off x="4427282" y="-2301582"/>
            <a:ext cx="628800" cy="7925100"/>
          </a:xfrm>
          <a:prstGeom prst="rect">
            <a:avLst/>
          </a:prstGeom>
          <a:solidFill>
            <a:srgbClr val="0069FF"/>
          </a:solidFill>
          <a:ln>
            <a:noFill/>
          </a:ln>
          <a:effectLst>
            <a:outerShdw blurRad="381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6"/>
          <p:cNvSpPr txBox="1"/>
          <p:nvPr/>
        </p:nvSpPr>
        <p:spPr>
          <a:xfrm rot="-13149">
            <a:off x="3604365" y="1475567"/>
            <a:ext cx="2274617" cy="37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Canary Deployment</a:t>
            </a:r>
            <a:endParaRPr/>
          </a:p>
        </p:txBody>
      </p:sp>
      <p:grpSp>
        <p:nvGrpSpPr>
          <p:cNvPr id="417" name="Google Shape;417;p76"/>
          <p:cNvGrpSpPr/>
          <p:nvPr/>
        </p:nvGrpSpPr>
        <p:grpSpPr>
          <a:xfrm>
            <a:off x="1282495" y="2369729"/>
            <a:ext cx="2150700" cy="1679400"/>
            <a:chOff x="1282495" y="2369729"/>
            <a:chExt cx="2150700" cy="1679400"/>
          </a:xfrm>
        </p:grpSpPr>
        <p:sp>
          <p:nvSpPr>
            <p:cNvPr id="418" name="Google Shape;418;p76"/>
            <p:cNvSpPr/>
            <p:nvPr/>
          </p:nvSpPr>
          <p:spPr>
            <a:xfrm>
              <a:off x="12824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9" name="Google Shape;419;p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3934" y="2496050"/>
              <a:ext cx="1387825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76"/>
            <p:cNvSpPr txBox="1"/>
            <p:nvPr/>
          </p:nvSpPr>
          <p:spPr>
            <a:xfrm>
              <a:off x="1373271" y="358827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       K8s Cluster</a:t>
              </a:r>
              <a:endParaRPr sz="1600"/>
            </a:p>
          </p:txBody>
        </p:sp>
      </p:grpSp>
      <p:grpSp>
        <p:nvGrpSpPr>
          <p:cNvPr id="421" name="Google Shape;421;p76"/>
          <p:cNvGrpSpPr/>
          <p:nvPr/>
        </p:nvGrpSpPr>
        <p:grpSpPr>
          <a:xfrm>
            <a:off x="3839395" y="2369729"/>
            <a:ext cx="2150700" cy="1679400"/>
            <a:chOff x="3839395" y="2369729"/>
            <a:chExt cx="2150700" cy="1679400"/>
          </a:xfrm>
        </p:grpSpPr>
        <p:sp>
          <p:nvSpPr>
            <p:cNvPr id="422" name="Google Shape;422;p76"/>
            <p:cNvSpPr/>
            <p:nvPr/>
          </p:nvSpPr>
          <p:spPr>
            <a:xfrm>
              <a:off x="38393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3" name="Google Shape;423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9800" y="2496049"/>
              <a:ext cx="1209900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76"/>
            <p:cNvSpPr txBox="1"/>
            <p:nvPr/>
          </p:nvSpPr>
          <p:spPr>
            <a:xfrm>
              <a:off x="392864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Helm Installation</a:t>
              </a:r>
              <a:endParaRPr sz="1600"/>
            </a:p>
          </p:txBody>
        </p:sp>
      </p:grpSp>
      <p:grpSp>
        <p:nvGrpSpPr>
          <p:cNvPr id="425" name="Google Shape;425;p76"/>
          <p:cNvGrpSpPr/>
          <p:nvPr/>
        </p:nvGrpSpPr>
        <p:grpSpPr>
          <a:xfrm>
            <a:off x="6312645" y="2369729"/>
            <a:ext cx="2150700" cy="1679400"/>
            <a:chOff x="6312645" y="2369729"/>
            <a:chExt cx="2150700" cy="1679400"/>
          </a:xfrm>
        </p:grpSpPr>
        <p:sp>
          <p:nvSpPr>
            <p:cNvPr id="426" name="Google Shape;426;p76"/>
            <p:cNvSpPr/>
            <p:nvPr/>
          </p:nvSpPr>
          <p:spPr>
            <a:xfrm>
              <a:off x="631264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6"/>
            <p:cNvSpPr txBox="1"/>
            <p:nvPr/>
          </p:nvSpPr>
          <p:spPr>
            <a:xfrm>
              <a:off x="639629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Istio Installation</a:t>
              </a:r>
              <a:endParaRPr sz="17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428" name="Google Shape;428;p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8375" y="2543671"/>
              <a:ext cx="1059250" cy="99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7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Istio</a:t>
            </a:r>
            <a:endParaRPr/>
          </a:p>
        </p:txBody>
      </p:sp>
      <p:sp>
        <p:nvSpPr>
          <p:cNvPr id="434" name="Google Shape;434;p77"/>
          <p:cNvSpPr txBox="1"/>
          <p:nvPr>
            <p:ph idx="1" type="body"/>
          </p:nvPr>
        </p:nvSpPr>
        <p:spPr>
          <a:xfrm>
            <a:off x="638575" y="887850"/>
            <a:ext cx="8289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Service mesh providing for microservices platform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Traffic management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create a network of deployed services with load balancing, service-to-service authentication, monitoring and much more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00" y="970400"/>
            <a:ext cx="7755876" cy="35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78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Istio Architecture</a:t>
            </a:r>
            <a:endParaRPr/>
          </a:p>
        </p:txBody>
      </p:sp>
      <p:sp>
        <p:nvSpPr>
          <p:cNvPr id="441" name="Google Shape;441;p78"/>
          <p:cNvSpPr txBox="1"/>
          <p:nvPr/>
        </p:nvSpPr>
        <p:spPr>
          <a:xfrm>
            <a:off x="72050" y="4698825"/>
            <a:ext cx="52251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Image Credit - Istio.io docs</a:t>
            </a:r>
            <a:endParaRPr sz="1200">
              <a:solidFill>
                <a:srgbClr val="008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9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Advantages of </a:t>
            </a:r>
            <a:r>
              <a:rPr lang="en-US" sz="3200">
                <a:solidFill>
                  <a:srgbClr val="0080FF"/>
                </a:solidFill>
              </a:rPr>
              <a:t>Istio</a:t>
            </a:r>
            <a:endParaRPr/>
          </a:p>
        </p:txBody>
      </p:sp>
      <p:sp>
        <p:nvSpPr>
          <p:cNvPr id="447" name="Google Shape;447;p79"/>
          <p:cNvSpPr txBox="1"/>
          <p:nvPr>
            <p:ph idx="1" type="body"/>
          </p:nvPr>
        </p:nvSpPr>
        <p:spPr>
          <a:xfrm>
            <a:off x="638575" y="887850"/>
            <a:ext cx="8289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7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Service discovery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Load balancing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Traffic routing and control</a:t>
            </a:r>
            <a:endParaRPr sz="2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0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Traffic Management with Istio</a:t>
            </a:r>
            <a:endParaRPr/>
          </a:p>
        </p:txBody>
      </p:sp>
      <p:sp>
        <p:nvSpPr>
          <p:cNvPr id="453" name="Google Shape;453;p80"/>
          <p:cNvSpPr txBox="1"/>
          <p:nvPr>
            <p:ph idx="1" type="body"/>
          </p:nvPr>
        </p:nvSpPr>
        <p:spPr>
          <a:xfrm>
            <a:off x="638575" y="887850"/>
            <a:ext cx="8289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7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Istio’s traffic management model relies on the following two components: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Pilot : The core traffic management component.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Envoy proxies: which enforce configurations and policies set through Pilot.</a:t>
            </a:r>
            <a:endParaRPr sz="1100">
              <a:solidFill>
                <a:srgbClr val="535F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3"/>
          <p:cNvSpPr txBox="1"/>
          <p:nvPr>
            <p:ph type="title"/>
          </p:nvPr>
        </p:nvSpPr>
        <p:spPr>
          <a:xfrm>
            <a:off x="780600" y="71325"/>
            <a:ext cx="7787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12"/>
              <a:buFont typeface="Roboto Mono"/>
              <a:buNone/>
            </a:pPr>
            <a:r>
              <a:rPr lang="en-US" sz="2912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b="0" i="0" lang="en-US" sz="2912" u="none" cap="none" strike="noStrike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hoami - </a:t>
            </a:r>
            <a:r>
              <a:rPr lang="en-US" sz="2912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Mamta Jha</a:t>
            </a:r>
            <a:endParaRPr/>
          </a:p>
        </p:txBody>
      </p:sp>
      <p:sp>
        <p:nvSpPr>
          <p:cNvPr id="289" name="Google Shape;289;p63"/>
          <p:cNvSpPr txBox="1"/>
          <p:nvPr/>
        </p:nvSpPr>
        <p:spPr>
          <a:xfrm>
            <a:off x="4634924" y="1687424"/>
            <a:ext cx="42858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200"/>
              <a:buFont typeface="Proxima Nova Semibold"/>
              <a:buNone/>
            </a:pPr>
            <a:r>
              <a:rPr b="0" i="0" lang="en-US" sz="1200" u="none" cap="none" strike="noStrike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Software Developer</a:t>
            </a:r>
            <a:r>
              <a:rPr b="0" i="0" lang="en-US" sz="12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- </a:t>
            </a:r>
            <a:r>
              <a:rPr lang="en-US" sz="12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C, C++, worked on layer 2 and layer 3 protocol stack development. Worked on Cloud Security for Cloud RNC. </a:t>
            </a:r>
            <a:endParaRPr/>
          </a:p>
        </p:txBody>
      </p:sp>
      <p:pic>
        <p:nvPicPr>
          <p:cNvPr descr="Shape 154" id="290" name="Google Shape;29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3875" y="2918514"/>
            <a:ext cx="1744475" cy="47370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63"/>
          <p:cNvSpPr txBox="1"/>
          <p:nvPr/>
        </p:nvSpPr>
        <p:spPr>
          <a:xfrm>
            <a:off x="4806800" y="3558275"/>
            <a:ext cx="42369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200"/>
              <a:buFont typeface="Proxima Nova Semibold"/>
              <a:buNone/>
            </a:pPr>
            <a:r>
              <a:rPr lang="en-US" sz="1200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Senior Tech Specialist</a:t>
            </a:r>
            <a:r>
              <a:rPr b="0" i="0" lang="en-US" sz="12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</a:t>
            </a:r>
            <a:r>
              <a:rPr lang="en-US" sz="12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Worked on first ever Cloud RNC (WCE – Wireless Cloud Element) which used VMware products like VM manager, vCenter, ESXi and </a:t>
            </a:r>
            <a:r>
              <a:rPr lang="en-US" sz="12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vSphere 5.5</a:t>
            </a:r>
            <a:r>
              <a:rPr lang="en-US" sz="12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products. Deployed &amp; managed OpenStack infrastructure primarily on Red Hat.</a:t>
            </a:r>
            <a:endParaRPr/>
          </a:p>
        </p:txBody>
      </p:sp>
      <p:sp>
        <p:nvSpPr>
          <p:cNvPr id="292" name="Google Shape;292;p63"/>
          <p:cNvSpPr txBox="1"/>
          <p:nvPr/>
        </p:nvSpPr>
        <p:spPr>
          <a:xfrm>
            <a:off x="108488" y="3692525"/>
            <a:ext cx="45465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200"/>
              <a:buFont typeface="Proxima Nova Semibold"/>
              <a:buNone/>
            </a:pPr>
            <a:r>
              <a:rPr b="0" i="0" lang="en-US" sz="1200" u="none" cap="none" strike="noStrike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Head of DevOps </a:t>
            </a:r>
            <a:r>
              <a:rPr b="0" i="0" lang="en-US" sz="12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</a:t>
            </a:r>
            <a:r>
              <a:rPr lang="en-US" sz="12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Architecting cloud strategy for enterprises which included latest cloud technologies like AWS, GCP, Ansible, Docker, Kubernetes and OpenShift. A Red Hat Certified Instructor who delivered trainings on several Cloud and DevOps courses.</a:t>
            </a:r>
            <a:endParaRPr/>
          </a:p>
        </p:txBody>
      </p:sp>
      <p:sp>
        <p:nvSpPr>
          <p:cNvPr id="293" name="Google Shape;293;p63"/>
          <p:cNvSpPr txBox="1"/>
          <p:nvPr/>
        </p:nvSpPr>
        <p:spPr>
          <a:xfrm>
            <a:off x="326749" y="1521149"/>
            <a:ext cx="42858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1200"/>
              <a:buFont typeface="Proxima Nova Semibold"/>
              <a:buNone/>
            </a:pPr>
            <a:r>
              <a:rPr lang="en-US" sz="1200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Senior </a:t>
            </a:r>
            <a:r>
              <a:rPr b="0" i="0" lang="en-US" sz="1200" u="none" cap="none" strike="noStrike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Developer Advocate </a:t>
            </a:r>
            <a:r>
              <a:rPr b="0" i="0" lang="en-US" sz="12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- Review architecture of DigitalOcean </a:t>
            </a:r>
            <a:r>
              <a:rPr lang="en-US" sz="12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</a:t>
            </a:r>
            <a:r>
              <a:rPr b="0" i="0" lang="en-US" sz="1200" u="none" cap="none" strike="noStrike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ustomers and suggest best practices that could be applicable</a:t>
            </a:r>
            <a:r>
              <a:rPr lang="en-US" sz="12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/>
          </a:p>
        </p:txBody>
      </p:sp>
      <p:pic>
        <p:nvPicPr>
          <p:cNvPr id="294" name="Google Shape;29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08" y="936125"/>
            <a:ext cx="3794456" cy="6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0526" y="2618225"/>
            <a:ext cx="2345425" cy="10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2500" y="882400"/>
            <a:ext cx="3215200" cy="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1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Tr</a:t>
            </a:r>
            <a:r>
              <a:rPr lang="en-US" sz="3200">
                <a:solidFill>
                  <a:srgbClr val="0080FF"/>
                </a:solidFill>
                <a:uFill>
                  <a:noFill/>
                </a:uFill>
                <a:hlinkClick r:id="rId3"/>
              </a:rPr>
              <a:t>affic Management API</a:t>
            </a:r>
            <a:r>
              <a:rPr lang="en-US" sz="3200">
                <a:solidFill>
                  <a:srgbClr val="0080FF"/>
                </a:solidFill>
              </a:rPr>
              <a:t> resources</a:t>
            </a:r>
            <a:endParaRPr/>
          </a:p>
        </p:txBody>
      </p:sp>
      <p:sp>
        <p:nvSpPr>
          <p:cNvPr id="459" name="Google Shape;459;p81"/>
          <p:cNvSpPr txBox="1"/>
          <p:nvPr>
            <p:ph idx="1" type="body"/>
          </p:nvPr>
        </p:nvSpPr>
        <p:spPr>
          <a:xfrm>
            <a:off x="638575" y="887850"/>
            <a:ext cx="8289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434343"/>
                </a:solidFill>
              </a:rPr>
              <a:t>Virtual services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Destination rules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Gateway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Sidecar container</a:t>
            </a:r>
            <a:endParaRPr sz="2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2"/>
          <p:cNvSpPr txBox="1"/>
          <p:nvPr/>
        </p:nvSpPr>
        <p:spPr>
          <a:xfrm>
            <a:off x="557300" y="1010125"/>
            <a:ext cx="8150700" cy="3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https://www.digitalocean.com/community/tutorials/how-to-install-and-use-istio-with-kubernetes</a:t>
            </a:r>
            <a:r>
              <a:rPr lang="en-US" sz="2400" u="sng">
                <a:solidFill>
                  <a:schemeClr val="hlink"/>
                </a:solidFill>
              </a:rPr>
              <a:t> </a:t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</p:txBody>
      </p:sp>
      <p:sp>
        <p:nvSpPr>
          <p:cNvPr id="465" name="Google Shape;465;p82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Install Istio with Helm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3"/>
          <p:cNvSpPr/>
          <p:nvPr/>
        </p:nvSpPr>
        <p:spPr>
          <a:xfrm flipH="1" rot="5400000">
            <a:off x="4427282" y="-2301582"/>
            <a:ext cx="628800" cy="7925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69FF"/>
            </a:solidFill>
            <a:prstDash val="solid"/>
            <a:round/>
            <a:headEnd len="sm" w="sm" type="none"/>
            <a:tailEnd len="sm" w="sm" type="none"/>
          </a:ln>
          <a:effectLst>
            <a:outerShdw blurRad="1041400" rotWithShape="0">
              <a:srgbClr val="0069FF">
                <a:alpha val="64999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1" name="Google Shape;471;p83"/>
          <p:cNvSpPr txBox="1"/>
          <p:nvPr/>
        </p:nvSpPr>
        <p:spPr>
          <a:xfrm rot="-13231">
            <a:off x="3301187" y="1475578"/>
            <a:ext cx="3975329" cy="37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lang="en-US" sz="2400">
                <a:solidFill>
                  <a:srgbClr val="006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Canary Deployment</a:t>
            </a:r>
            <a:endParaRPr sz="2400"/>
          </a:p>
        </p:txBody>
      </p:sp>
      <p:grpSp>
        <p:nvGrpSpPr>
          <p:cNvPr id="472" name="Google Shape;472;p83"/>
          <p:cNvGrpSpPr/>
          <p:nvPr/>
        </p:nvGrpSpPr>
        <p:grpSpPr>
          <a:xfrm>
            <a:off x="1282495" y="2369729"/>
            <a:ext cx="2150700" cy="1679400"/>
            <a:chOff x="1282495" y="2369729"/>
            <a:chExt cx="2150700" cy="1679400"/>
          </a:xfrm>
        </p:grpSpPr>
        <p:sp>
          <p:nvSpPr>
            <p:cNvPr id="473" name="Google Shape;473;p83"/>
            <p:cNvSpPr/>
            <p:nvPr/>
          </p:nvSpPr>
          <p:spPr>
            <a:xfrm>
              <a:off x="12824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4" name="Google Shape;47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3934" y="2496050"/>
              <a:ext cx="1387825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83"/>
            <p:cNvSpPr txBox="1"/>
            <p:nvPr/>
          </p:nvSpPr>
          <p:spPr>
            <a:xfrm>
              <a:off x="1373271" y="358827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       K8s Cluster</a:t>
              </a:r>
              <a:endParaRPr sz="1600"/>
            </a:p>
          </p:txBody>
        </p:sp>
      </p:grpSp>
      <p:grpSp>
        <p:nvGrpSpPr>
          <p:cNvPr id="476" name="Google Shape;476;p83"/>
          <p:cNvGrpSpPr/>
          <p:nvPr/>
        </p:nvGrpSpPr>
        <p:grpSpPr>
          <a:xfrm>
            <a:off x="3839395" y="2369729"/>
            <a:ext cx="2150700" cy="1679400"/>
            <a:chOff x="3839395" y="2369729"/>
            <a:chExt cx="2150700" cy="1679400"/>
          </a:xfrm>
        </p:grpSpPr>
        <p:sp>
          <p:nvSpPr>
            <p:cNvPr id="477" name="Google Shape;477;p83"/>
            <p:cNvSpPr/>
            <p:nvPr/>
          </p:nvSpPr>
          <p:spPr>
            <a:xfrm>
              <a:off x="38393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8" name="Google Shape;478;p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9800" y="2496049"/>
              <a:ext cx="1209900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Google Shape;479;p83"/>
            <p:cNvSpPr txBox="1"/>
            <p:nvPr/>
          </p:nvSpPr>
          <p:spPr>
            <a:xfrm>
              <a:off x="392864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Helm Installation</a:t>
              </a:r>
              <a:endParaRPr sz="1600"/>
            </a:p>
          </p:txBody>
        </p:sp>
      </p:grpSp>
      <p:grpSp>
        <p:nvGrpSpPr>
          <p:cNvPr id="480" name="Google Shape;480;p83"/>
          <p:cNvGrpSpPr/>
          <p:nvPr/>
        </p:nvGrpSpPr>
        <p:grpSpPr>
          <a:xfrm>
            <a:off x="6312645" y="2369729"/>
            <a:ext cx="2150700" cy="1679400"/>
            <a:chOff x="6312645" y="2369729"/>
            <a:chExt cx="2150700" cy="1679400"/>
          </a:xfrm>
        </p:grpSpPr>
        <p:sp>
          <p:nvSpPr>
            <p:cNvPr id="481" name="Google Shape;481;p83"/>
            <p:cNvSpPr/>
            <p:nvPr/>
          </p:nvSpPr>
          <p:spPr>
            <a:xfrm>
              <a:off x="631264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3"/>
            <p:cNvSpPr txBox="1"/>
            <p:nvPr/>
          </p:nvSpPr>
          <p:spPr>
            <a:xfrm>
              <a:off x="639629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Istio Installation</a:t>
              </a:r>
              <a:endParaRPr sz="17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483" name="Google Shape;483;p8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8375" y="2543671"/>
              <a:ext cx="1059250" cy="99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4"/>
          <p:cNvSpPr txBox="1"/>
          <p:nvPr/>
        </p:nvSpPr>
        <p:spPr>
          <a:xfrm>
            <a:off x="557300" y="1010125"/>
            <a:ext cx="8150700" cy="3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https://www.digitalocean.com/community/tutorials/how-to-do-canary-deployments-with-istio-and-kubernetes</a:t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</p:txBody>
      </p:sp>
      <p:sp>
        <p:nvSpPr>
          <p:cNvPr id="489" name="Google Shape;489;p84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Canary Deployment</a:t>
            </a:r>
            <a:endParaRPr/>
          </a:p>
        </p:txBody>
      </p:sp>
      <p:grpSp>
        <p:nvGrpSpPr>
          <p:cNvPr id="490" name="Google Shape;490;p84"/>
          <p:cNvGrpSpPr/>
          <p:nvPr/>
        </p:nvGrpSpPr>
        <p:grpSpPr>
          <a:xfrm>
            <a:off x="602463" y="1010125"/>
            <a:ext cx="7939075" cy="2289749"/>
            <a:chOff x="602463" y="1010125"/>
            <a:chExt cx="7939075" cy="2289749"/>
          </a:xfrm>
        </p:grpSpPr>
        <p:pic>
          <p:nvPicPr>
            <p:cNvPr id="491" name="Google Shape;491;p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2463" y="1010125"/>
              <a:ext cx="7939075" cy="2289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8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91400" y="2980950"/>
              <a:ext cx="874400" cy="223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5"/>
          <p:cNvSpPr txBox="1"/>
          <p:nvPr/>
        </p:nvSpPr>
        <p:spPr>
          <a:xfrm>
            <a:off x="2437604" y="2281787"/>
            <a:ext cx="4796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50" lIns="82250" spcFirstLastPara="1" rIns="82250" wrap="square" tIns="822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Proxima Nova"/>
              <a:buNone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Mamta Jha</a:t>
            </a:r>
            <a:endParaRPr sz="24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Proxima Nova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r>
              <a:rPr lang="en-US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im_mamtajha</a:t>
            </a:r>
            <a:endParaRPr sz="2400" u="sng">
              <a:solidFill>
                <a:schemeClr val="hlink"/>
              </a:solidFill>
              <a:latin typeface="Proxima Nova"/>
              <a:ea typeface="Proxima Nova"/>
              <a:cs typeface="Proxima Nova"/>
              <a:sym typeface="Proxima Nova"/>
              <a:hlinkClick r:id="rId4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Proxima Nova"/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hape 291" id="498" name="Google Shape;498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933" y="214172"/>
            <a:ext cx="377878" cy="37787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5"/>
          <p:cNvSpPr txBox="1"/>
          <p:nvPr/>
        </p:nvSpPr>
        <p:spPr>
          <a:xfrm>
            <a:off x="7348229" y="4653250"/>
            <a:ext cx="1103401" cy="304251"/>
          </a:xfrm>
          <a:prstGeom prst="rect">
            <a:avLst/>
          </a:prstGeom>
          <a:noFill/>
          <a:ln>
            <a:noFill/>
          </a:ln>
        </p:spPr>
        <p:txBody>
          <a:bodyPr anchorCtr="0" anchor="t" bIns="82250" lIns="82250" spcFirstLastPara="1" rIns="82250" wrap="square" tIns="82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900"/>
              <a:buFont typeface="Proxima Nova"/>
              <a:buNone/>
            </a:pPr>
            <a:r>
              <a:rPr b="0" i="0" lang="en-US" sz="9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/>
          </a:p>
        </p:txBody>
      </p:sp>
      <p:pic>
        <p:nvPicPr>
          <p:cNvPr descr="Shape 294" id="500" name="Google Shape;500;p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0452" y="2965281"/>
            <a:ext cx="377273" cy="340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96" id="501" name="Google Shape;501;p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65183" y="214174"/>
            <a:ext cx="2613633" cy="178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6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2825"/>
            <a:ext cx="8520598" cy="40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7"/>
          <p:cNvSpPr txBox="1"/>
          <p:nvPr>
            <p:ph idx="1" type="body"/>
          </p:nvPr>
        </p:nvSpPr>
        <p:spPr>
          <a:xfrm>
            <a:off x="2397449" y="1702324"/>
            <a:ext cx="4349102" cy="203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4"/>
          <p:cNvSpPr txBox="1"/>
          <p:nvPr>
            <p:ph type="title"/>
          </p:nvPr>
        </p:nvSpPr>
        <p:spPr>
          <a:xfrm>
            <a:off x="882400" y="434375"/>
            <a:ext cx="76398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</a:pPr>
            <a:r>
              <a:rPr lang="en-US" sz="3600">
                <a:solidFill>
                  <a:srgbClr val="0080FF"/>
                </a:solidFill>
              </a:rPr>
              <a:t>Agenda</a:t>
            </a:r>
            <a:r>
              <a:rPr b="0" i="0" lang="en-US" sz="3600" u="none" cap="none" strike="noStrike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:</a:t>
            </a:r>
            <a:endParaRPr sz="3600">
              <a:solidFill>
                <a:srgbClr val="0080FF"/>
              </a:solidFill>
            </a:endParaRPr>
          </a:p>
        </p:txBody>
      </p:sp>
      <p:sp>
        <p:nvSpPr>
          <p:cNvPr id="302" name="Google Shape;302;p64"/>
          <p:cNvSpPr txBox="1"/>
          <p:nvPr>
            <p:ph idx="1" type="body"/>
          </p:nvPr>
        </p:nvSpPr>
        <p:spPr>
          <a:xfrm>
            <a:off x="952075" y="1687175"/>
            <a:ext cx="7700700" cy="28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434343"/>
                </a:solidFill>
              </a:rPr>
              <a:t>Understand Canary Deployment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434343"/>
                </a:solidFill>
              </a:rPr>
              <a:t>Basics of  Istio service mesh</a:t>
            </a:r>
            <a:r>
              <a:rPr lang="en-US" sz="2400"/>
              <a:t> and </a:t>
            </a:r>
            <a:r>
              <a:rPr lang="en-US" sz="2400"/>
              <a:t>Helm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/>
              <a:t>Deploy app on </a:t>
            </a:r>
            <a:r>
              <a:rPr lang="en-US" sz="2400"/>
              <a:t>managed</a:t>
            </a:r>
            <a:r>
              <a:rPr lang="en-US" sz="2400"/>
              <a:t> Kubernetes service of DigitalOcean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/>
              <a:t>Canary release a Node.js app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5"/>
          <p:cNvSpPr/>
          <p:nvPr/>
        </p:nvSpPr>
        <p:spPr>
          <a:xfrm flipH="1" rot="5400000">
            <a:off x="4427282" y="-2301582"/>
            <a:ext cx="628800" cy="7925100"/>
          </a:xfrm>
          <a:prstGeom prst="rect">
            <a:avLst/>
          </a:prstGeom>
          <a:solidFill>
            <a:srgbClr val="0069FF"/>
          </a:solidFill>
          <a:ln>
            <a:noFill/>
          </a:ln>
          <a:effectLst>
            <a:outerShdw blurRad="381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5"/>
          <p:cNvSpPr txBox="1"/>
          <p:nvPr/>
        </p:nvSpPr>
        <p:spPr>
          <a:xfrm rot="-13149">
            <a:off x="3604365" y="1475567"/>
            <a:ext cx="2274617" cy="37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Canary Deployment</a:t>
            </a:r>
            <a:endParaRPr/>
          </a:p>
        </p:txBody>
      </p:sp>
      <p:grpSp>
        <p:nvGrpSpPr>
          <p:cNvPr id="309" name="Google Shape;309;p65"/>
          <p:cNvGrpSpPr/>
          <p:nvPr/>
        </p:nvGrpSpPr>
        <p:grpSpPr>
          <a:xfrm>
            <a:off x="1282495" y="2369729"/>
            <a:ext cx="2150700" cy="1679400"/>
            <a:chOff x="1282495" y="2369729"/>
            <a:chExt cx="2150700" cy="1679400"/>
          </a:xfrm>
        </p:grpSpPr>
        <p:sp>
          <p:nvSpPr>
            <p:cNvPr id="310" name="Google Shape;310;p65"/>
            <p:cNvSpPr/>
            <p:nvPr/>
          </p:nvSpPr>
          <p:spPr>
            <a:xfrm>
              <a:off x="12824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1" name="Google Shape;311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3934" y="2496050"/>
              <a:ext cx="1387825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65"/>
            <p:cNvSpPr txBox="1"/>
            <p:nvPr/>
          </p:nvSpPr>
          <p:spPr>
            <a:xfrm>
              <a:off x="1373271" y="358827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       K8s Cluster</a:t>
              </a:r>
              <a:endParaRPr sz="1600"/>
            </a:p>
          </p:txBody>
        </p:sp>
      </p:grpSp>
      <p:grpSp>
        <p:nvGrpSpPr>
          <p:cNvPr id="313" name="Google Shape;313;p65"/>
          <p:cNvGrpSpPr/>
          <p:nvPr/>
        </p:nvGrpSpPr>
        <p:grpSpPr>
          <a:xfrm>
            <a:off x="3839395" y="2369729"/>
            <a:ext cx="2150700" cy="1679400"/>
            <a:chOff x="3839395" y="2369729"/>
            <a:chExt cx="2150700" cy="1679400"/>
          </a:xfrm>
        </p:grpSpPr>
        <p:sp>
          <p:nvSpPr>
            <p:cNvPr id="314" name="Google Shape;314;p65"/>
            <p:cNvSpPr/>
            <p:nvPr/>
          </p:nvSpPr>
          <p:spPr>
            <a:xfrm>
              <a:off x="38393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5" name="Google Shape;315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9800" y="2496049"/>
              <a:ext cx="1209900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65"/>
            <p:cNvSpPr txBox="1"/>
            <p:nvPr/>
          </p:nvSpPr>
          <p:spPr>
            <a:xfrm>
              <a:off x="392864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Helm Installation</a:t>
              </a:r>
              <a:endParaRPr sz="1600"/>
            </a:p>
          </p:txBody>
        </p:sp>
      </p:grpSp>
      <p:grpSp>
        <p:nvGrpSpPr>
          <p:cNvPr id="317" name="Google Shape;317;p65"/>
          <p:cNvGrpSpPr/>
          <p:nvPr/>
        </p:nvGrpSpPr>
        <p:grpSpPr>
          <a:xfrm>
            <a:off x="6312645" y="2369729"/>
            <a:ext cx="2150700" cy="1679400"/>
            <a:chOff x="6312645" y="2369729"/>
            <a:chExt cx="2150700" cy="1679400"/>
          </a:xfrm>
        </p:grpSpPr>
        <p:sp>
          <p:nvSpPr>
            <p:cNvPr id="318" name="Google Shape;318;p65"/>
            <p:cNvSpPr/>
            <p:nvPr/>
          </p:nvSpPr>
          <p:spPr>
            <a:xfrm>
              <a:off x="631264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5"/>
            <p:cNvSpPr txBox="1"/>
            <p:nvPr/>
          </p:nvSpPr>
          <p:spPr>
            <a:xfrm>
              <a:off x="639629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Istio Installation</a:t>
              </a:r>
              <a:endParaRPr sz="17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20" name="Google Shape;320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8375" y="2543671"/>
              <a:ext cx="1059250" cy="997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65"/>
          <p:cNvSpPr txBox="1"/>
          <p:nvPr>
            <p:ph type="title"/>
          </p:nvPr>
        </p:nvSpPr>
        <p:spPr>
          <a:xfrm>
            <a:off x="882400" y="434375"/>
            <a:ext cx="7639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Proxima Nova Semibold"/>
              <a:buNone/>
            </a:pPr>
            <a:r>
              <a:rPr b="1" lang="en-US" sz="3600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3600">
              <a:solidFill>
                <a:srgbClr val="008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6"/>
          <p:cNvSpPr txBox="1"/>
          <p:nvPr>
            <p:ph type="title"/>
          </p:nvPr>
        </p:nvSpPr>
        <p:spPr>
          <a:xfrm>
            <a:off x="975100" y="179375"/>
            <a:ext cx="7787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0080FF"/>
                </a:solidFill>
              </a:rPr>
              <a:t>Deployment Strategy : Canary Release</a:t>
            </a:r>
            <a:endParaRPr sz="3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50" y="1516100"/>
            <a:ext cx="7601151" cy="30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66"/>
          <p:cNvSpPr txBox="1"/>
          <p:nvPr/>
        </p:nvSpPr>
        <p:spPr>
          <a:xfrm>
            <a:off x="72050" y="4698825"/>
            <a:ext cx="52251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Image Credit -</a:t>
            </a:r>
            <a:r>
              <a:rPr lang="en-US" sz="1200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-US" sz="1200">
                <a:solidFill>
                  <a:srgbClr val="0080FF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4"/>
              </a:rPr>
              <a:t>www.gocd.org</a:t>
            </a:r>
            <a:r>
              <a:rPr lang="en-US" sz="1200">
                <a:solidFill>
                  <a:srgbClr val="008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blog post</a:t>
            </a:r>
            <a:endParaRPr sz="1200">
              <a:solidFill>
                <a:srgbClr val="008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7"/>
          <p:cNvSpPr txBox="1"/>
          <p:nvPr>
            <p:ph type="title"/>
          </p:nvPr>
        </p:nvSpPr>
        <p:spPr>
          <a:xfrm>
            <a:off x="975099" y="179375"/>
            <a:ext cx="77871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FF"/>
                </a:solidFill>
              </a:rPr>
              <a:t>How Do We Do Canary Deployments?</a:t>
            </a:r>
            <a:endParaRPr/>
          </a:p>
        </p:txBody>
      </p:sp>
      <p:sp>
        <p:nvSpPr>
          <p:cNvPr id="334" name="Google Shape;334;p67"/>
          <p:cNvSpPr txBox="1"/>
          <p:nvPr>
            <p:ph idx="1" type="body"/>
          </p:nvPr>
        </p:nvSpPr>
        <p:spPr>
          <a:xfrm>
            <a:off x="975224" y="887849"/>
            <a:ext cx="7787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Using Load balancers and Auto Scaling groups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>
                <a:solidFill>
                  <a:srgbClr val="434343"/>
                </a:solidFill>
              </a:rPr>
              <a:t>kubernetes cluster: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Using Labels and Deployments</a:t>
            </a:r>
            <a:endParaRPr sz="2400">
              <a:solidFill>
                <a:srgbClr val="434343"/>
              </a:solidFill>
            </a:endParaRPr>
          </a:p>
          <a:p>
            <a:pPr indent="-446313" lvl="1" marL="100511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sz="2400">
                <a:solidFill>
                  <a:srgbClr val="434343"/>
                </a:solidFill>
              </a:rPr>
              <a:t>Using Istio service mesh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8"/>
          <p:cNvSpPr/>
          <p:nvPr/>
        </p:nvSpPr>
        <p:spPr>
          <a:xfrm>
            <a:off x="1282495" y="2369717"/>
            <a:ext cx="2150700" cy="1679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69FF"/>
            </a:solidFill>
            <a:prstDash val="solid"/>
            <a:round/>
            <a:headEnd len="sm" w="sm" type="none"/>
            <a:tailEnd len="sm" w="sm" type="none"/>
          </a:ln>
          <a:effectLst>
            <a:outerShdw blurRad="1041400" rotWithShape="0">
              <a:srgbClr val="0069FF">
                <a:alpha val="64999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8"/>
          <p:cNvSpPr/>
          <p:nvPr/>
        </p:nvSpPr>
        <p:spPr>
          <a:xfrm flipH="1" rot="5400000">
            <a:off x="4427282" y="-2301582"/>
            <a:ext cx="628800" cy="7925100"/>
          </a:xfrm>
          <a:prstGeom prst="rect">
            <a:avLst/>
          </a:prstGeom>
          <a:solidFill>
            <a:srgbClr val="0069FF"/>
          </a:solidFill>
          <a:ln>
            <a:noFill/>
          </a:ln>
          <a:effectLst>
            <a:outerShdw blurRad="381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8"/>
          <p:cNvSpPr txBox="1"/>
          <p:nvPr/>
        </p:nvSpPr>
        <p:spPr>
          <a:xfrm rot="-13149">
            <a:off x="3604365" y="1475567"/>
            <a:ext cx="2274617" cy="37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Canary Deployment</a:t>
            </a:r>
            <a:endParaRPr/>
          </a:p>
        </p:txBody>
      </p:sp>
      <p:grpSp>
        <p:nvGrpSpPr>
          <p:cNvPr id="342" name="Google Shape;342;p68"/>
          <p:cNvGrpSpPr/>
          <p:nvPr/>
        </p:nvGrpSpPr>
        <p:grpSpPr>
          <a:xfrm>
            <a:off x="3839395" y="2369729"/>
            <a:ext cx="2150700" cy="1679400"/>
            <a:chOff x="3839395" y="2369729"/>
            <a:chExt cx="2150700" cy="1679400"/>
          </a:xfrm>
        </p:grpSpPr>
        <p:sp>
          <p:nvSpPr>
            <p:cNvPr id="343" name="Google Shape;343;p68"/>
            <p:cNvSpPr/>
            <p:nvPr/>
          </p:nvSpPr>
          <p:spPr>
            <a:xfrm>
              <a:off x="38393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" name="Google Shape;344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09800" y="2496049"/>
              <a:ext cx="1209900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68"/>
            <p:cNvSpPr txBox="1"/>
            <p:nvPr/>
          </p:nvSpPr>
          <p:spPr>
            <a:xfrm>
              <a:off x="392864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Helm Installation</a:t>
              </a:r>
              <a:endParaRPr sz="1600"/>
            </a:p>
          </p:txBody>
        </p:sp>
      </p:grpSp>
      <p:grpSp>
        <p:nvGrpSpPr>
          <p:cNvPr id="346" name="Google Shape;346;p68"/>
          <p:cNvGrpSpPr/>
          <p:nvPr/>
        </p:nvGrpSpPr>
        <p:grpSpPr>
          <a:xfrm>
            <a:off x="6312645" y="2369729"/>
            <a:ext cx="2150700" cy="1679400"/>
            <a:chOff x="6312645" y="2369729"/>
            <a:chExt cx="2150700" cy="1679400"/>
          </a:xfrm>
        </p:grpSpPr>
        <p:sp>
          <p:nvSpPr>
            <p:cNvPr id="347" name="Google Shape;347;p68"/>
            <p:cNvSpPr/>
            <p:nvPr/>
          </p:nvSpPr>
          <p:spPr>
            <a:xfrm>
              <a:off x="631264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8"/>
            <p:cNvSpPr txBox="1"/>
            <p:nvPr/>
          </p:nvSpPr>
          <p:spPr>
            <a:xfrm>
              <a:off x="6396296" y="363612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>
                  <a:latin typeface="Helvetica Neue"/>
                  <a:ea typeface="Helvetica Neue"/>
                  <a:cs typeface="Helvetica Neue"/>
                  <a:sym typeface="Helvetica Neue"/>
                </a:rPr>
                <a:t>  Istio Installation</a:t>
              </a:r>
              <a:endParaRPr sz="17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49" name="Google Shape;349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58375" y="2543671"/>
              <a:ext cx="1059250" cy="997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" name="Google Shape;350;p68"/>
          <p:cNvGrpSpPr/>
          <p:nvPr/>
        </p:nvGrpSpPr>
        <p:grpSpPr>
          <a:xfrm>
            <a:off x="1282495" y="2369729"/>
            <a:ext cx="2150700" cy="1679400"/>
            <a:chOff x="1282495" y="2369729"/>
            <a:chExt cx="2150700" cy="1679400"/>
          </a:xfrm>
        </p:grpSpPr>
        <p:sp>
          <p:nvSpPr>
            <p:cNvPr id="351" name="Google Shape;351;p68"/>
            <p:cNvSpPr/>
            <p:nvPr/>
          </p:nvSpPr>
          <p:spPr>
            <a:xfrm>
              <a:off x="1282495" y="2369729"/>
              <a:ext cx="2150700" cy="16794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6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dir="5400000" dist="8455">
                <a:srgbClr val="000000">
                  <a:alpha val="1843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2" name="Google Shape;352;p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63934" y="2496050"/>
              <a:ext cx="1387825" cy="10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68"/>
            <p:cNvSpPr txBox="1"/>
            <p:nvPr/>
          </p:nvSpPr>
          <p:spPr>
            <a:xfrm>
              <a:off x="1373271" y="3588275"/>
              <a:ext cx="19722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       K8s Cluster</a:t>
              </a:r>
              <a:endParaRPr sz="16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125" y="589350"/>
            <a:ext cx="7465626" cy="32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9"/>
          <p:cNvSpPr txBox="1"/>
          <p:nvPr/>
        </p:nvSpPr>
        <p:spPr>
          <a:xfrm>
            <a:off x="1010125" y="3930575"/>
            <a:ext cx="7465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Proxima Nova Semibold"/>
              <a:buNone/>
            </a:pPr>
            <a:r>
              <a:rPr lang="en-US" sz="30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4"/>
              </a:rPr>
              <a:t>https://do.co/dockermeetup</a:t>
            </a:r>
            <a:endParaRPr sz="3000">
              <a:solidFill>
                <a:srgbClr val="008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Proxima Nova Semibold"/>
              <a:buNone/>
            </a:pPr>
            <a:r>
              <a:t/>
            </a:r>
            <a:endParaRPr sz="3000">
              <a:solidFill>
                <a:srgbClr val="008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610200"/>
            <a:ext cx="7076926" cy="3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