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5132-4C89-7ACF-4CD8-2F6405D8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79967-AEA3-35CF-4F72-09CEC2610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48247-5981-58F7-5652-D328472C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7DC8F-2D98-834B-6431-D13B91FF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4284-B66A-612B-53A5-CCF8B33C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0F0F-B2AB-2B24-CD92-8A946CA6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93427-6118-CE48-7E70-B915523CD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6389-44F3-3B11-1961-37D62601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4FAE-C67B-940C-1318-F1C0B8DD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9CBA-B2DF-BA8D-C766-93853F3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88D10-7F5C-1835-061F-012FD1077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D30FC-6D6B-A49E-B762-4905CD3F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B15B-E1C7-A953-90F7-DCA0AEF5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9E858-B19E-BA72-9618-D34FD31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15C7-9B1B-772A-0BB9-F4F170D2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220A-8A1E-2A15-6763-E2516339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A084-755C-EA13-C960-ACFFE0D0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DB17E-524B-A084-60B4-1193A8F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1737-5115-EA80-72FC-80668BD9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9556-29E2-5B8A-E55B-221C8D19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5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7E3-4BAA-D7D0-1051-69F158FA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FC856-ECA6-0083-0E21-65CDC16E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19C3-51F3-24FF-EBD8-3BC3100A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C98D-42C9-F37E-759D-8CCA6819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8B7A-01A8-C2E5-C6DB-F2CDC376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1C45-78BB-ED91-7446-288A31B5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7075-E221-11C5-098D-A39D4CD48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B8715-0786-BE87-78AD-E5BB9A87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9389B-B65E-8C1D-A9D3-562B6E16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4A8AC-A879-D09F-918D-FB3D76B6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8D7F3-9827-58C6-C090-92F5993A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23DD-7F6A-6FC8-FC58-27860F19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296C-38C8-B883-6138-D5CB3F4B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04C92-45B2-560F-28B6-E848DCA28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463B3-17BA-B72D-20B7-AE60AFFE4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79936-6EA4-13DF-AE38-7E6CDA22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879A6-127A-638B-0543-4B106CFB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12913-8FEF-9C8B-8BD9-4FB9AB2F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213D4-E808-C522-A54C-71C76026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222-C577-98A2-6303-ED3960A4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63986-FB85-56C3-71C4-E2A024ED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F0585-F3C4-43F0-8F7B-88A7AE57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6E70A-CBDC-907A-CA25-5AD07CE2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7F540-EAF4-5167-F70E-CD32A3A4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A294B-9B29-410E-C76E-6ADEFE1D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71640-9742-B775-A485-150D2A1B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777E-1EA0-7B9B-9FB7-A4EE4F99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722F-8C2B-A1B5-D457-17ADDE9E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570F8-AE33-51B5-0568-84C2A432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8B0ED-FB87-E8C3-120B-357CE0F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2747B-1B56-D229-0625-2E1A6143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34DEA-7B66-75FC-29A8-1AA2E858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6993-967C-C35F-1667-521C2C29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62B1B-7209-CA26-8EBE-59339CAF0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6E788-B94B-8638-EC3F-CD4910146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FFA3-AE64-CCC7-5086-81BCEB42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844E-25AF-EFB3-B5F9-33E42CC3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D579-BF4D-CBCC-8463-8D78384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6AE8-81F2-9C4D-3B13-952B344B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20D54-87A5-1684-FD0F-271C407B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BC1A-B61F-0A11-6235-4119CD4DF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DE12-2B54-9134-133B-19E0307B6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C176-2AB0-BF98-9210-FDEFDECD6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92318-1D16-A6CE-590D-D44EBB612306}"/>
              </a:ext>
            </a:extLst>
          </p:cNvPr>
          <p:cNvSpPr txBox="1"/>
          <p:nvPr/>
        </p:nvSpPr>
        <p:spPr>
          <a:xfrm>
            <a:off x="6594914" y="5569457"/>
            <a:ext cx="5727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C00000"/>
                </a:solidFill>
              </a:rPr>
              <a:t>Goal:</a:t>
            </a:r>
            <a:r>
              <a:rPr lang="en-US" sz="2400" i="1" dirty="0">
                <a:solidFill>
                  <a:srgbClr val="C00000"/>
                </a:solidFill>
              </a:rPr>
              <a:t> To validate the </a:t>
            </a:r>
            <a:r>
              <a:rPr lang="en-US" sz="2400" i="1" dirty="0" err="1">
                <a:solidFill>
                  <a:srgbClr val="C00000"/>
                </a:solidFill>
              </a:rPr>
              <a:t>Colotype</a:t>
            </a:r>
            <a:r>
              <a:rPr lang="en-US" sz="2400" i="1" dirty="0">
                <a:solidFill>
                  <a:srgbClr val="C00000"/>
                </a:solidFill>
              </a:rPr>
              <a:t> classifier using new data (does it do what it’s supposed to do on never-before-seen data)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F8233-90F3-7276-FB73-1131CEE728B2}"/>
              </a:ext>
            </a:extLst>
          </p:cNvPr>
          <p:cNvSpPr/>
          <p:nvPr/>
        </p:nvSpPr>
        <p:spPr>
          <a:xfrm>
            <a:off x="3512757" y="700654"/>
            <a:ext cx="132833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Proteomics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01833-4061-096E-7E63-57C25F1AC99B}"/>
              </a:ext>
            </a:extLst>
          </p:cNvPr>
          <p:cNvSpPr/>
          <p:nvPr/>
        </p:nvSpPr>
        <p:spPr>
          <a:xfrm>
            <a:off x="5727467" y="688378"/>
            <a:ext cx="132833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Trials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DD84E-3D21-C0B5-272F-818C80C6B0C6}"/>
              </a:ext>
            </a:extLst>
          </p:cNvPr>
          <p:cNvSpPr/>
          <p:nvPr/>
        </p:nvSpPr>
        <p:spPr>
          <a:xfrm>
            <a:off x="8130283" y="711822"/>
            <a:ext cx="132833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 Genomics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B0BDE-8390-ADAD-4D18-377714C3697E}"/>
              </a:ext>
            </a:extLst>
          </p:cNvPr>
          <p:cNvSpPr/>
          <p:nvPr/>
        </p:nvSpPr>
        <p:spPr>
          <a:xfrm>
            <a:off x="10576203" y="705907"/>
            <a:ext cx="132833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6350ED-F755-C1EE-8CDC-F79EFC55DD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76926" y="1368869"/>
            <a:ext cx="311361" cy="100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49AD1-DA67-DC4E-762A-662DB6D85987}"/>
              </a:ext>
            </a:extLst>
          </p:cNvPr>
          <p:cNvCxnSpPr>
            <a:cxnSpLocks/>
            <a:stCxn id="6" idx="2"/>
            <a:endCxn id="35" idx="3"/>
          </p:cNvCxnSpPr>
          <p:nvPr/>
        </p:nvCxnSpPr>
        <p:spPr>
          <a:xfrm flipH="1">
            <a:off x="10564326" y="1374122"/>
            <a:ext cx="676046" cy="68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53B62-EC1B-95E7-1031-4FB309A27C4B}"/>
              </a:ext>
            </a:extLst>
          </p:cNvPr>
          <p:cNvSpPr/>
          <p:nvPr/>
        </p:nvSpPr>
        <p:spPr>
          <a:xfrm>
            <a:off x="4435911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F8581-E2EE-C68B-F36B-CC6B676E1A33}"/>
              </a:ext>
            </a:extLst>
          </p:cNvPr>
          <p:cNvSpPr txBox="1"/>
          <p:nvPr/>
        </p:nvSpPr>
        <p:spPr>
          <a:xfrm>
            <a:off x="1796503" y="319046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1. Collect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449C7-5B69-484D-DF95-7A83336F74D7}"/>
              </a:ext>
            </a:extLst>
          </p:cNvPr>
          <p:cNvSpPr txBox="1"/>
          <p:nvPr/>
        </p:nvSpPr>
        <p:spPr>
          <a:xfrm>
            <a:off x="672675" y="1220484"/>
            <a:ext cx="2640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2. Standardize datasets to generate validation data and </a:t>
            </a:r>
            <a:r>
              <a:rPr lang="en-US" i="1" u="sng" dirty="0"/>
              <a:t>reproduce</a:t>
            </a:r>
            <a:r>
              <a:rPr lang="en-US" u="sng" dirty="0"/>
              <a:t> model features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201633-58D7-55D4-5D27-B6A9AB13C7FB}"/>
              </a:ext>
            </a:extLst>
          </p:cNvPr>
          <p:cNvSpPr/>
          <p:nvPr/>
        </p:nvSpPr>
        <p:spPr>
          <a:xfrm>
            <a:off x="6351200" y="3287933"/>
            <a:ext cx="1531264" cy="12367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Colotype</a:t>
            </a:r>
            <a:endParaRPr lang="en-US" b="1" dirty="0"/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2CC4C-8C19-F575-5B64-9DFACFC4328D}"/>
              </a:ext>
            </a:extLst>
          </p:cNvPr>
          <p:cNvSpPr txBox="1"/>
          <p:nvPr/>
        </p:nvSpPr>
        <p:spPr>
          <a:xfrm>
            <a:off x="2881243" y="2855405"/>
            <a:ext cx="340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3. Fit model on validation data (requires CMS label for samples)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A5FB3F4-63B2-11D7-41C7-868157BC5461}"/>
              </a:ext>
            </a:extLst>
          </p:cNvPr>
          <p:cNvSpPr/>
          <p:nvPr/>
        </p:nvSpPr>
        <p:spPr>
          <a:xfrm>
            <a:off x="4759569" y="2414954"/>
            <a:ext cx="2543908" cy="1594338"/>
          </a:xfrm>
          <a:custGeom>
            <a:avLst/>
            <a:gdLst>
              <a:gd name="connsiteX0" fmla="*/ 2543908 w 2543908"/>
              <a:gd name="connsiteY0" fmla="*/ 0 h 1594338"/>
              <a:gd name="connsiteX1" fmla="*/ 2004646 w 2543908"/>
              <a:gd name="connsiteY1" fmla="*/ 726831 h 1594338"/>
              <a:gd name="connsiteX2" fmla="*/ 0 w 2543908"/>
              <a:gd name="connsiteY2" fmla="*/ 1594338 h 15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908" h="1594338">
                <a:moveTo>
                  <a:pt x="2543908" y="0"/>
                </a:moveTo>
                <a:cubicBezTo>
                  <a:pt x="2486269" y="230554"/>
                  <a:pt x="2428631" y="461108"/>
                  <a:pt x="2004646" y="726831"/>
                </a:cubicBezTo>
                <a:cubicBezTo>
                  <a:pt x="1580661" y="992554"/>
                  <a:pt x="790330" y="1293446"/>
                  <a:pt x="0" y="15943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5B9E5B-870F-D183-4EC8-40CCB63A805F}"/>
              </a:ext>
            </a:extLst>
          </p:cNvPr>
          <p:cNvSpPr txBox="1"/>
          <p:nvPr/>
        </p:nvSpPr>
        <p:spPr>
          <a:xfrm>
            <a:off x="849396" y="4002595"/>
            <a:ext cx="340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4. Evaluate model performance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C356A881-E2DA-94CF-BBC0-90256F29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70315"/>
              </p:ext>
            </p:extLst>
          </p:nvPr>
        </p:nvGraphicFramePr>
        <p:xfrm>
          <a:off x="28618" y="4487484"/>
          <a:ext cx="5368332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722">
                  <a:extLst>
                    <a:ext uri="{9D8B030D-6E8A-4147-A177-3AD203B41FA5}">
                      <a16:colId xmlns:a16="http://schemas.microsoft.com/office/drawing/2014/main" val="725642998"/>
                    </a:ext>
                  </a:extLst>
                </a:gridCol>
                <a:gridCol w="894722">
                  <a:extLst>
                    <a:ext uri="{9D8B030D-6E8A-4147-A177-3AD203B41FA5}">
                      <a16:colId xmlns:a16="http://schemas.microsoft.com/office/drawing/2014/main" val="1193169298"/>
                    </a:ext>
                  </a:extLst>
                </a:gridCol>
                <a:gridCol w="894722">
                  <a:extLst>
                    <a:ext uri="{9D8B030D-6E8A-4147-A177-3AD203B41FA5}">
                      <a16:colId xmlns:a16="http://schemas.microsoft.com/office/drawing/2014/main" val="3097556063"/>
                    </a:ext>
                  </a:extLst>
                </a:gridCol>
                <a:gridCol w="894722">
                  <a:extLst>
                    <a:ext uri="{9D8B030D-6E8A-4147-A177-3AD203B41FA5}">
                      <a16:colId xmlns:a16="http://schemas.microsoft.com/office/drawing/2014/main" val="3684097857"/>
                    </a:ext>
                  </a:extLst>
                </a:gridCol>
                <a:gridCol w="894722">
                  <a:extLst>
                    <a:ext uri="{9D8B030D-6E8A-4147-A177-3AD203B41FA5}">
                      <a16:colId xmlns:a16="http://schemas.microsoft.com/office/drawing/2014/main" val="2038214732"/>
                    </a:ext>
                  </a:extLst>
                </a:gridCol>
                <a:gridCol w="894722">
                  <a:extLst>
                    <a:ext uri="{9D8B030D-6E8A-4147-A177-3AD203B41FA5}">
                      <a16:colId xmlns:a16="http://schemas.microsoft.com/office/drawing/2014/main" val="3321572884"/>
                    </a:ext>
                  </a:extLst>
                </a:gridCol>
              </a:tblGrid>
              <a:tr h="131726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Confusion Matrix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52145"/>
                  </a:ext>
                </a:extLst>
              </a:tr>
              <a:tr h="131726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CMS1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25978"/>
                  </a:ext>
                </a:extLst>
              </a:tr>
              <a:tr h="13172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CMS1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106874"/>
                  </a:ext>
                </a:extLst>
              </a:tr>
              <a:tr h="1317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51009"/>
                  </a:ext>
                </a:extLst>
              </a:tr>
              <a:tr h="1317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40860"/>
                  </a:ext>
                </a:extLst>
              </a:tr>
              <a:tr h="1317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21469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1A7FBAE-C98B-8982-0636-7E87A4EAD94A}"/>
              </a:ext>
            </a:extLst>
          </p:cNvPr>
          <p:cNvSpPr/>
          <p:nvPr/>
        </p:nvSpPr>
        <p:spPr>
          <a:xfrm>
            <a:off x="5081097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B596E-3882-CE94-666D-62297A0A086D}"/>
              </a:ext>
            </a:extLst>
          </p:cNvPr>
          <p:cNvSpPr/>
          <p:nvPr/>
        </p:nvSpPr>
        <p:spPr>
          <a:xfrm>
            <a:off x="5712803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4B013D-6FBA-B3E3-C0CF-54BFF794C38B}"/>
              </a:ext>
            </a:extLst>
          </p:cNvPr>
          <p:cNvSpPr/>
          <p:nvPr/>
        </p:nvSpPr>
        <p:spPr>
          <a:xfrm>
            <a:off x="6344509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D5FEE6-59DE-DAA2-D875-AF9DF5C59E31}"/>
              </a:ext>
            </a:extLst>
          </p:cNvPr>
          <p:cNvSpPr/>
          <p:nvPr/>
        </p:nvSpPr>
        <p:spPr>
          <a:xfrm>
            <a:off x="8024022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E8CD0C-1457-C554-E587-9BD63D7BF75D}"/>
              </a:ext>
            </a:extLst>
          </p:cNvPr>
          <p:cNvSpPr/>
          <p:nvPr/>
        </p:nvSpPr>
        <p:spPr>
          <a:xfrm>
            <a:off x="8669208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79739C-7851-AAF2-495A-9C48E18A5B51}"/>
              </a:ext>
            </a:extLst>
          </p:cNvPr>
          <p:cNvSpPr/>
          <p:nvPr/>
        </p:nvSpPr>
        <p:spPr>
          <a:xfrm>
            <a:off x="9300914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03C51-BAB5-3545-0F41-134615EFAA08}"/>
              </a:ext>
            </a:extLst>
          </p:cNvPr>
          <p:cNvSpPr/>
          <p:nvPr/>
        </p:nvSpPr>
        <p:spPr>
          <a:xfrm>
            <a:off x="9932620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9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Giangreco, Nicholas P.</dc:creator>
  <cp:lastModifiedBy>Giangreco, Nicholas P.</cp:lastModifiedBy>
  <cp:revision>3</cp:revision>
  <dcterms:created xsi:type="dcterms:W3CDTF">2022-09-25T17:51:22Z</dcterms:created>
  <dcterms:modified xsi:type="dcterms:W3CDTF">2022-09-25T19:49:49Z</dcterms:modified>
</cp:coreProperties>
</file>