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3"/>
    <p:restoredTop sz="94681"/>
  </p:normalViewPr>
  <p:slideViewPr>
    <p:cSldViewPr snapToGrid="0">
      <p:cViewPr varScale="1">
        <p:scale>
          <a:sx n="82" d="100"/>
          <a:sy n="82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2FC7C-5ECA-4679-9C79-D2A45A5646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42210-3D39-42A4-B86A-9BDF2BFDD637}">
      <dgm:prSet/>
      <dgm:spPr/>
      <dgm:t>
        <a:bodyPr/>
        <a:lstStyle/>
        <a:p>
          <a:r>
            <a:rPr lang="en-US" b="1" dirty="0"/>
            <a:t>Essence</a:t>
          </a:r>
          <a:r>
            <a:rPr lang="en-US" dirty="0"/>
            <a:t>: Build a knowledge graph connecting variants, drugs, and clinical evidence to identify therapeutic opportunities</a:t>
          </a:r>
        </a:p>
      </dgm:t>
    </dgm:pt>
    <dgm:pt modelId="{B4DB06CE-83B6-4609-AE75-35BB026912EC}" type="parTrans" cxnId="{133C9DF6-535C-4371-B1B9-19BAC9C0CCFB}">
      <dgm:prSet/>
      <dgm:spPr/>
      <dgm:t>
        <a:bodyPr/>
        <a:lstStyle/>
        <a:p>
          <a:endParaRPr lang="en-US"/>
        </a:p>
      </dgm:t>
    </dgm:pt>
    <dgm:pt modelId="{63B875E5-3400-4D5C-85AA-24B086754A16}" type="sibTrans" cxnId="{133C9DF6-535C-4371-B1B9-19BAC9C0CCFB}">
      <dgm:prSet/>
      <dgm:spPr/>
      <dgm:t>
        <a:bodyPr/>
        <a:lstStyle/>
        <a:p>
          <a:endParaRPr lang="en-US"/>
        </a:p>
      </dgm:t>
    </dgm:pt>
    <dgm:pt modelId="{3DE656E1-D76C-4755-8D5C-109EB661E02B}">
      <dgm:prSet/>
      <dgm:spPr/>
      <dgm:t>
        <a:bodyPr/>
        <a:lstStyle/>
        <a:p>
          <a:r>
            <a:rPr lang="en-US" b="1" dirty="0"/>
            <a:t>Details</a:t>
          </a:r>
          <a:r>
            <a:rPr lang="en-US" dirty="0"/>
            <a:t>: Use gene-centric somatic variants data from MTP and TCGA and link with drug targets from </a:t>
          </a:r>
          <a:r>
            <a:rPr lang="en-US" dirty="0" err="1"/>
            <a:t>OncoDB</a:t>
          </a:r>
          <a:r>
            <a:rPr lang="en-US" dirty="0"/>
            <a:t>, evidence-based variant interpretation from </a:t>
          </a:r>
          <a:r>
            <a:rPr lang="en-US" dirty="0" err="1"/>
            <a:t>CIViC</a:t>
          </a:r>
          <a:r>
            <a:rPr lang="en-US" dirty="0"/>
            <a:t>, biological context and functional relationships from </a:t>
          </a:r>
          <a:r>
            <a:rPr lang="en-US" dirty="0" err="1"/>
            <a:t>MSigDB</a:t>
          </a:r>
          <a:r>
            <a:rPr lang="en-US" dirty="0"/>
            <a:t>, and variant/allele metadata from HGNC reference. Attempt to also include protein interaction data from </a:t>
          </a:r>
          <a:r>
            <a:rPr lang="en-US" dirty="0" err="1"/>
            <a:t>StringDB</a:t>
          </a:r>
          <a:endParaRPr lang="en-US" dirty="0"/>
        </a:p>
      </dgm:t>
    </dgm:pt>
    <dgm:pt modelId="{7207F26D-BBE2-40C3-A372-5750D539E193}" type="parTrans" cxnId="{C19CACFB-E8E0-4460-9BC7-955AA5C01E6B}">
      <dgm:prSet/>
      <dgm:spPr/>
      <dgm:t>
        <a:bodyPr/>
        <a:lstStyle/>
        <a:p>
          <a:endParaRPr lang="en-US"/>
        </a:p>
      </dgm:t>
    </dgm:pt>
    <dgm:pt modelId="{F03593A1-176E-4E49-8AAC-D188E602AD0C}" type="sibTrans" cxnId="{C19CACFB-E8E0-4460-9BC7-955AA5C01E6B}">
      <dgm:prSet/>
      <dgm:spPr/>
      <dgm:t>
        <a:bodyPr/>
        <a:lstStyle/>
        <a:p>
          <a:endParaRPr lang="en-US"/>
        </a:p>
      </dgm:t>
    </dgm:pt>
    <dgm:pt modelId="{E8CEDE07-74DF-6547-B9EA-74EFFF239208}" type="pres">
      <dgm:prSet presAssocID="{5EC2FC7C-5ECA-4679-9C79-D2A45A5646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B3C00F-8E72-2D41-A05F-86CE8B2F08B9}" type="pres">
      <dgm:prSet presAssocID="{46242210-3D39-42A4-B86A-9BDF2BFDD637}" presName="hierRoot1" presStyleCnt="0"/>
      <dgm:spPr/>
    </dgm:pt>
    <dgm:pt modelId="{6F4256A6-C41E-E54C-BF93-9DA71DB3E557}" type="pres">
      <dgm:prSet presAssocID="{46242210-3D39-42A4-B86A-9BDF2BFDD637}" presName="composite" presStyleCnt="0"/>
      <dgm:spPr/>
    </dgm:pt>
    <dgm:pt modelId="{F85C5FEF-8549-A446-AD1B-5A789CCF8928}" type="pres">
      <dgm:prSet presAssocID="{46242210-3D39-42A4-B86A-9BDF2BFDD637}" presName="background" presStyleLbl="node0" presStyleIdx="0" presStyleCnt="2"/>
      <dgm:spPr/>
    </dgm:pt>
    <dgm:pt modelId="{A0F4461A-B267-584F-B8E5-78D62E55392E}" type="pres">
      <dgm:prSet presAssocID="{46242210-3D39-42A4-B86A-9BDF2BFDD637}" presName="text" presStyleLbl="fgAcc0" presStyleIdx="0" presStyleCnt="2">
        <dgm:presLayoutVars>
          <dgm:chPref val="3"/>
        </dgm:presLayoutVars>
      </dgm:prSet>
      <dgm:spPr/>
    </dgm:pt>
    <dgm:pt modelId="{9FEBD981-21EA-804D-8C1F-51E8C722B70C}" type="pres">
      <dgm:prSet presAssocID="{46242210-3D39-42A4-B86A-9BDF2BFDD637}" presName="hierChild2" presStyleCnt="0"/>
      <dgm:spPr/>
    </dgm:pt>
    <dgm:pt modelId="{C03422E6-74F8-B540-A76D-95F7E159BACC}" type="pres">
      <dgm:prSet presAssocID="{3DE656E1-D76C-4755-8D5C-109EB661E02B}" presName="hierRoot1" presStyleCnt="0"/>
      <dgm:spPr/>
    </dgm:pt>
    <dgm:pt modelId="{DA602F23-7AEF-B749-A1DD-D66B9B64D00F}" type="pres">
      <dgm:prSet presAssocID="{3DE656E1-D76C-4755-8D5C-109EB661E02B}" presName="composite" presStyleCnt="0"/>
      <dgm:spPr/>
    </dgm:pt>
    <dgm:pt modelId="{43D08A30-09F9-1943-B42D-BE74E273FE6E}" type="pres">
      <dgm:prSet presAssocID="{3DE656E1-D76C-4755-8D5C-109EB661E02B}" presName="background" presStyleLbl="node0" presStyleIdx="1" presStyleCnt="2"/>
      <dgm:spPr/>
    </dgm:pt>
    <dgm:pt modelId="{F563978C-7F21-6148-80BB-AE8918F28C1A}" type="pres">
      <dgm:prSet presAssocID="{3DE656E1-D76C-4755-8D5C-109EB661E02B}" presName="text" presStyleLbl="fgAcc0" presStyleIdx="1" presStyleCnt="2">
        <dgm:presLayoutVars>
          <dgm:chPref val="3"/>
        </dgm:presLayoutVars>
      </dgm:prSet>
      <dgm:spPr/>
    </dgm:pt>
    <dgm:pt modelId="{833DDB55-09A8-574E-A125-96D8C93CCD32}" type="pres">
      <dgm:prSet presAssocID="{3DE656E1-D76C-4755-8D5C-109EB661E02B}" presName="hierChild2" presStyleCnt="0"/>
      <dgm:spPr/>
    </dgm:pt>
  </dgm:ptLst>
  <dgm:cxnLst>
    <dgm:cxn modelId="{B15F0170-1FDA-9946-8A0C-AD1DF9E3B5BB}" type="presOf" srcId="{5EC2FC7C-5ECA-4679-9C79-D2A45A56462E}" destId="{E8CEDE07-74DF-6547-B9EA-74EFFF239208}" srcOrd="0" destOrd="0" presId="urn:microsoft.com/office/officeart/2005/8/layout/hierarchy1"/>
    <dgm:cxn modelId="{D1A367F3-3506-744D-B498-4E576F488681}" type="presOf" srcId="{3DE656E1-D76C-4755-8D5C-109EB661E02B}" destId="{F563978C-7F21-6148-80BB-AE8918F28C1A}" srcOrd="0" destOrd="0" presId="urn:microsoft.com/office/officeart/2005/8/layout/hierarchy1"/>
    <dgm:cxn modelId="{6536D1F4-2A94-294C-BE34-10A6E72AC2B1}" type="presOf" srcId="{46242210-3D39-42A4-B86A-9BDF2BFDD637}" destId="{A0F4461A-B267-584F-B8E5-78D62E55392E}" srcOrd="0" destOrd="0" presId="urn:microsoft.com/office/officeart/2005/8/layout/hierarchy1"/>
    <dgm:cxn modelId="{133C9DF6-535C-4371-B1B9-19BAC9C0CCFB}" srcId="{5EC2FC7C-5ECA-4679-9C79-D2A45A56462E}" destId="{46242210-3D39-42A4-B86A-9BDF2BFDD637}" srcOrd="0" destOrd="0" parTransId="{B4DB06CE-83B6-4609-AE75-35BB026912EC}" sibTransId="{63B875E5-3400-4D5C-85AA-24B086754A16}"/>
    <dgm:cxn modelId="{C19CACFB-E8E0-4460-9BC7-955AA5C01E6B}" srcId="{5EC2FC7C-5ECA-4679-9C79-D2A45A56462E}" destId="{3DE656E1-D76C-4755-8D5C-109EB661E02B}" srcOrd="1" destOrd="0" parTransId="{7207F26D-BBE2-40C3-A372-5750D539E193}" sibTransId="{F03593A1-176E-4E49-8AAC-D188E602AD0C}"/>
    <dgm:cxn modelId="{90355FF8-8DE2-B347-99CA-682CDF125F56}" type="presParOf" srcId="{E8CEDE07-74DF-6547-B9EA-74EFFF239208}" destId="{F8B3C00F-8E72-2D41-A05F-86CE8B2F08B9}" srcOrd="0" destOrd="0" presId="urn:microsoft.com/office/officeart/2005/8/layout/hierarchy1"/>
    <dgm:cxn modelId="{4BBF2960-689E-F24E-846C-70E3887A7EDB}" type="presParOf" srcId="{F8B3C00F-8E72-2D41-A05F-86CE8B2F08B9}" destId="{6F4256A6-C41E-E54C-BF93-9DA71DB3E557}" srcOrd="0" destOrd="0" presId="urn:microsoft.com/office/officeart/2005/8/layout/hierarchy1"/>
    <dgm:cxn modelId="{E1FCA731-016E-9F46-914C-A008C1E5BEAC}" type="presParOf" srcId="{6F4256A6-C41E-E54C-BF93-9DA71DB3E557}" destId="{F85C5FEF-8549-A446-AD1B-5A789CCF8928}" srcOrd="0" destOrd="0" presId="urn:microsoft.com/office/officeart/2005/8/layout/hierarchy1"/>
    <dgm:cxn modelId="{770FFCBB-235A-504B-9554-0C67FC9356C7}" type="presParOf" srcId="{6F4256A6-C41E-E54C-BF93-9DA71DB3E557}" destId="{A0F4461A-B267-584F-B8E5-78D62E55392E}" srcOrd="1" destOrd="0" presId="urn:microsoft.com/office/officeart/2005/8/layout/hierarchy1"/>
    <dgm:cxn modelId="{D710A09F-6137-FB4C-AF31-D4E4D3D9FC15}" type="presParOf" srcId="{F8B3C00F-8E72-2D41-A05F-86CE8B2F08B9}" destId="{9FEBD981-21EA-804D-8C1F-51E8C722B70C}" srcOrd="1" destOrd="0" presId="urn:microsoft.com/office/officeart/2005/8/layout/hierarchy1"/>
    <dgm:cxn modelId="{979CFFE9-29B2-9748-AE84-6131EAFE49D6}" type="presParOf" srcId="{E8CEDE07-74DF-6547-B9EA-74EFFF239208}" destId="{C03422E6-74F8-B540-A76D-95F7E159BACC}" srcOrd="1" destOrd="0" presId="urn:microsoft.com/office/officeart/2005/8/layout/hierarchy1"/>
    <dgm:cxn modelId="{CC5A48EB-CE5A-234C-B6D5-1EB489272AC7}" type="presParOf" srcId="{C03422E6-74F8-B540-A76D-95F7E159BACC}" destId="{DA602F23-7AEF-B749-A1DD-D66B9B64D00F}" srcOrd="0" destOrd="0" presId="urn:microsoft.com/office/officeart/2005/8/layout/hierarchy1"/>
    <dgm:cxn modelId="{AD3E7E67-025A-0C45-90DA-AD01FA641843}" type="presParOf" srcId="{DA602F23-7AEF-B749-A1DD-D66B9B64D00F}" destId="{43D08A30-09F9-1943-B42D-BE74E273FE6E}" srcOrd="0" destOrd="0" presId="urn:microsoft.com/office/officeart/2005/8/layout/hierarchy1"/>
    <dgm:cxn modelId="{EF46A2E2-F46A-9F43-89E4-E971B1F62E61}" type="presParOf" srcId="{DA602F23-7AEF-B749-A1DD-D66B9B64D00F}" destId="{F563978C-7F21-6148-80BB-AE8918F28C1A}" srcOrd="1" destOrd="0" presId="urn:microsoft.com/office/officeart/2005/8/layout/hierarchy1"/>
    <dgm:cxn modelId="{D87CC66E-83AE-D048-AB55-AD47E87C7D59}" type="presParOf" srcId="{C03422E6-74F8-B540-A76D-95F7E159BACC}" destId="{833DDB55-09A8-574E-A125-96D8C93CCD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C5FEF-8549-A446-AD1B-5A789CCF892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461A-B267-584F-B8E5-78D62E55392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Essence</a:t>
          </a:r>
          <a:r>
            <a:rPr lang="en-US" sz="2000" kern="1200" dirty="0"/>
            <a:t>: Build a knowledge graph connecting variants, drugs, and clinical evidence to identify therapeutic opportunities</a:t>
          </a:r>
        </a:p>
      </dsp:txBody>
      <dsp:txXfrm>
        <a:off x="608661" y="692298"/>
        <a:ext cx="4508047" cy="2799040"/>
      </dsp:txXfrm>
    </dsp:sp>
    <dsp:sp modelId="{43D08A30-09F9-1943-B42D-BE74E273FE6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3978C-7F21-6148-80BB-AE8918F28C1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Details</a:t>
          </a:r>
          <a:r>
            <a:rPr lang="en-US" sz="2000" kern="1200" dirty="0"/>
            <a:t>: Use gene-centric somatic variants data from MTP and TCGA and link with drug targets from </a:t>
          </a:r>
          <a:r>
            <a:rPr lang="en-US" sz="2000" kern="1200" dirty="0" err="1"/>
            <a:t>OncoDB</a:t>
          </a:r>
          <a:r>
            <a:rPr lang="en-US" sz="2000" kern="1200" dirty="0"/>
            <a:t>, evidence-based variant interpretation from </a:t>
          </a:r>
          <a:r>
            <a:rPr lang="en-US" sz="2000" kern="1200" dirty="0" err="1"/>
            <a:t>CIViC</a:t>
          </a:r>
          <a:r>
            <a:rPr lang="en-US" sz="2000" kern="1200" dirty="0"/>
            <a:t>, biological context and functional relationships from </a:t>
          </a:r>
          <a:r>
            <a:rPr lang="en-US" sz="2000" kern="1200" dirty="0" err="1"/>
            <a:t>MSigDB</a:t>
          </a:r>
          <a:r>
            <a:rPr lang="en-US" sz="2000" kern="1200" dirty="0"/>
            <a:t>, and variant/allele metadata from HGNC reference. Attempt to also include protein interaction data from </a:t>
          </a:r>
          <a:r>
            <a:rPr lang="en-US" sz="2000" kern="1200" dirty="0" err="1"/>
            <a:t>StringDB</a:t>
          </a:r>
          <a:endParaRPr lang="en-US" sz="20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A82-0F66-196C-CD7C-B0D4C162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254BB-6573-5C84-492E-AA932041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B7FE-9067-5997-5EEF-CC35983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4FBA-A503-91C0-E256-64BC7E92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372F-398A-8583-7001-A48EE56A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FD5A-1D81-632A-6302-AD511FE4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AFD6-6C9A-66F3-949C-3CBA4D35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B8D8-7303-B81A-8CB9-4E5E115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CFA0-4702-5077-25CD-1EED324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99E1-252D-4F90-445A-26D08A6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955C7-479D-21B9-EA3F-2E6208D46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E1A4-0FF2-48C4-DD7D-E0C3598C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0369-5C64-A0D7-861F-58490ADA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C6B3-A48C-06AF-0459-B9941BD3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68C2-6C35-D65D-5BD0-ECA0A58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9EBC-E216-83EE-8EBA-99875CF0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0359-6AD2-4EE7-BB21-F205E577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A038-5F39-5EAE-2B34-5B6EAECF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EBEC-85A9-33AB-4DED-7F292C3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8D65-427D-6F37-B110-507B5D6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6FC-90CD-E278-E667-68C2CED0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5BB3-3266-8957-AB82-0F1A8B08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75B8-DA56-B91F-EAAD-3684BE4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47B9-9DAF-526D-73A1-BE37590B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9B7C-815F-A9C7-A947-540343F2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97F3-E9EC-519B-DC53-1CAF6CD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8135-A14E-4525-548E-FCC74386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ACE1-5F8E-2EE8-D4B0-CB23E030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7A04-2990-07C8-56E4-255D7F15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8737-33AD-7AD7-E589-50626D9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0F9B-7A8C-04ED-3AFE-15A09E8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5E5D-76F3-C35B-D9BF-CAF87EBF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F8E7-801C-0EF0-C8B2-DA9EFFBD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C2B7-4B69-532F-5637-42BBABD4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DA77A-646C-0B4E-DAF2-D64952E3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827E6-536B-B509-F9ED-7693F76A1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7ADAA-9613-94EB-9664-6E0DA26C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613B-6F2D-2FE3-23F8-C3C664D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87D32-71FD-5E1F-527A-5E5679DC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BA3-E32C-04F3-A36E-1091088D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1D1E-678C-D7BE-24A5-3EDFB7F8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F792-E41C-1D9F-4471-B6D9C1F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FA115-D084-B4D7-D7D5-829A2FE1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BF7FC-9502-C8D8-3CE1-6905B159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779E3-6678-05E5-535F-FEB499BD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7E14-BFF6-157D-60AE-DEA19DE4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9188-5603-524C-0951-A9F7F3B2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E554-CBE1-0804-8C4A-7946A87C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08523-F5F1-8117-CD6A-3ED9F99E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E265-6DC1-CDAE-7ADC-69139B7D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C5B4-12A4-C184-4029-E97B7B2B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3F3A-6A8F-5C91-C4B4-03459310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93D2-88E4-772D-CD5A-B9B4AFF0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77E9-9B0D-D7AA-69B1-89523D54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048D7-152B-3562-7E04-9DC197EB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7ACC-CEDE-D32D-939E-69B6A38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294C8-AD09-6094-AA2D-2CA04ED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E2BB-9AC0-830C-C3A8-74733B8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B4C8-227B-1472-F9C8-BE40B14E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6306-1F70-A600-4441-B2A29AE7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637E-C2ED-0D38-A918-71E0B699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627B-6F59-86BF-BCF5-72CB2B50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B77F-FE2F-111D-29A0-B94CE46A9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AA93-4EAA-1169-7029-9194DA660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centric</a:t>
            </a:r>
            <a:br>
              <a:rPr lang="en-US" dirty="0"/>
            </a:br>
            <a:r>
              <a:rPr lang="en-US" dirty="0"/>
              <a:t>Variant – Drug KG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F19F-B4EE-8BBC-CD36-C8808E42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Open Data Hackathon </a:t>
            </a:r>
          </a:p>
          <a:p>
            <a:r>
              <a:rPr lang="en-US" dirty="0"/>
              <a:t>October 1-3, 2025</a:t>
            </a:r>
          </a:p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0184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2437-8894-5DA3-3F4A-0A18E0A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Outline and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DF61F9-F396-C39B-FCA3-2D16C0642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7945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4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B32C-0767-9329-F645-8091D2F0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 to Technical Implementation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338AC95-2CEC-1EF7-095B-671BEE779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CCE0-F1AE-7C91-9066-5EBE8CBA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Use AWS Neptune as the graph database</a:t>
            </a:r>
          </a:p>
          <a:p>
            <a:r>
              <a:rPr lang="en-US" sz="1800">
                <a:solidFill>
                  <a:schemeClr val="tx2"/>
                </a:solidFill>
              </a:rPr>
              <a:t>Nodes: genes, variants, cancer_types, histological data, drug targets, pathways</a:t>
            </a:r>
          </a:p>
          <a:p>
            <a:r>
              <a:rPr lang="en-US" sz="1800">
                <a:solidFill>
                  <a:schemeClr val="tx2"/>
                </a:solidFill>
              </a:rPr>
              <a:t>Edges: HAS_VARIANT, ASSOCIATED_WITH_PATHWAY, TARGETED_BY_DRUG (more tbd)</a:t>
            </a:r>
          </a:p>
          <a:p>
            <a:r>
              <a:rPr lang="en-US" sz="1800">
                <a:solidFill>
                  <a:schemeClr val="tx2"/>
                </a:solidFill>
              </a:rPr>
              <a:t>SPARQL queries for flexible retrieval and downstream analytics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1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00EE-210E-E084-B513-12249899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3307C-778F-C234-8E60-230ECC06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Data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198C5-45BE-031D-6945-8097A5C06E9B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Download datasets (TSV, JSON)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Standardize schemas for each dataset as collected from different sources, using </a:t>
            </a:r>
            <a:r>
              <a:rPr lang="en-US" sz="2000" dirty="0" err="1"/>
              <a:t>gene_name</a:t>
            </a:r>
            <a:r>
              <a:rPr lang="en-US" sz="2000" dirty="0"/>
              <a:t> as primary key</a:t>
            </a:r>
          </a:p>
        </p:txBody>
      </p:sp>
    </p:spTree>
    <p:extLst>
      <p:ext uri="{BB962C8B-B14F-4D97-AF65-F5344CB8AC3E}">
        <p14:creationId xmlns:p14="http://schemas.microsoft.com/office/powerpoint/2010/main" val="24449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318F0-E606-4A1B-C82D-7FAAAB9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144E-B357-F35A-DABB-F4DC2DAE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Knowledge Graph Construction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619986-214C-0AE8-4285-3B61C326B4F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node types: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relationships: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properties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Convert datasets into triples compatible with AWS Neptune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Load data on AWS Neptune</a:t>
            </a:r>
          </a:p>
        </p:txBody>
      </p:sp>
    </p:spTree>
    <p:extLst>
      <p:ext uri="{BB962C8B-B14F-4D97-AF65-F5344CB8AC3E}">
        <p14:creationId xmlns:p14="http://schemas.microsoft.com/office/powerpoint/2010/main" val="31565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A8AA-9FF9-8C13-5896-48D8C711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944D-B535-C4BA-0ADE-7B3492D9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Analysis and Querying</a:t>
            </a:r>
          </a:p>
          <a:p>
            <a:pPr lvl="1"/>
            <a:r>
              <a:rPr lang="en-US" sz="2000" dirty="0"/>
              <a:t>Use SPARQL</a:t>
            </a:r>
          </a:p>
          <a:p>
            <a:pPr lvl="2"/>
            <a:r>
              <a:rPr lang="en-US" dirty="0"/>
              <a:t>Use case: filter for specific </a:t>
            </a:r>
            <a:r>
              <a:rPr lang="en-US" dirty="0" err="1"/>
              <a:t>cancer_type</a:t>
            </a:r>
            <a:r>
              <a:rPr lang="en-US" dirty="0"/>
              <a:t>, </a:t>
            </a:r>
          </a:p>
          <a:p>
            <a:pPr lvl="3"/>
            <a:r>
              <a:rPr lang="en-US" sz="2000" dirty="0"/>
              <a:t>Extract </a:t>
            </a:r>
            <a:r>
              <a:rPr lang="en-US" sz="2000" dirty="0" err="1"/>
              <a:t>drug_targets</a:t>
            </a:r>
            <a:r>
              <a:rPr lang="en-US" sz="2000" dirty="0"/>
              <a:t>, pathway level insights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92E2D0-791C-9480-97CD-3273ECA8D33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Visualization/Outputs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Graphs connecting genes-variants-drug targets-clinical interpretation-pathway level insight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Downloadable summary tables?!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15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321-F581-0E02-78D5-7E1869F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A9D2-96A9-09B8-CA46-A1C667F1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0F8E-60F0-E752-C849-84841E2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EE8B-1D43-D34F-5B20-668F33A1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add pictures/LI</a:t>
            </a:r>
          </a:p>
        </p:txBody>
      </p:sp>
    </p:spTree>
    <p:extLst>
      <p:ext uri="{BB962C8B-B14F-4D97-AF65-F5344CB8AC3E}">
        <p14:creationId xmlns:p14="http://schemas.microsoft.com/office/powerpoint/2010/main" val="346529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253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Gene centric Variant – Drug KG</vt:lpstr>
      <vt:lpstr>Project Outline and Goal</vt:lpstr>
      <vt:lpstr>Introduction to Technical Implementation</vt:lpstr>
      <vt:lpstr>Technical Methods</vt:lpstr>
      <vt:lpstr>Technical Methods</vt:lpstr>
      <vt:lpstr>Technical Methods</vt:lpstr>
      <vt:lpstr>Future Directions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Shukla, Sangeeta</dc:creator>
  <cp:lastModifiedBy>Shukla, Sangeeta</cp:lastModifiedBy>
  <cp:revision>3</cp:revision>
  <dcterms:created xsi:type="dcterms:W3CDTF">2025-10-02T15:33:04Z</dcterms:created>
  <dcterms:modified xsi:type="dcterms:W3CDTF">2025-10-02T16:00:12Z</dcterms:modified>
</cp:coreProperties>
</file>